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329" r:id="rId3"/>
    <p:sldId id="330" r:id="rId4"/>
    <p:sldId id="331" r:id="rId5"/>
    <p:sldId id="326" r:id="rId6"/>
    <p:sldId id="327" r:id="rId7"/>
    <p:sldId id="333" r:id="rId8"/>
    <p:sldId id="334" r:id="rId9"/>
    <p:sldId id="339" r:id="rId10"/>
    <p:sldId id="336" r:id="rId11"/>
    <p:sldId id="337" r:id="rId12"/>
    <p:sldId id="338" r:id="rId13"/>
    <p:sldId id="328" r:id="rId14"/>
    <p:sldId id="340" r:id="rId15"/>
    <p:sldId id="341" r:id="rId16"/>
    <p:sldId id="271" r:id="rId17"/>
  </p:sldIdLst>
  <p:sldSz cx="12192000" cy="6858000"/>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h4l/9r/fqAUptytmhs3igCFEty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A4E4A6-1F8A-49A8-AE7E-E552579DC3EC}">
  <a:tblStyle styleId="{1AA4E4A6-1F8A-49A8-AE7E-E552579DC3E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80"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82" Type="http://schemas.openxmlformats.org/officeDocument/2006/relationships/theme" Target="theme/theme1.xml"/><Relationship Id="rId10" Type="http://schemas.openxmlformats.org/officeDocument/2006/relationships/slide" Target="slides/slide9.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363" cy="513508"/>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294" y="0"/>
            <a:ext cx="3076363" cy="513508"/>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6363" cy="513507"/>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294" y="9721107"/>
            <a:ext cx="3076363" cy="513507"/>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205781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709930" y="4925407"/>
            <a:ext cx="5679440" cy="4029879"/>
          </a:xfrm>
          <a:prstGeom prst="rect">
            <a:avLst/>
          </a:prstGeom>
          <a:noFill/>
          <a:ln>
            <a:noFill/>
          </a:ln>
        </p:spPr>
        <p:txBody>
          <a:bodyPr spcFirstLastPara="1" wrap="square" lIns="99025" tIns="49500" rIns="99025" bIns="495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6: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
        <p:cNvGrpSpPr/>
        <p:nvPr/>
      </p:nvGrpSpPr>
      <p:grpSpPr>
        <a:xfrm>
          <a:off x="0" y="0"/>
          <a:ext cx="0" cy="0"/>
          <a:chOff x="0" y="0"/>
          <a:chExt cx="0" cy="0"/>
        </a:xfrm>
      </p:grpSpPr>
      <p:sp>
        <p:nvSpPr>
          <p:cNvPr id="18" name="Google Shape;18;p1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BF9FCCC5-F1F1-4A8F-B7BC-B694EE9ECCCC}" type="datetime1">
              <a:rPr lang="en-US" smtClean="0"/>
              <a:t>3/28/2025</a:t>
            </a:fld>
            <a:endParaRPr/>
          </a:p>
        </p:txBody>
      </p:sp>
      <p:sp>
        <p:nvSpPr>
          <p:cNvPr id="21" name="Google Shape;2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22" name="Google Shape;2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27"/>
          <p:cNvSpPr txBox="1">
            <a:spLocks noGrp="1"/>
          </p:cNvSpPr>
          <p:nvPr>
            <p:ph type="title"/>
          </p:nvPr>
        </p:nvSpPr>
        <p:spPr>
          <a:xfrm>
            <a:off x="259307" y="286603"/>
            <a:ext cx="11778018" cy="600501"/>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733224-12EA-4CDC-A441-0E4FF1EED62A}" type="datetime1">
              <a:rPr lang="en-US" smtClean="0"/>
              <a:t>3/28/2025</a:t>
            </a:fld>
            <a:endParaRPr/>
          </a:p>
        </p:txBody>
      </p:sp>
      <p:sp>
        <p:nvSpPr>
          <p:cNvPr id="90" name="Google Shape;90;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91" name="Google Shape;91;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8"/>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8"/>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C2A05143-D7F3-44D2-870F-8E2D7615427C}" type="datetime1">
              <a:rPr lang="en-US" smtClean="0"/>
              <a:t>3/28/2025</a:t>
            </a:fld>
            <a:endParaRPr/>
          </a:p>
        </p:txBody>
      </p:sp>
      <p:sp>
        <p:nvSpPr>
          <p:cNvPr id="98" name="Google Shape;98;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99" name="Google Shape;99;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259307" y="286603"/>
            <a:ext cx="11778018" cy="600501"/>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93C5101-7BA4-4CA3-9DD0-AA3A2D756D3C}" type="datetime1">
              <a:rPr lang="en-US" smtClean="0"/>
              <a:t>3/28/2025</a:t>
            </a:fld>
            <a:endParaRPr/>
          </a:p>
        </p:txBody>
      </p:sp>
      <p:sp>
        <p:nvSpPr>
          <p:cNvPr id="27" name="Google Shape;27;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28" name="Google Shape;28;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0"/>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0"/>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4" name="Google Shape;34;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D930852C-1DD0-4BD9-8A8C-E5BDE6766E3E}" type="datetime1">
              <a:rPr lang="en-US" smtClean="0"/>
              <a:t>3/28/2025</a:t>
            </a:fld>
            <a:endParaRPr/>
          </a:p>
        </p:txBody>
      </p:sp>
      <p:sp>
        <p:nvSpPr>
          <p:cNvPr id="35" name="Google Shape;35;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36" name="Google Shape;36;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0"/>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8"/>
        <p:cNvGrpSpPr/>
        <p:nvPr/>
      </p:nvGrpSpPr>
      <p:grpSpPr>
        <a:xfrm>
          <a:off x="0" y="0"/>
          <a:ext cx="0" cy="0"/>
          <a:chOff x="0" y="0"/>
          <a:chExt cx="0" cy="0"/>
        </a:xfrm>
      </p:grpSpPr>
      <p:sp>
        <p:nvSpPr>
          <p:cNvPr id="39" name="Google Shape;39;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3" name="Google Shape;43;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5E297C1-422B-4B38-ACEF-96352B629CF8}" type="datetime1">
              <a:rPr lang="en-US" smtClean="0"/>
              <a:t>3/28/2025</a:t>
            </a:fld>
            <a:endParaRPr/>
          </a:p>
        </p:txBody>
      </p:sp>
      <p:sp>
        <p:nvSpPr>
          <p:cNvPr id="44" name="Google Shape;44;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45" name="Google Shape;45;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6" name="Google Shape;46;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C1AFB64-5A94-4866-BE2E-E7D5437D6DA2}" type="datetime1">
              <a:rPr lang="en-US" smtClean="0"/>
              <a:t>3/28/2025</a:t>
            </a:fld>
            <a:endParaRPr/>
          </a:p>
        </p:txBody>
      </p:sp>
      <p:sp>
        <p:nvSpPr>
          <p:cNvPr id="52" name="Google Shape;52;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53" name="Google Shape;53;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7" name="Google Shape;57;p2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9" name="Google Shape;59;p2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C18597F7-D88E-47BB-98E9-DFCA28A93FD9}" type="datetime1">
              <a:rPr lang="en-US" smtClean="0"/>
              <a:t>3/28/2025</a:t>
            </a:fld>
            <a:endParaRPr/>
          </a:p>
        </p:txBody>
      </p:sp>
      <p:sp>
        <p:nvSpPr>
          <p:cNvPr id="61" name="Google Shape;61;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62" name="Google Shape;62;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24"/>
          <p:cNvSpPr txBox="1">
            <a:spLocks noGrp="1"/>
          </p:cNvSpPr>
          <p:nvPr>
            <p:ph type="title"/>
          </p:nvPr>
        </p:nvSpPr>
        <p:spPr>
          <a:xfrm>
            <a:off x="259307" y="286603"/>
            <a:ext cx="11778018" cy="600501"/>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C454872B-F213-4C6F-BC53-C964FA8128CE}" type="datetime1">
              <a:rPr lang="en-US" smtClean="0"/>
              <a:t>3/28/2025</a:t>
            </a:fld>
            <a:endParaRPr/>
          </a:p>
        </p:txBody>
      </p:sp>
      <p:sp>
        <p:nvSpPr>
          <p:cNvPr id="66" name="Google Shape;66;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67" name="Google Shape;67;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8"/>
        <p:cNvGrpSpPr/>
        <p:nvPr/>
      </p:nvGrpSpPr>
      <p:grpSpPr>
        <a:xfrm>
          <a:off x="0" y="0"/>
          <a:ext cx="0" cy="0"/>
          <a:chOff x="0" y="0"/>
          <a:chExt cx="0" cy="0"/>
        </a:xfrm>
      </p:grpSpPr>
      <p:sp>
        <p:nvSpPr>
          <p:cNvPr id="69" name="Google Shape;69;p25"/>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5"/>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5"/>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25"/>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25"/>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3683503-10C5-458A-AA1B-22E3A238F730}" type="datetime1">
              <a:rPr lang="en-US" smtClean="0"/>
              <a:t>3/28/2025</a:t>
            </a:fld>
            <a:endParaRPr/>
          </a:p>
        </p:txBody>
      </p:sp>
      <p:sp>
        <p:nvSpPr>
          <p:cNvPr id="75" name="Google Shape;75;p25"/>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76" name="Google Shape;7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26"/>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6"/>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6"/>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ctr">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a:spLocks noGrp="1"/>
          </p:cNvSpPr>
          <p:nvPr>
            <p:ph type="pic" idx="2"/>
          </p:nvPr>
        </p:nvSpPr>
        <p:spPr>
          <a:xfrm>
            <a:off x="15" y="0"/>
            <a:ext cx="12191985" cy="4915076"/>
          </a:xfrm>
          <a:prstGeom prst="rect">
            <a:avLst/>
          </a:prstGeom>
          <a:noFill/>
          <a:ln>
            <a:noFill/>
          </a:ln>
        </p:spPr>
      </p:sp>
      <p:sp>
        <p:nvSpPr>
          <p:cNvPr id="82" name="Google Shape;82;p26"/>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3" name="Google Shape;83;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AE071CE-B405-431C-99CF-29B0713A8D0F}" type="datetime1">
              <a:rPr lang="en-US" smtClean="0"/>
              <a:t>3/28/2025</a:t>
            </a:fld>
            <a:endParaRPr/>
          </a:p>
        </p:txBody>
      </p:sp>
      <p:sp>
        <p:nvSpPr>
          <p:cNvPr id="84" name="Google Shape;84;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ENGINEERING, ZCoER, Pune</a:t>
            </a:r>
            <a:endParaRPr/>
          </a:p>
        </p:txBody>
      </p:sp>
      <p:sp>
        <p:nvSpPr>
          <p:cNvPr id="85" name="Google Shape;85;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7"/>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7"/>
          <p:cNvSpPr txBox="1">
            <a:spLocks noGrp="1"/>
          </p:cNvSpPr>
          <p:nvPr>
            <p:ph type="title"/>
          </p:nvPr>
        </p:nvSpPr>
        <p:spPr>
          <a:xfrm>
            <a:off x="259307" y="286603"/>
            <a:ext cx="11778018" cy="600501"/>
          </a:xfrm>
          <a:prstGeom prst="rect">
            <a:avLst/>
          </a:prstGeom>
          <a:noFill/>
          <a:ln>
            <a:noFill/>
          </a:ln>
        </p:spPr>
        <p:txBody>
          <a:bodyPr spcFirstLastPara="1" wrap="square" lIns="91425" tIns="45700" rIns="91425" bIns="45700" anchor="b" anchorCtr="0">
            <a:normAutofit/>
          </a:bodyPr>
          <a:lstStyle>
            <a:lvl1pPr marR="0" lvl="0" algn="ctr" rtl="0">
              <a:lnSpc>
                <a:spcPct val="85000"/>
              </a:lnSpc>
              <a:spcBef>
                <a:spcPts val="0"/>
              </a:spcBef>
              <a:spcAft>
                <a:spcPts val="0"/>
              </a:spcAft>
              <a:buClr>
                <a:srgbClr val="FF0000"/>
              </a:buClr>
              <a:buSzPts val="4800"/>
              <a:buFont typeface="Calibri"/>
              <a:buNone/>
              <a:defRPr sz="4800" b="0" i="0" u="none" strike="noStrike" cap="none">
                <a:solidFill>
                  <a:srgbClr val="FF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7"/>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9E83A1C-D3F0-4190-A959-F80A48D808EF}" type="datetime1">
              <a:rPr lang="en-US" smtClean="0"/>
              <a:t>3/28/2025</a:t>
            </a:fld>
            <a:endParaRPr/>
          </a:p>
        </p:txBody>
      </p:sp>
      <p:sp>
        <p:nvSpPr>
          <p:cNvPr id="15" name="Google Shape;15;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DEPARTMENT OF COMPUTER ENGINEERING, ZCoER, Pune</a:t>
            </a:r>
            <a:endParaRPr/>
          </a:p>
        </p:txBody>
      </p:sp>
      <p:sp>
        <p:nvSpPr>
          <p:cNvPr id="16" name="Google Shape;16;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7" name="Google Shape;107;p1"/>
          <p:cNvSpPr txBox="1"/>
          <p:nvPr/>
        </p:nvSpPr>
        <p:spPr>
          <a:xfrm>
            <a:off x="838200" y="542729"/>
            <a:ext cx="105156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2800"/>
              <a:buFont typeface="Calibri"/>
              <a:buNone/>
            </a:pPr>
            <a:r>
              <a:rPr lang="en-US"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Zeal Education Society’s</a:t>
            </a:r>
            <a:endParaRPr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800"/>
              <a:buFont typeface="Calibri"/>
              <a:buNone/>
            </a:pPr>
            <a:r>
              <a:rPr lang="en-US" sz="4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Zeal College of Engineering and Research, PUNE - 411 041</a:t>
            </a:r>
            <a:endParaRPr sz="4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2800"/>
              <a:buFont typeface="Calibri"/>
              <a:buNone/>
            </a:pPr>
            <a:endParaRPr sz="1600" b="0" i="0" u="none" strike="noStrike" cap="none" dirty="0">
              <a:solidFill>
                <a:srgbClr val="00B050"/>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r>
              <a:rPr lang="en-US" sz="4400" b="1"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rPr>
              <a:t>Department of </a:t>
            </a:r>
            <a:r>
              <a:rPr lang="en-US" sz="4400" b="1" dirty="0">
                <a:solidFill>
                  <a:srgbClr val="1A0FF1"/>
                </a:solidFill>
                <a:latin typeface="Times New Roman" panose="02020603050405020304" pitchFamily="18" charset="0"/>
                <a:ea typeface="Calibri"/>
                <a:cs typeface="Times New Roman" panose="02020603050405020304" pitchFamily="18" charset="0"/>
                <a:sym typeface="Calibri"/>
              </a:rPr>
              <a:t>Computer Engineering</a:t>
            </a:r>
          </a:p>
          <a:p>
            <a:pPr marL="0" marR="0" lvl="0" indent="0" algn="ctr" rtl="0">
              <a:lnSpc>
                <a:spcPct val="100000"/>
              </a:lnSpc>
              <a:spcBef>
                <a:spcPts val="1000"/>
              </a:spcBef>
              <a:spcAft>
                <a:spcPts val="0"/>
              </a:spcAft>
              <a:buClr>
                <a:schemeClr val="accent1"/>
              </a:buClr>
              <a:buSzPts val="4400"/>
              <a:buFont typeface="Calibri"/>
              <a:buNone/>
            </a:pPr>
            <a:endParaRPr lang="en-US" sz="4000" b="1"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r>
              <a:rPr lang="en-US" sz="4400" b="1" dirty="0">
                <a:solidFill>
                  <a:schemeClr val="tx1"/>
                </a:solidFill>
                <a:latin typeface="Times New Roman" panose="02020603050405020304" pitchFamily="18" charset="0"/>
                <a:ea typeface="Calibri"/>
                <a:cs typeface="Times New Roman" panose="02020603050405020304" pitchFamily="18" charset="0"/>
                <a:sym typeface="Calibri"/>
              </a:rPr>
              <a:t>Web Technology Mini Project</a:t>
            </a:r>
          </a:p>
          <a:p>
            <a:pPr marL="0" marR="0" lvl="0" indent="0" algn="ctr" rtl="0">
              <a:lnSpc>
                <a:spcPct val="100000"/>
              </a:lnSpc>
              <a:spcBef>
                <a:spcPts val="1000"/>
              </a:spcBef>
              <a:spcAft>
                <a:spcPts val="0"/>
              </a:spcAft>
              <a:buClr>
                <a:schemeClr val="accent1"/>
              </a:buClr>
              <a:buSzPts val="4400"/>
              <a:buFont typeface="Calibri"/>
              <a:buNone/>
            </a:pPr>
            <a:r>
              <a:rPr lang="en-US" sz="4400" b="1" dirty="0">
                <a:solidFill>
                  <a:schemeClr val="tx1"/>
                </a:solidFill>
                <a:latin typeface="Times New Roman" panose="02020603050405020304" pitchFamily="18" charset="0"/>
                <a:ea typeface="Calibri"/>
                <a:cs typeface="Times New Roman" panose="02020603050405020304" pitchFamily="18" charset="0"/>
                <a:sym typeface="Calibri"/>
              </a:rPr>
              <a:t>(310257)</a:t>
            </a:r>
          </a:p>
          <a:p>
            <a:pPr marL="0" marR="0" lvl="0" indent="0" algn="ctr" rtl="0">
              <a:lnSpc>
                <a:spcPct val="100000"/>
              </a:lnSpc>
              <a:spcBef>
                <a:spcPts val="1000"/>
              </a:spcBef>
              <a:spcAft>
                <a:spcPts val="0"/>
              </a:spcAft>
              <a:buClr>
                <a:schemeClr val="accent1"/>
              </a:buClr>
              <a:buSzPts val="4400"/>
              <a:buFont typeface="Calibri"/>
              <a:buNone/>
            </a:pPr>
            <a:endParaRPr lang="en-US" sz="4400" b="1"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lang="en-US" sz="4400" b="1"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1000"/>
              </a:spcBef>
              <a:spcAft>
                <a:spcPts val="0"/>
              </a:spcAft>
              <a:buClr>
                <a:schemeClr val="accent1"/>
              </a:buClr>
              <a:buSzPts val="4400"/>
              <a:buFont typeface="Calibri"/>
              <a:buNone/>
            </a:pPr>
            <a:r>
              <a:rPr lang="en-US" sz="4400" b="1"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rPr>
              <a:t>  </a:t>
            </a:r>
            <a:endParaRPr sz="4400" b="0"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29BB-2A4D-5743-6606-A581E28CA35C}"/>
              </a:ext>
            </a:extLst>
          </p:cNvPr>
          <p:cNvSpPr>
            <a:spLocks noGrp="1"/>
          </p:cNvSpPr>
          <p:nvPr>
            <p:ph type="title"/>
          </p:nvPr>
        </p:nvSpPr>
        <p:spPr>
          <a:xfrm>
            <a:off x="328133" y="443634"/>
            <a:ext cx="11778018" cy="600501"/>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 &amp; Challenges</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19DB92F-EE61-2A92-7B09-7AF9C13EC661}"/>
              </a:ext>
            </a:extLst>
          </p:cNvPr>
          <p:cNvSpPr>
            <a:spLocks noGrp="1"/>
          </p:cNvSpPr>
          <p:nvPr>
            <p:ph type="dt" idx="10"/>
          </p:nvPr>
        </p:nvSpPr>
        <p:spPr/>
        <p:txBody>
          <a:bodyPr/>
          <a:lstStyle/>
          <a:p>
            <a:fld id="{093C5101-7BA4-4CA3-9DD0-AA3A2D756D3C}" type="datetime1">
              <a:rPr lang="en-US" smtClean="0"/>
              <a:t>3/28/2025</a:t>
            </a:fld>
            <a:endParaRPr lang="en-US"/>
          </a:p>
        </p:txBody>
      </p:sp>
      <p:sp>
        <p:nvSpPr>
          <p:cNvPr id="5" name="Footer Placeholder 4">
            <a:extLst>
              <a:ext uri="{FF2B5EF4-FFF2-40B4-BE49-F238E27FC236}">
                <a16:creationId xmlns:a16="http://schemas.microsoft.com/office/drawing/2014/main" id="{BBE9BD48-F3AF-2F1B-CCC0-41FB4745D59E}"/>
              </a:ext>
            </a:extLst>
          </p:cNvPr>
          <p:cNvSpPr>
            <a:spLocks noGrp="1"/>
          </p:cNvSpPr>
          <p:nvPr>
            <p:ph type="ftr" idx="11"/>
          </p:nvPr>
        </p:nvSpPr>
        <p:spPr/>
        <p:txBody>
          <a:bodyPr/>
          <a:lstStyle/>
          <a:p>
            <a:r>
              <a:rPr lang="en-US"/>
              <a:t>DEPARTMENT OF COMPUTER ENGINEERING, ZCoER, Pune</a:t>
            </a:r>
          </a:p>
        </p:txBody>
      </p:sp>
      <p:sp>
        <p:nvSpPr>
          <p:cNvPr id="6" name="Slide Number Placeholder 5">
            <a:extLst>
              <a:ext uri="{FF2B5EF4-FFF2-40B4-BE49-F238E27FC236}">
                <a16:creationId xmlns:a16="http://schemas.microsoft.com/office/drawing/2014/main" id="{4DF0E450-2311-896D-9D92-6B8E5AE4A0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7" name="Rectangle 1">
            <a:extLst>
              <a:ext uri="{FF2B5EF4-FFF2-40B4-BE49-F238E27FC236}">
                <a16:creationId xmlns:a16="http://schemas.microsoft.com/office/drawing/2014/main" id="{9294054A-1CF9-072D-1CBD-D7A5DADBE9AD}"/>
              </a:ext>
            </a:extLst>
          </p:cNvPr>
          <p:cNvSpPr>
            <a:spLocks noGrp="1" noChangeArrowheads="1"/>
          </p:cNvSpPr>
          <p:nvPr>
            <p:ph type="body" idx="1"/>
          </p:nvPr>
        </p:nvSpPr>
        <p:spPr bwMode="auto">
          <a:xfrm>
            <a:off x="904568" y="2197458"/>
            <a:ext cx="112874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60000" eaLnBrk="0" fontAlgn="base" hangingPunct="0">
              <a:lnSpc>
                <a:spcPct val="150000"/>
              </a:lnSpc>
              <a:spcBef>
                <a:spcPts val="600"/>
              </a:spcBef>
              <a:buSzPts val="3200"/>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 Electronics shop operates entirely offline.</a:t>
            </a:r>
          </a:p>
          <a:p>
            <a:pPr marL="342900" indent="-360000" eaLnBrk="0" fontAlgn="base" hangingPunct="0">
              <a:lnSpc>
                <a:spcPct val="150000"/>
              </a:lnSpc>
              <a:spcBef>
                <a:spcPts val="600"/>
              </a:spcBef>
              <a:buSzPts val="3200"/>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Customers must visit the store for inquiries.</a:t>
            </a:r>
          </a:p>
          <a:p>
            <a:pPr marL="342900" indent="-360000" eaLnBrk="0" fontAlgn="base" hangingPunct="0">
              <a:lnSpc>
                <a:spcPct val="150000"/>
              </a:lnSpc>
              <a:spcBef>
                <a:spcPts val="600"/>
              </a:spcBef>
              <a:buSzPts val="3200"/>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Manual order tracking leads to inefficiencies.</a:t>
            </a:r>
          </a:p>
          <a:p>
            <a:pPr marL="342900" indent="-360000" eaLnBrk="0" fontAlgn="base" hangingPunct="0">
              <a:lnSpc>
                <a:spcPct val="150000"/>
              </a:lnSpc>
              <a:spcBef>
                <a:spcPts val="600"/>
              </a:spcBef>
              <a:buSzPts val="3200"/>
              <a:buFont typeface="Arial" panose="020B0604020202020204" pitchFamily="34" charset="0"/>
              <a:buChar char="•"/>
            </a:pPr>
            <a:r>
              <a:rPr lang="en-US" altLang="en-US" dirty="0">
                <a:solidFill>
                  <a:schemeClr val="tx1"/>
                </a:solidFill>
                <a:latin typeface="Times New Roman" panose="02020603050405020304" pitchFamily="18" charset="0"/>
                <a:cs typeface="Times New Roman" panose="02020603050405020304" pitchFamily="18" charset="0"/>
              </a:rPr>
              <a:t>Lack of automated service requests and product availability checks.</a:t>
            </a:r>
          </a:p>
        </p:txBody>
      </p:sp>
    </p:spTree>
    <p:extLst>
      <p:ext uri="{BB962C8B-B14F-4D97-AF65-F5344CB8AC3E}">
        <p14:creationId xmlns:p14="http://schemas.microsoft.com/office/powerpoint/2010/main" val="141910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BB08-A3D6-26C2-57A7-3CC03DC00098}"/>
              </a:ext>
            </a:extLst>
          </p:cNvPr>
          <p:cNvSpPr>
            <a:spLocks noGrp="1"/>
          </p:cNvSpPr>
          <p:nvPr>
            <p:ph type="title"/>
          </p:nvPr>
        </p:nvSpPr>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Used Technologies –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Tech Stack</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841AA02-9E00-8092-3662-2AE1EF1DE335}"/>
              </a:ext>
            </a:extLst>
          </p:cNvPr>
          <p:cNvSpPr>
            <a:spLocks noGrp="1"/>
          </p:cNvSpPr>
          <p:nvPr>
            <p:ph type="dt" idx="10"/>
          </p:nvPr>
        </p:nvSpPr>
        <p:spPr/>
        <p:txBody>
          <a:bodyPr/>
          <a:lstStyle/>
          <a:p>
            <a:fld id="{093C5101-7BA4-4CA3-9DD0-AA3A2D756D3C}" type="datetime1">
              <a:rPr lang="en-US" smtClean="0"/>
              <a:t>3/28/2025</a:t>
            </a:fld>
            <a:endParaRPr lang="en-US"/>
          </a:p>
        </p:txBody>
      </p:sp>
      <p:sp>
        <p:nvSpPr>
          <p:cNvPr id="5" name="Footer Placeholder 4">
            <a:extLst>
              <a:ext uri="{FF2B5EF4-FFF2-40B4-BE49-F238E27FC236}">
                <a16:creationId xmlns:a16="http://schemas.microsoft.com/office/drawing/2014/main" id="{FA2480FF-4753-7D6F-0216-52198FE2CE08}"/>
              </a:ext>
            </a:extLst>
          </p:cNvPr>
          <p:cNvSpPr>
            <a:spLocks noGrp="1"/>
          </p:cNvSpPr>
          <p:nvPr>
            <p:ph type="ftr" idx="11"/>
          </p:nvPr>
        </p:nvSpPr>
        <p:spPr/>
        <p:txBody>
          <a:bodyPr/>
          <a:lstStyle/>
          <a:p>
            <a:r>
              <a:rPr lang="en-US"/>
              <a:t>DEPARTMENT OF COMPUTER ENGINEERING, ZCoER, Pune</a:t>
            </a:r>
          </a:p>
        </p:txBody>
      </p:sp>
      <p:sp>
        <p:nvSpPr>
          <p:cNvPr id="6" name="Slide Number Placeholder 5">
            <a:extLst>
              <a:ext uri="{FF2B5EF4-FFF2-40B4-BE49-F238E27FC236}">
                <a16:creationId xmlns:a16="http://schemas.microsoft.com/office/drawing/2014/main" id="{0E340E5F-8920-F2F7-C005-6C36CF8010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FEB9A00A-AB3D-CA58-C302-928F1FA0DF41}"/>
              </a:ext>
            </a:extLst>
          </p:cNvPr>
          <p:cNvPicPr>
            <a:picLocks noChangeAspect="1"/>
          </p:cNvPicPr>
          <p:nvPr/>
        </p:nvPicPr>
        <p:blipFill>
          <a:blip r:embed="rId2"/>
          <a:stretch>
            <a:fillRect/>
          </a:stretch>
        </p:blipFill>
        <p:spPr>
          <a:xfrm>
            <a:off x="1219953" y="1066067"/>
            <a:ext cx="9752093" cy="4725865"/>
          </a:xfrm>
          <a:prstGeom prst="rect">
            <a:avLst/>
          </a:prstGeom>
        </p:spPr>
      </p:pic>
    </p:spTree>
    <p:extLst>
      <p:ext uri="{BB962C8B-B14F-4D97-AF65-F5344CB8AC3E}">
        <p14:creationId xmlns:p14="http://schemas.microsoft.com/office/powerpoint/2010/main" val="155576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8E760-13EA-D237-A3AA-409A959B8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B16E5-13FD-EA8B-187D-ED3BAA2A2086}"/>
              </a:ext>
            </a:extLst>
          </p:cNvPr>
          <p:cNvSpPr>
            <a:spLocks noGrp="1"/>
          </p:cNvSpPr>
          <p:nvPr>
            <p:ph type="title"/>
          </p:nvPr>
        </p:nvSpPr>
        <p:spPr>
          <a:xfrm>
            <a:off x="206991" y="807713"/>
            <a:ext cx="11778018" cy="600501"/>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8E13422-97F9-F672-C8D2-128D67449561}"/>
              </a:ext>
            </a:extLst>
          </p:cNvPr>
          <p:cNvSpPr>
            <a:spLocks noGrp="1"/>
          </p:cNvSpPr>
          <p:nvPr>
            <p:ph type="body" idx="1"/>
          </p:nvPr>
        </p:nvSpPr>
        <p:spPr>
          <a:xfrm>
            <a:off x="1066800" y="1922319"/>
            <a:ext cx="10058400" cy="4023360"/>
          </a:xfrm>
        </p:spPr>
        <p:txBody>
          <a:bodyPr>
            <a:normAutofit/>
          </a:bodyPr>
          <a:lstStyle/>
          <a:p>
            <a:pPr marL="342900" indent="-360000" eaLnBrk="0" fontAlgn="base" hangingPunct="0">
              <a:lnSpc>
                <a:spcPct val="150000"/>
              </a:lnSpc>
              <a:spcBef>
                <a:spcPts val="600"/>
              </a:spcBef>
              <a:buSzPts val="320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User Module: Registration, Login, Profile Management</a:t>
            </a:r>
          </a:p>
          <a:p>
            <a:pPr marL="342900" indent="-360000" eaLnBrk="0" fontAlgn="base" hangingPunct="0">
              <a:lnSpc>
                <a:spcPct val="150000"/>
              </a:lnSpc>
              <a:spcBef>
                <a:spcPts val="600"/>
              </a:spcBef>
              <a:buSzPts val="32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Product </a:t>
            </a:r>
            <a:r>
              <a:rPr lang="en-IN" dirty="0" err="1">
                <a:solidFill>
                  <a:schemeClr val="tx1"/>
                </a:solidFill>
                <a:latin typeface="Times New Roman" panose="02020603050405020304" pitchFamily="18" charset="0"/>
                <a:cs typeface="Times New Roman" panose="02020603050405020304" pitchFamily="18" charset="0"/>
              </a:rPr>
              <a:t>Catalog</a:t>
            </a:r>
            <a:r>
              <a:rPr lang="en-IN" dirty="0">
                <a:solidFill>
                  <a:schemeClr val="tx1"/>
                </a:solidFill>
                <a:latin typeface="Times New Roman" panose="02020603050405020304" pitchFamily="18" charset="0"/>
                <a:cs typeface="Times New Roman" panose="02020603050405020304" pitchFamily="18" charset="0"/>
              </a:rPr>
              <a:t>: Computer &amp; Laptop Listings</a:t>
            </a:r>
            <a:endParaRPr lang="fr-FR" dirty="0">
              <a:solidFill>
                <a:schemeClr val="tx1"/>
              </a:solidFill>
              <a:latin typeface="Times New Roman" panose="02020603050405020304" pitchFamily="18" charset="0"/>
              <a:cs typeface="Times New Roman" panose="02020603050405020304" pitchFamily="18" charset="0"/>
            </a:endParaRPr>
          </a:p>
          <a:p>
            <a:pPr marL="342900" indent="-360000" eaLnBrk="0" fontAlgn="base" hangingPunct="0">
              <a:lnSpc>
                <a:spcPct val="150000"/>
              </a:lnSpc>
              <a:spcBef>
                <a:spcPts val="600"/>
              </a:spcBef>
              <a:buSzPts val="32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Repair Services: Request Repair Services</a:t>
            </a:r>
            <a:endParaRPr lang="fr-FR" dirty="0">
              <a:solidFill>
                <a:schemeClr val="tx1"/>
              </a:solidFill>
              <a:latin typeface="Times New Roman" panose="02020603050405020304" pitchFamily="18" charset="0"/>
              <a:cs typeface="Times New Roman" panose="02020603050405020304" pitchFamily="18" charset="0"/>
            </a:endParaRP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CCTV Services: Booking &amp; Service Status</a:t>
            </a:r>
            <a:endParaRPr lang="fr-FR" dirty="0">
              <a:solidFill>
                <a:schemeClr val="tx1"/>
              </a:solidFill>
              <a:latin typeface="Times New Roman" panose="02020603050405020304" pitchFamily="18" charset="0"/>
              <a:cs typeface="Times New Roman" panose="02020603050405020304" pitchFamily="18" charset="0"/>
            </a:endParaRP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Admin Panel: Inventory &amp; Order Tracking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892D25-A0C2-9CC5-C9A5-51FE6992C29B}"/>
              </a:ext>
            </a:extLst>
          </p:cNvPr>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93B16AC-1568-4F22-25BB-65EA6192447F}"/>
              </a:ext>
            </a:extLst>
          </p:cNvPr>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a:extLst>
              <a:ext uri="{FF2B5EF4-FFF2-40B4-BE49-F238E27FC236}">
                <a16:creationId xmlns:a16="http://schemas.microsoft.com/office/drawing/2014/main" id="{762FAC4B-6637-6893-AE91-C43CBBC024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96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7" name="Google Shape;353;p24"/>
          <p:cNvSpPr txBox="1">
            <a:spLocks noGrp="1"/>
          </p:cNvSpPr>
          <p:nvPr>
            <p:ph type="title"/>
          </p:nvPr>
        </p:nvSpPr>
        <p:spPr>
          <a:prstGeom prst="rect">
            <a:avLst/>
          </a:prstGeom>
          <a:noFill/>
          <a:ln>
            <a:noFill/>
          </a:ln>
        </p:spPr>
        <p:txBody>
          <a:bodyPr spcFirstLastPara="1" wrap="square" lIns="91425" tIns="45700" rIns="91425" bIns="45700" anchor="b" anchorCtr="0">
            <a:normAutofit fontScale="90000"/>
          </a:bodyPr>
          <a:lstStyle/>
          <a:p>
            <a:pPr marL="0" lvl="0" indent="0" algn="ctr" rtl="0">
              <a:lnSpc>
                <a:spcPct val="85000"/>
              </a:lnSpc>
              <a:spcBef>
                <a:spcPts val="0"/>
              </a:spcBef>
              <a:spcAft>
                <a:spcPts val="0"/>
              </a:spcAft>
              <a:buClr>
                <a:srgbClr val="FF0000"/>
              </a:buClr>
              <a:buSzPts val="4800"/>
              <a:buFont typeface="Calibri"/>
              <a:buNone/>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Website Structure – </a:t>
            </a:r>
            <a:r>
              <a:rPr lang="en-IN"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Site Map</a:t>
            </a:r>
          </a:p>
        </p:txBody>
      </p:sp>
      <p:pic>
        <p:nvPicPr>
          <p:cNvPr id="8" name="Picture 7">
            <a:extLst>
              <a:ext uri="{FF2B5EF4-FFF2-40B4-BE49-F238E27FC236}">
                <a16:creationId xmlns:a16="http://schemas.microsoft.com/office/drawing/2014/main" id="{77D9B873-A0F0-C9FF-A35D-13D34FB036CC}"/>
              </a:ext>
            </a:extLst>
          </p:cNvPr>
          <p:cNvPicPr>
            <a:picLocks noChangeAspect="1"/>
          </p:cNvPicPr>
          <p:nvPr/>
        </p:nvPicPr>
        <p:blipFill>
          <a:blip r:embed="rId2"/>
          <a:stretch>
            <a:fillRect/>
          </a:stretch>
        </p:blipFill>
        <p:spPr>
          <a:xfrm>
            <a:off x="3736914" y="747252"/>
            <a:ext cx="4822803" cy="6110748"/>
          </a:xfrm>
          <a:prstGeom prst="rect">
            <a:avLst/>
          </a:prstGeom>
        </p:spPr>
      </p:pic>
    </p:spTree>
    <p:extLst>
      <p:ext uri="{BB962C8B-B14F-4D97-AF65-F5344CB8AC3E}">
        <p14:creationId xmlns:p14="http://schemas.microsoft.com/office/powerpoint/2010/main" val="385597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4475-194B-BF1C-06C1-E5BB49E86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C9D72-9936-141B-A8AE-F2D8DBC47178}"/>
              </a:ext>
            </a:extLst>
          </p:cNvPr>
          <p:cNvSpPr>
            <a:spLocks noGrp="1"/>
          </p:cNvSpPr>
          <p:nvPr>
            <p:ph type="title"/>
          </p:nvPr>
        </p:nvSpPr>
        <p:spPr>
          <a:xfrm>
            <a:off x="206991" y="807713"/>
            <a:ext cx="11778018" cy="600501"/>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9769A0-45AF-648B-13CF-43165FF3065A}"/>
              </a:ext>
            </a:extLst>
          </p:cNvPr>
          <p:cNvSpPr>
            <a:spLocks noGrp="1"/>
          </p:cNvSpPr>
          <p:nvPr>
            <p:ph type="body" idx="1"/>
          </p:nvPr>
        </p:nvSpPr>
        <p:spPr>
          <a:xfrm>
            <a:off x="1243780" y="1696177"/>
            <a:ext cx="10058400" cy="4023360"/>
          </a:xfrm>
        </p:spPr>
        <p:txBody>
          <a:bodyPr>
            <a:normAutofit lnSpcReduction="10000"/>
          </a:bodyPr>
          <a:lstStyle/>
          <a:p>
            <a:pPr marL="0" indent="0">
              <a:lnSpc>
                <a:spcPct val="120000"/>
              </a:lnSpc>
              <a:spcBef>
                <a:spcPts val="600"/>
              </a:spcBef>
              <a:buSzPts val="3200"/>
              <a:buNone/>
            </a:pPr>
            <a:r>
              <a:rPr lang="en-US" b="1" dirty="0">
                <a:solidFill>
                  <a:schemeClr val="tx1"/>
                </a:solidFill>
                <a:latin typeface="Times New Roman" panose="02020603050405020304" pitchFamily="18" charset="0"/>
                <a:cs typeface="Times New Roman" panose="02020603050405020304" pitchFamily="18" charset="0"/>
              </a:rPr>
              <a:t>🚀 Artificial Intelligence (AI)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Smart chatbots &amp; automation</a:t>
            </a:r>
          </a:p>
          <a:p>
            <a:pPr marL="0" indent="0">
              <a:lnSpc>
                <a:spcPct val="120000"/>
              </a:lnSpc>
              <a:spcBef>
                <a:spcPts val="600"/>
              </a:spcBef>
              <a:buSzPts val="3200"/>
              <a:buNone/>
            </a:pPr>
            <a:r>
              <a:rPr lang="en-US" b="1" dirty="0">
                <a:solidFill>
                  <a:schemeClr val="tx1"/>
                </a:solidFill>
                <a:latin typeface="Times New Roman" panose="02020603050405020304" pitchFamily="18" charset="0"/>
                <a:cs typeface="Times New Roman" panose="02020603050405020304" pitchFamily="18" charset="0"/>
              </a:rPr>
              <a:t>📱 Progressive Web Apps (PWA)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Faster mobile experiences</a:t>
            </a:r>
          </a:p>
          <a:p>
            <a:pPr marL="0" indent="0">
              <a:lnSpc>
                <a:spcPct val="120000"/>
              </a:lnSpc>
              <a:spcBef>
                <a:spcPts val="600"/>
              </a:spcBef>
              <a:buSzPts val="3200"/>
              <a:buNone/>
            </a:pPr>
            <a:r>
              <a:rPr lang="en-US" b="1" dirty="0">
                <a:solidFill>
                  <a:schemeClr val="tx1"/>
                </a:solidFill>
                <a:latin typeface="Times New Roman" panose="02020603050405020304" pitchFamily="18" charset="0"/>
                <a:cs typeface="Times New Roman" panose="02020603050405020304" pitchFamily="18" charset="0"/>
              </a:rPr>
              <a:t>🔗 Blockchain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Payments Secure &amp; transparent transactions</a:t>
            </a:r>
          </a:p>
          <a:p>
            <a:pPr marL="0" indent="0">
              <a:lnSpc>
                <a:spcPct val="120000"/>
              </a:lnSpc>
              <a:spcBef>
                <a:spcPts val="600"/>
              </a:spcBef>
              <a:buSzPts val="3200"/>
              <a:buNone/>
            </a:pPr>
            <a:r>
              <a:rPr lang="en-US" b="1" dirty="0">
                <a:solidFill>
                  <a:schemeClr val="tx1"/>
                </a:solidFill>
                <a:latin typeface="Times New Roman" panose="02020603050405020304" pitchFamily="18" charset="0"/>
                <a:cs typeface="Times New Roman" panose="02020603050405020304" pitchFamily="18" charset="0"/>
              </a:rPr>
              <a:t>☁️ Cloud Scalability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Handling growing business needs</a:t>
            </a:r>
          </a:p>
          <a:p>
            <a:pPr marL="0" indent="0">
              <a:lnSpc>
                <a:spcPct val="120000"/>
              </a:lnSpc>
              <a:spcBef>
                <a:spcPts val="600"/>
              </a:spcBef>
              <a:buSzPts val="3200"/>
              <a:buNone/>
            </a:pPr>
            <a:r>
              <a:rPr lang="en-US" b="1" dirty="0">
                <a:solidFill>
                  <a:schemeClr val="tx1"/>
                </a:solidFill>
                <a:latin typeface="Times New Roman" panose="02020603050405020304" pitchFamily="18" charset="0"/>
                <a:cs typeface="Times New Roman" panose="02020603050405020304" pitchFamily="18" charset="0"/>
              </a:rPr>
              <a:t>📊 Advanced Analytics </a:t>
            </a:r>
            <a:br>
              <a:rPr lang="en-US" b="1" dirty="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Tracking visitor insights &amp; behavior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F3299D-443E-C366-9D80-E08C61641420}"/>
              </a:ext>
            </a:extLst>
          </p:cNvPr>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8849514-248A-2158-39F9-67EC7CFF68C6}"/>
              </a:ext>
            </a:extLst>
          </p:cNvPr>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a:extLst>
              <a:ext uri="{FF2B5EF4-FFF2-40B4-BE49-F238E27FC236}">
                <a16:creationId xmlns:a16="http://schemas.microsoft.com/office/drawing/2014/main" id="{FF2D570A-8ADE-F3F6-D42A-14CA54998F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281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BB0D6-2D73-98BB-BAA5-35F3520ED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1D677-90C5-85B5-2E2F-0F2C77D35876}"/>
              </a:ext>
            </a:extLst>
          </p:cNvPr>
          <p:cNvSpPr>
            <a:spLocks noGrp="1"/>
          </p:cNvSpPr>
          <p:nvPr>
            <p:ph type="title"/>
          </p:nvPr>
        </p:nvSpPr>
        <p:spPr>
          <a:xfrm>
            <a:off x="206991" y="807713"/>
            <a:ext cx="11778018" cy="600501"/>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14C8624-6387-56B0-0C9A-3430F6832371}"/>
              </a:ext>
            </a:extLst>
          </p:cNvPr>
          <p:cNvSpPr>
            <a:spLocks noGrp="1"/>
          </p:cNvSpPr>
          <p:nvPr>
            <p:ph type="body" idx="1"/>
          </p:nvPr>
        </p:nvSpPr>
        <p:spPr>
          <a:xfrm>
            <a:off x="1066800" y="1922319"/>
            <a:ext cx="10058400" cy="4023360"/>
          </a:xfrm>
        </p:spPr>
        <p:txBody>
          <a:bodyPr>
            <a:normAutofit/>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NP Solutions bridges the offline-online gap with a unified platform for computer sales, repairs, and CCTV installations. By leveraging cloud computing, AI automation, and secure payments, it enhances customer experience, boosts efficiency, and scales business operations. This solution improves satisfaction, speeds up service, and cuts costs, positioning NP Solutions as a competitive industry player. Future advancements like AI-driven support and predictive maintenance will further strengthen its capabilities.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763D45-E47A-F724-D83B-944010CC31CF}"/>
              </a:ext>
            </a:extLst>
          </p:cNvPr>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8CA6176-1B23-023F-348A-10999E766F84}"/>
              </a:ext>
            </a:extLst>
          </p:cNvPr>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a:extLst>
              <a:ext uri="{FF2B5EF4-FFF2-40B4-BE49-F238E27FC236}">
                <a16:creationId xmlns:a16="http://schemas.microsoft.com/office/drawing/2014/main" id="{E7DDE0D9-A7A0-8A83-1932-12C5D5AB8F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78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fld id="{9FB13827-C98A-46D2-BDC5-D973F2264341}" type="datetime1">
              <a:rPr lang="en-US" smtClean="0"/>
              <a:t>3/28/2025</a:t>
            </a:fld>
            <a:endParaRPr/>
          </a:p>
        </p:txBody>
      </p:sp>
      <p:sp>
        <p:nvSpPr>
          <p:cNvPr id="241" name="Google Shape;241;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COMPUTER ENGINEERING, ZCoER, Pune</a:t>
            </a:r>
            <a:endParaRPr/>
          </a:p>
        </p:txBody>
      </p:sp>
      <p:sp>
        <p:nvSpPr>
          <p:cNvPr id="242" name="Google Shape;242;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pic>
        <p:nvPicPr>
          <p:cNvPr id="243" name="Google Shape;243;p16"/>
          <p:cNvPicPr preferRelativeResize="0"/>
          <p:nvPr/>
        </p:nvPicPr>
        <p:blipFill rotWithShape="1">
          <a:blip r:embed="rId3">
            <a:alphaModFix/>
          </a:blip>
          <a:srcRect/>
          <a:stretch/>
        </p:blipFill>
        <p:spPr>
          <a:xfrm>
            <a:off x="141890" y="208813"/>
            <a:ext cx="11871433" cy="60462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
        <p:nvSpPr>
          <p:cNvPr id="7" name="Google Shape;107;p1"/>
          <p:cNvSpPr txBox="1"/>
          <p:nvPr/>
        </p:nvSpPr>
        <p:spPr>
          <a:xfrm>
            <a:off x="838200" y="542729"/>
            <a:ext cx="10515600" cy="435133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1000"/>
              </a:spcBef>
              <a:spcAft>
                <a:spcPts val="0"/>
              </a:spcAft>
              <a:buClr>
                <a:schemeClr val="accent1"/>
              </a:buClr>
              <a:buSzPts val="2800"/>
              <a:buFont typeface="Calibri"/>
              <a:buNone/>
            </a:pPr>
            <a:endParaRPr sz="1600" b="0" i="0" u="none" strike="noStrike" cap="none" dirty="0">
              <a:solidFill>
                <a:srgbClr val="00B050"/>
              </a:solidFill>
              <a:latin typeface="Times New Roman" panose="02020603050405020304" pitchFamily="18" charset="0"/>
              <a:ea typeface="Calibri"/>
              <a:cs typeface="Times New Roman" panose="02020603050405020304" pitchFamily="18" charset="0"/>
              <a:sym typeface="Calibri"/>
            </a:endParaRPr>
          </a:p>
          <a:p>
            <a:pPr lvl="0" algn="ctr">
              <a:spcBef>
                <a:spcPts val="1000"/>
              </a:spcBef>
              <a:buClr>
                <a:schemeClr val="accent1"/>
              </a:buClr>
              <a:buSzPts val="4400"/>
            </a:pPr>
            <a:r>
              <a:rPr lang="en-US" sz="4400" b="1" dirty="0">
                <a:solidFill>
                  <a:schemeClr val="tx1"/>
                </a:solidFill>
                <a:latin typeface="Times New Roman" panose="02020603050405020304" pitchFamily="18" charset="0"/>
                <a:ea typeface="Calibri"/>
                <a:cs typeface="Times New Roman" panose="02020603050405020304" pitchFamily="18" charset="0"/>
                <a:sym typeface="Calibri"/>
              </a:rPr>
              <a:t>Web Technology Mini Project</a:t>
            </a:r>
          </a:p>
          <a:p>
            <a:pPr lvl="0" algn="ctr">
              <a:spcBef>
                <a:spcPts val="1000"/>
              </a:spcBef>
              <a:buClr>
                <a:schemeClr val="accent1"/>
              </a:buClr>
              <a:buSzPts val="4400"/>
            </a:pPr>
            <a:r>
              <a:rPr lang="en-US" sz="4400" b="1" dirty="0">
                <a:solidFill>
                  <a:schemeClr val="tx1"/>
                </a:solidFill>
                <a:latin typeface="Times New Roman" panose="02020603050405020304" pitchFamily="18" charset="0"/>
                <a:ea typeface="Calibri"/>
                <a:cs typeface="Times New Roman" panose="02020603050405020304" pitchFamily="18" charset="0"/>
                <a:sym typeface="Calibri"/>
              </a:rPr>
              <a:t>(310257)</a:t>
            </a:r>
          </a:p>
          <a:p>
            <a:pPr marL="0" marR="0" lvl="0" indent="0" algn="ctr" rtl="0">
              <a:lnSpc>
                <a:spcPct val="100000"/>
              </a:lnSpc>
              <a:spcBef>
                <a:spcPts val="1000"/>
              </a:spcBef>
              <a:spcAft>
                <a:spcPts val="0"/>
              </a:spcAft>
              <a:buClr>
                <a:schemeClr val="accent1"/>
              </a:buClr>
              <a:buSzPts val="4400"/>
              <a:buFont typeface="Calibri"/>
              <a:buNone/>
            </a:pPr>
            <a:r>
              <a:rPr lang="en-US" sz="4400" b="1" dirty="0">
                <a:solidFill>
                  <a:srgbClr val="1A0FF1"/>
                </a:solidFill>
                <a:latin typeface="Times New Roman" panose="02020603050405020304" pitchFamily="18" charset="0"/>
                <a:ea typeface="Calibri"/>
                <a:cs typeface="Times New Roman" panose="02020603050405020304" pitchFamily="18" charset="0"/>
                <a:sym typeface="Calibri"/>
              </a:rPr>
              <a:t>Third Year Computer Engineering</a:t>
            </a:r>
          </a:p>
          <a:p>
            <a:pPr marL="0" marR="0" lvl="0" indent="0" algn="ctr" rtl="0">
              <a:lnSpc>
                <a:spcPct val="100000"/>
              </a:lnSpc>
              <a:spcBef>
                <a:spcPts val="1000"/>
              </a:spcBef>
              <a:spcAft>
                <a:spcPts val="0"/>
              </a:spcAft>
              <a:buClr>
                <a:schemeClr val="accent1"/>
              </a:buClr>
              <a:buSzPts val="4400"/>
              <a:buFont typeface="Calibri"/>
              <a:buNone/>
            </a:pPr>
            <a:endParaRPr lang="en-US" sz="4400" b="1"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lang="en-US" sz="4000" b="1"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lang="en-US" sz="4400" b="1"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lang="en-US" sz="4400" b="1"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endParaRPr>
          </a:p>
          <a:p>
            <a:pPr marL="0" marR="0" lvl="0" indent="0" algn="ctr" rtl="0">
              <a:lnSpc>
                <a:spcPct val="100000"/>
              </a:lnSpc>
              <a:spcBef>
                <a:spcPts val="1000"/>
              </a:spcBef>
              <a:spcAft>
                <a:spcPts val="0"/>
              </a:spcAft>
              <a:buClr>
                <a:schemeClr val="accent1"/>
              </a:buClr>
              <a:buSzPts val="4400"/>
              <a:buFont typeface="Calibri"/>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1000"/>
              </a:spcBef>
              <a:spcAft>
                <a:spcPts val="0"/>
              </a:spcAft>
              <a:buClr>
                <a:schemeClr val="accent1"/>
              </a:buClr>
              <a:buSzPts val="4400"/>
              <a:buFont typeface="Calibri"/>
              <a:buNone/>
            </a:pPr>
            <a:r>
              <a:rPr lang="en-US" sz="4400" b="1"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rPr>
              <a:t>  </a:t>
            </a:r>
            <a:endParaRPr sz="4400" b="0" i="0" u="none" strike="noStrike" cap="none" dirty="0">
              <a:solidFill>
                <a:srgbClr val="1A0FF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01B13226-5E39-9622-C99C-A4345B843BEE}"/>
              </a:ext>
            </a:extLst>
          </p:cNvPr>
          <p:cNvGraphicFramePr>
            <a:graphicFrameLocks noGrp="1"/>
          </p:cNvGraphicFramePr>
          <p:nvPr>
            <p:extLst>
              <p:ext uri="{D42A27DB-BD31-4B8C-83A1-F6EECF244321}">
                <p14:modId xmlns:p14="http://schemas.microsoft.com/office/powerpoint/2010/main" val="2696626208"/>
              </p:ext>
            </p:extLst>
          </p:nvPr>
        </p:nvGraphicFramePr>
        <p:xfrm>
          <a:off x="2032000" y="4219950"/>
          <a:ext cx="8128000" cy="1493520"/>
        </p:xfrm>
        <a:graphic>
          <a:graphicData uri="http://schemas.openxmlformats.org/drawingml/2006/table">
            <a:tbl>
              <a:tblPr firstRow="1" bandRow="1">
                <a:tableStyleId>{1AA4E4A6-1F8A-49A8-AE7E-E552579DC3EC}</a:tableStyleId>
              </a:tblPr>
              <a:tblGrid>
                <a:gridCol w="4064000">
                  <a:extLst>
                    <a:ext uri="{9D8B030D-6E8A-4147-A177-3AD203B41FA5}">
                      <a16:colId xmlns:a16="http://schemas.microsoft.com/office/drawing/2014/main" val="1887241154"/>
                    </a:ext>
                  </a:extLst>
                </a:gridCol>
                <a:gridCol w="4064000">
                  <a:extLst>
                    <a:ext uri="{9D8B030D-6E8A-4147-A177-3AD203B41FA5}">
                      <a16:colId xmlns:a16="http://schemas.microsoft.com/office/drawing/2014/main" val="352149498"/>
                    </a:ext>
                  </a:extLst>
                </a:gridCol>
              </a:tblGrid>
              <a:tr h="370840">
                <a:tc>
                  <a:txBody>
                    <a:bodyPr/>
                    <a:lstStyle/>
                    <a:p>
                      <a:pPr marL="0" marR="0" lvl="0" indent="0" algn="just" rtl="0">
                        <a:lnSpc>
                          <a:spcPct val="100000"/>
                        </a:lnSpc>
                        <a:spcBef>
                          <a:spcPts val="1000"/>
                        </a:spcBef>
                        <a:spcAft>
                          <a:spcPts val="0"/>
                        </a:spcAft>
                        <a:buClr>
                          <a:schemeClr val="accent1"/>
                        </a:buClr>
                        <a:buSzPts val="4400"/>
                        <a:buFont typeface="Calibri"/>
                        <a:buNone/>
                      </a:pPr>
                      <a:r>
                        <a:rPr lang="en-IN" sz="3200" b="1" i="0" u="none" strike="noStrike" cap="none" dirty="0">
                          <a:solidFill>
                            <a:schemeClr val="tx1"/>
                          </a:solidFill>
                          <a:latin typeface="Times New Roman" panose="02020603050405020304" pitchFamily="18" charset="0"/>
                          <a:ea typeface="Calibri"/>
                          <a:cs typeface="Times New Roman" panose="02020603050405020304" pitchFamily="18" charset="0"/>
                          <a:sym typeface="Arial"/>
                        </a:rPr>
                        <a:t>Name</a:t>
                      </a:r>
                    </a:p>
                  </a:txBody>
                  <a:tcPr/>
                </a:tc>
                <a:tc>
                  <a:txBody>
                    <a:bodyPr/>
                    <a:lstStyle/>
                    <a:p>
                      <a:pPr marL="0" marR="0" lvl="0" indent="0" algn="just" rtl="0">
                        <a:lnSpc>
                          <a:spcPct val="100000"/>
                        </a:lnSpc>
                        <a:spcBef>
                          <a:spcPts val="1000"/>
                        </a:spcBef>
                        <a:spcAft>
                          <a:spcPts val="0"/>
                        </a:spcAft>
                        <a:buClr>
                          <a:schemeClr val="accent1"/>
                        </a:buClr>
                        <a:buSzPts val="4400"/>
                        <a:buFont typeface="Calibri"/>
                        <a:buNone/>
                      </a:pPr>
                      <a:r>
                        <a:rPr lang="en-IN" sz="3200" b="1" i="0" u="none" strike="noStrike" cap="none" dirty="0">
                          <a:solidFill>
                            <a:schemeClr val="tx1"/>
                          </a:solidFill>
                          <a:latin typeface="Times New Roman" panose="02020603050405020304" pitchFamily="18" charset="0"/>
                          <a:ea typeface="Calibri"/>
                          <a:cs typeface="Times New Roman" panose="02020603050405020304" pitchFamily="18" charset="0"/>
                          <a:sym typeface="Arial"/>
                        </a:rPr>
                        <a:t>Roll No.</a:t>
                      </a:r>
                    </a:p>
                  </a:txBody>
                  <a:tcPr/>
                </a:tc>
                <a:extLst>
                  <a:ext uri="{0D108BD9-81ED-4DB2-BD59-A6C34878D82A}">
                    <a16:rowId xmlns:a16="http://schemas.microsoft.com/office/drawing/2014/main" val="1846079431"/>
                  </a:ext>
                </a:extLst>
              </a:tr>
              <a:tr h="370840">
                <a:tc>
                  <a:txBody>
                    <a:bodyPr/>
                    <a:lstStyle/>
                    <a:p>
                      <a:pPr marL="0" marR="0" lvl="0" indent="0" algn="just" rtl="0">
                        <a:lnSpc>
                          <a:spcPct val="100000"/>
                        </a:lnSpc>
                        <a:spcBef>
                          <a:spcPts val="1000"/>
                        </a:spcBef>
                        <a:spcAft>
                          <a:spcPts val="0"/>
                        </a:spcAft>
                        <a:buClr>
                          <a:schemeClr val="accent1"/>
                        </a:buClr>
                        <a:buSzPts val="4400"/>
                        <a:buFont typeface="Calibri"/>
                        <a:buNone/>
                      </a:pPr>
                      <a:r>
                        <a:rPr lang="en-US"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rPr>
                        <a:t>Sangita </a:t>
                      </a:r>
                      <a:r>
                        <a:rPr lang="en-US" sz="2400" b="1" i="0" u="none" strike="noStrike" cap="none" dirty="0" err="1">
                          <a:solidFill>
                            <a:srgbClr val="1A0FF1"/>
                          </a:solidFill>
                          <a:latin typeface="Times New Roman" panose="02020603050405020304" pitchFamily="18" charset="0"/>
                          <a:ea typeface="Calibri"/>
                          <a:cs typeface="Times New Roman" panose="02020603050405020304" pitchFamily="18" charset="0"/>
                          <a:sym typeface="Arial"/>
                        </a:rPr>
                        <a:t>Dnyanadev</a:t>
                      </a:r>
                      <a:r>
                        <a:rPr lang="en-US"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rPr>
                        <a:t> Mirashi</a:t>
                      </a:r>
                      <a:endParaRPr lang="en-IN"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endParaRPr>
                    </a:p>
                  </a:txBody>
                  <a:tcPr/>
                </a:tc>
                <a:tc>
                  <a:txBody>
                    <a:bodyPr/>
                    <a:lstStyle/>
                    <a:p>
                      <a:pPr marL="0" marR="0" lvl="0" indent="0" algn="just" rtl="0">
                        <a:lnSpc>
                          <a:spcPct val="100000"/>
                        </a:lnSpc>
                        <a:spcBef>
                          <a:spcPts val="1000"/>
                        </a:spcBef>
                        <a:spcAft>
                          <a:spcPts val="0"/>
                        </a:spcAft>
                        <a:buClr>
                          <a:schemeClr val="accent1"/>
                        </a:buClr>
                        <a:buSzPts val="4400"/>
                        <a:buFont typeface="Calibri"/>
                        <a:buNone/>
                      </a:pPr>
                      <a:r>
                        <a:rPr lang="en-IN"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rPr>
                        <a:t>T212050</a:t>
                      </a:r>
                    </a:p>
                  </a:txBody>
                  <a:tcPr/>
                </a:tc>
                <a:extLst>
                  <a:ext uri="{0D108BD9-81ED-4DB2-BD59-A6C34878D82A}">
                    <a16:rowId xmlns:a16="http://schemas.microsoft.com/office/drawing/2014/main" val="2608323346"/>
                  </a:ext>
                </a:extLst>
              </a:tr>
              <a:tr h="0">
                <a:tc>
                  <a:txBody>
                    <a:bodyPr/>
                    <a:lstStyle/>
                    <a:p>
                      <a:pPr marL="0" marR="0" lvl="0" indent="0" algn="just" rtl="0">
                        <a:lnSpc>
                          <a:spcPct val="100000"/>
                        </a:lnSpc>
                        <a:spcBef>
                          <a:spcPts val="1000"/>
                        </a:spcBef>
                        <a:spcAft>
                          <a:spcPts val="0"/>
                        </a:spcAft>
                        <a:buClr>
                          <a:schemeClr val="accent1"/>
                        </a:buClr>
                        <a:buSzPts val="4400"/>
                        <a:buFont typeface="Calibri"/>
                        <a:buNone/>
                      </a:pPr>
                      <a:r>
                        <a:rPr lang="en-IN"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rPr>
                        <a:t>Mansi Parmar</a:t>
                      </a:r>
                    </a:p>
                  </a:txBody>
                  <a:tcPr/>
                </a:tc>
                <a:tc>
                  <a:txBody>
                    <a:bodyPr/>
                    <a:lstStyle/>
                    <a:p>
                      <a:pPr marL="0" marR="0" lvl="0" indent="0" algn="just" rtl="0">
                        <a:lnSpc>
                          <a:spcPct val="100000"/>
                        </a:lnSpc>
                        <a:spcBef>
                          <a:spcPts val="1000"/>
                        </a:spcBef>
                        <a:spcAft>
                          <a:spcPts val="0"/>
                        </a:spcAft>
                        <a:buClr>
                          <a:schemeClr val="accent1"/>
                        </a:buClr>
                        <a:buSzPts val="4400"/>
                        <a:buFont typeface="Calibri"/>
                        <a:buNone/>
                      </a:pPr>
                      <a:r>
                        <a:rPr lang="en-IN" sz="2400" b="1" i="0" u="none" strike="noStrike" cap="none" dirty="0">
                          <a:solidFill>
                            <a:srgbClr val="1A0FF1"/>
                          </a:solidFill>
                          <a:latin typeface="Times New Roman" panose="02020603050405020304" pitchFamily="18" charset="0"/>
                          <a:ea typeface="Calibri"/>
                          <a:cs typeface="Times New Roman" panose="02020603050405020304" pitchFamily="18" charset="0"/>
                          <a:sym typeface="Arial"/>
                        </a:rPr>
                        <a:t>T212064</a:t>
                      </a:r>
                    </a:p>
                  </a:txBody>
                  <a:tcPr/>
                </a:tc>
                <a:extLst>
                  <a:ext uri="{0D108BD9-81ED-4DB2-BD59-A6C34878D82A}">
                    <a16:rowId xmlns:a16="http://schemas.microsoft.com/office/drawing/2014/main" val="3627448118"/>
                  </a:ext>
                </a:extLst>
              </a:tr>
            </a:tbl>
          </a:graphicData>
        </a:graphic>
      </p:graphicFrame>
    </p:spTree>
    <p:extLst>
      <p:ext uri="{BB962C8B-B14F-4D97-AF65-F5344CB8AC3E}">
        <p14:creationId xmlns:p14="http://schemas.microsoft.com/office/powerpoint/2010/main" val="274533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91" y="3128749"/>
            <a:ext cx="11778018" cy="600501"/>
          </a:xfrm>
        </p:spPr>
        <p:txBody>
          <a:bodyPr>
            <a:noAutofit/>
          </a:bodyPr>
          <a:lstStyle/>
          <a:p>
            <a:pPr lvl="0">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 Solutions</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Innovate. Repair. Protect.”</a:t>
            </a:r>
            <a:endParaRPr lang="en-IN" sz="4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780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71" y="688655"/>
            <a:ext cx="11778018" cy="600501"/>
          </a:xfrm>
        </p:spPr>
        <p:txBody>
          <a:bodyPr>
            <a:normAutofit fontScale="90000"/>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98963" y="1552954"/>
            <a:ext cx="4822803" cy="4023360"/>
          </a:xfrm>
        </p:spPr>
        <p:txBody>
          <a:bodyPr>
            <a:normAutofit/>
          </a:bodyPr>
          <a:lstStyle/>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The Impact</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Top Players </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Objectives and Goals</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Existing System &amp; Challenges</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Used Technologies</a:t>
            </a:r>
          </a:p>
        </p:txBody>
      </p:sp>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CF4EF9A2-AACB-C1CA-57C0-163A6CD3516A}"/>
              </a:ext>
            </a:extLst>
          </p:cNvPr>
          <p:cNvSpPr txBox="1">
            <a:spLocks/>
          </p:cNvSpPr>
          <p:nvPr/>
        </p:nvSpPr>
        <p:spPr>
          <a:xfrm>
            <a:off x="6638402" y="1552954"/>
            <a:ext cx="3741174" cy="4023360"/>
          </a:xfrm>
          <a:prstGeom prst="rect">
            <a:avLst/>
          </a:prstGeom>
          <a:noFill/>
          <a:ln>
            <a:noFill/>
          </a:ln>
        </p:spPr>
        <p:txBody>
          <a:bodyPr spcFirstLastPara="1" wrap="square" lIns="0" tIns="45700" rIns="0"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200"/>
              </a:spcBef>
              <a:spcAft>
                <a:spcPts val="0"/>
              </a:spcAft>
              <a:buClr>
                <a:schemeClr val="accent1"/>
              </a:buClr>
              <a:buSzPts val="18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3pPr>
            <a:lvl4pPr marL="1828800" marR="0" lvl="3"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4pPr>
            <a:lvl5pPr marL="2286000" marR="0" lvl="4"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Modules</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Website Structure</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Future Scope</a:t>
            </a:r>
          </a:p>
          <a:p>
            <a:pPr>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61894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7" name="Google Shape;147;p5"/>
          <p:cNvSpPr txBox="1">
            <a:spLocks noGrp="1"/>
          </p:cNvSpPr>
          <p:nvPr>
            <p:ph type="body" idx="1"/>
          </p:nvPr>
        </p:nvSpPr>
        <p:spPr>
          <a:xfrm>
            <a:off x="762000" y="383458"/>
            <a:ext cx="10668000" cy="5299587"/>
          </a:xfrm>
          <a:prstGeom prst="rect">
            <a:avLst/>
          </a:prstGeom>
          <a:noFill/>
          <a:ln>
            <a:noFill/>
          </a:ln>
        </p:spPr>
        <p:txBody>
          <a:bodyPr spcFirstLastPara="1" wrap="square" lIns="0" tIns="45700" rIns="0" bIns="45700" anchor="t" anchorCtr="0">
            <a:normAutofit fontScale="25000" lnSpcReduction="20000"/>
          </a:bodyPr>
          <a:lstStyle/>
          <a:p>
            <a:pPr marL="91440" indent="-203200" algn="ctr">
              <a:spcBef>
                <a:spcPts val="0"/>
              </a:spcBef>
              <a:buSzPts val="3200"/>
            </a:pPr>
            <a:r>
              <a:rPr lang="en-IN" sz="176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Introduction – </a:t>
            </a:r>
            <a:r>
              <a:rPr lang="en-IN" sz="17600" b="1" i="1"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Project Overview</a:t>
            </a:r>
          </a:p>
          <a:p>
            <a:pPr marL="91440" lvl="0" indent="-203200" algn="l" rtl="0">
              <a:lnSpc>
                <a:spcPct val="90000"/>
              </a:lnSpc>
              <a:spcBef>
                <a:spcPts val="0"/>
              </a:spcBef>
              <a:spcAft>
                <a:spcPts val="0"/>
              </a:spcAft>
              <a:buSzPts val="3200"/>
              <a:buChar char=" "/>
            </a:pPr>
            <a:endParaRPr lang="en-IN" sz="112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a:p>
            <a:pPr marL="91440" lvl="0" indent="-203200" algn="l" rtl="0">
              <a:lnSpc>
                <a:spcPct val="90000"/>
              </a:lnSpc>
              <a:spcBef>
                <a:spcPts val="0"/>
              </a:spcBef>
              <a:spcAft>
                <a:spcPts val="0"/>
              </a:spcAft>
              <a:buSzPts val="3200"/>
              <a:buChar char=" "/>
            </a:pPr>
            <a:r>
              <a:rPr lang="en-IN" sz="96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About NP Solutions:</a:t>
            </a:r>
          </a:p>
          <a:p>
            <a:pPr marL="34290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Aims to bridge the gap between offline and online services for purchasing computers, requesting repairs, and booking CCTV installations.</a:t>
            </a:r>
          </a:p>
          <a:p>
            <a:pPr marL="34290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Enhances customer satisfaction and reduces operational costs.</a:t>
            </a:r>
          </a:p>
          <a:p>
            <a:pPr marL="0" indent="0">
              <a:lnSpc>
                <a:spcPct val="120000"/>
              </a:lnSpc>
              <a:spcBef>
                <a:spcPts val="600"/>
              </a:spcBef>
              <a:buSzPts val="3200"/>
              <a:buNone/>
            </a:pPr>
            <a:r>
              <a:rPr lang="en-IN" sz="8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 </a:t>
            </a:r>
          </a:p>
          <a:p>
            <a:pPr marL="91440" lvl="0" indent="-203200" algn="l" rtl="0">
              <a:lnSpc>
                <a:spcPct val="90000"/>
              </a:lnSpc>
              <a:spcBef>
                <a:spcPts val="0"/>
              </a:spcBef>
              <a:spcAft>
                <a:spcPts val="0"/>
              </a:spcAft>
              <a:buSzPts val="3200"/>
              <a:buChar char=" "/>
            </a:pPr>
            <a:r>
              <a:rPr lang="en-US" sz="96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Purpose of This Project:</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To establish a strong digital presence for NP Solutions</a:t>
            </a:r>
          </a:p>
          <a:p>
            <a:pPr marL="34290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This project enhances customer convenience, business efficiency, and real-time engagement.</a:t>
            </a:r>
            <a:br>
              <a:rPr lang="en-US" sz="8000" dirty="0">
                <a:solidFill>
                  <a:schemeClr val="tx1"/>
                </a:solidFill>
                <a:latin typeface="Times New Roman" panose="02020603050405020304" pitchFamily="18" charset="0"/>
                <a:cs typeface="Times New Roman" panose="02020603050405020304" pitchFamily="18" charset="0"/>
              </a:rPr>
            </a:br>
            <a:endParaRPr lang="en-US" sz="8000" dirty="0">
              <a:solidFill>
                <a:schemeClr val="tx1"/>
              </a:solidFill>
              <a:latin typeface="Times New Roman" panose="02020603050405020304" pitchFamily="18" charset="0"/>
              <a:cs typeface="Times New Roman" panose="02020603050405020304" pitchFamily="18" charset="0"/>
            </a:endParaRPr>
          </a:p>
          <a:p>
            <a:pPr marL="91440" indent="-203200">
              <a:spcBef>
                <a:spcPts val="0"/>
              </a:spcBef>
              <a:buSzPts val="3200"/>
            </a:pPr>
            <a:r>
              <a:rPr lang="en-IN" sz="9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Overview:</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E-commerce Impact</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Problem Statement &amp; Solution</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Technologies Used</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Website Structure &amp; Flow</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Business Benefits &amp; Future Scope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306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641937"/>
            <a:ext cx="10058400" cy="4708888"/>
          </a:xfrm>
        </p:spPr>
        <p:txBody>
          <a:bodyPr>
            <a:normAutofit fontScale="25000" lnSpcReduction="20000"/>
          </a:bodyPr>
          <a:lstStyle/>
          <a:p>
            <a:pPr marL="91440" indent="-203200" algn="ctr">
              <a:spcBef>
                <a:spcPts val="0"/>
              </a:spcBef>
              <a:buSzPts val="3200"/>
            </a:pPr>
            <a:r>
              <a:rPr lang="en-US" sz="14400" b="1"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E-Commerce Impact – </a:t>
            </a:r>
            <a:r>
              <a:rPr lang="en-US" sz="14400" b="1" i="1"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Digital Market Growth</a:t>
            </a:r>
            <a:endParaRPr lang="en-IN" sz="14400" b="1" i="1"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a:p>
            <a:pPr marL="91440" lvl="0" indent="-203200" algn="l" rtl="0">
              <a:lnSpc>
                <a:spcPct val="90000"/>
              </a:lnSpc>
              <a:spcBef>
                <a:spcPts val="0"/>
              </a:spcBef>
              <a:spcAft>
                <a:spcPts val="0"/>
              </a:spcAft>
              <a:buSzPts val="3200"/>
              <a:buChar char=" "/>
            </a:pPr>
            <a:endParaRPr lang="en-IN" sz="80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a:p>
            <a:pPr marL="91440" lvl="0" indent="-203200" algn="l" rtl="0">
              <a:lnSpc>
                <a:spcPct val="90000"/>
              </a:lnSpc>
              <a:spcBef>
                <a:spcPts val="0"/>
              </a:spcBef>
              <a:spcAft>
                <a:spcPts val="0"/>
              </a:spcAft>
              <a:buSzPts val="3200"/>
              <a:buChar char=" "/>
            </a:pPr>
            <a:endParaRPr lang="en-IN" sz="80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endParaRPr>
          </a:p>
          <a:p>
            <a:pPr marL="91440" lvl="0" indent="-203200" algn="l" rtl="0">
              <a:lnSpc>
                <a:spcPct val="90000"/>
              </a:lnSpc>
              <a:spcBef>
                <a:spcPts val="0"/>
              </a:spcBef>
              <a:spcAft>
                <a:spcPts val="0"/>
              </a:spcAft>
              <a:buSzPts val="3200"/>
              <a:buChar char=" "/>
            </a:pPr>
            <a:r>
              <a:rPr lang="en-IN" sz="80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 </a:t>
            </a:r>
          </a:p>
          <a:p>
            <a:pPr marL="91440" lvl="0" indent="-203200" algn="l" rtl="0">
              <a:lnSpc>
                <a:spcPct val="90000"/>
              </a:lnSpc>
              <a:spcBef>
                <a:spcPts val="0"/>
              </a:spcBef>
              <a:spcAft>
                <a:spcPts val="0"/>
              </a:spcAft>
              <a:buSzPts val="3200"/>
              <a:buChar char=" "/>
            </a:pPr>
            <a:r>
              <a:rPr lang="en-IN" sz="96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E-Commerce in Today’s Market:</a:t>
            </a:r>
          </a:p>
          <a:p>
            <a:pPr marL="342900" indent="-360000">
              <a:lnSpc>
                <a:spcPct val="120000"/>
              </a:lnSpc>
              <a:spcBef>
                <a:spcPts val="600"/>
              </a:spcBef>
              <a:buSzPts val="3200"/>
              <a:buFont typeface="Arial" panose="020B0604020202020204" pitchFamily="34" charset="0"/>
              <a:buChar char="•"/>
            </a:pPr>
            <a:r>
              <a:rPr lang="en-US" sz="8000" b="1" dirty="0">
                <a:solidFill>
                  <a:schemeClr val="tx1"/>
                </a:solidFill>
                <a:latin typeface="Times New Roman" panose="02020603050405020304" pitchFamily="18" charset="0"/>
                <a:cs typeface="Times New Roman" panose="02020603050405020304" pitchFamily="18" charset="0"/>
              </a:rPr>
              <a:t>Rapid Growth: </a:t>
            </a:r>
            <a:r>
              <a:rPr lang="en-US" sz="8000" dirty="0">
                <a:solidFill>
                  <a:schemeClr val="tx1"/>
                </a:solidFill>
                <a:latin typeface="Times New Roman" panose="02020603050405020304" pitchFamily="18" charset="0"/>
                <a:cs typeface="Times New Roman" panose="02020603050405020304" pitchFamily="18" charset="0"/>
              </a:rPr>
              <a:t>Online shopping is now a trillion-dollar industry</a:t>
            </a:r>
          </a:p>
          <a:p>
            <a:pPr marL="342900" indent="-360000">
              <a:lnSpc>
                <a:spcPct val="120000"/>
              </a:lnSpc>
              <a:spcBef>
                <a:spcPts val="600"/>
              </a:spcBef>
              <a:buSzPts val="3200"/>
              <a:buFont typeface="Arial" panose="020B0604020202020204" pitchFamily="34" charset="0"/>
              <a:buChar char="•"/>
            </a:pPr>
            <a:r>
              <a:rPr lang="en-US" sz="8000" b="1" dirty="0">
                <a:solidFill>
                  <a:schemeClr val="tx1"/>
                </a:solidFill>
                <a:latin typeface="Times New Roman" panose="02020603050405020304" pitchFamily="18" charset="0"/>
                <a:cs typeface="Times New Roman" panose="02020603050405020304" pitchFamily="18" charset="0"/>
              </a:rPr>
              <a:t>Consumer Shift: </a:t>
            </a:r>
            <a:r>
              <a:rPr lang="en-US" sz="8000" dirty="0">
                <a:solidFill>
                  <a:schemeClr val="tx1"/>
                </a:solidFill>
                <a:latin typeface="Times New Roman" panose="02020603050405020304" pitchFamily="18" charset="0"/>
                <a:cs typeface="Times New Roman" panose="02020603050405020304" pitchFamily="18" charset="0"/>
              </a:rPr>
              <a:t>Increased preference for convenience &amp; accessibility</a:t>
            </a:r>
            <a:br>
              <a:rPr lang="en-US" sz="8000" dirty="0">
                <a:solidFill>
                  <a:schemeClr val="tx1"/>
                </a:solidFill>
                <a:latin typeface="Times New Roman" panose="02020603050405020304" pitchFamily="18" charset="0"/>
                <a:cs typeface="Times New Roman" panose="02020603050405020304" pitchFamily="18" charset="0"/>
              </a:rPr>
            </a:br>
            <a:r>
              <a:rPr lang="en-IN" sz="8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 </a:t>
            </a:r>
          </a:p>
          <a:p>
            <a:pPr marL="91440" lvl="0" indent="-203200" algn="l" rtl="0">
              <a:lnSpc>
                <a:spcPct val="90000"/>
              </a:lnSpc>
              <a:spcBef>
                <a:spcPts val="0"/>
              </a:spcBef>
              <a:spcAft>
                <a:spcPts val="0"/>
              </a:spcAft>
              <a:buSzPts val="3200"/>
              <a:buChar char=" "/>
            </a:pPr>
            <a:r>
              <a:rPr lang="en-US" sz="96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Why Businesses Need an Online Presence:</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24/7 availability &amp; wider customer reach</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Enhanced brand visibility &amp; credibility</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Automated processes for efficiency &amp; growth</a:t>
            </a:r>
            <a:br>
              <a:rPr lang="en-US" sz="8000" dirty="0">
                <a:solidFill>
                  <a:schemeClr val="tx1"/>
                </a:solidFill>
                <a:latin typeface="Times New Roman" panose="02020603050405020304" pitchFamily="18" charset="0"/>
                <a:cs typeface="Times New Roman" panose="02020603050405020304" pitchFamily="18" charset="0"/>
              </a:rPr>
            </a:br>
            <a:endParaRPr lang="en-US" sz="8000" dirty="0">
              <a:solidFill>
                <a:schemeClr val="tx1"/>
              </a:solidFill>
              <a:latin typeface="Times New Roman" panose="02020603050405020304" pitchFamily="18" charset="0"/>
              <a:cs typeface="Times New Roman" panose="02020603050405020304" pitchFamily="18" charset="0"/>
            </a:endParaRPr>
          </a:p>
          <a:p>
            <a:pPr marL="91440" indent="-203200">
              <a:spcBef>
                <a:spcPts val="0"/>
              </a:spcBef>
              <a:buSzPts val="3200"/>
            </a:pPr>
            <a:r>
              <a:rPr lang="en-IN" sz="8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9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Industry Insights:</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E-commerce sales are expected to grow 10-15% annually</a:t>
            </a:r>
          </a:p>
          <a:p>
            <a:pPr marL="342900" lvl="0" indent="-360000">
              <a:lnSpc>
                <a:spcPct val="120000"/>
              </a:lnSpc>
              <a:spcBef>
                <a:spcPts val="600"/>
              </a:spcBef>
              <a:buSzPts val="3200"/>
              <a:buFont typeface="Arial" panose="020B0604020202020204" pitchFamily="34" charset="0"/>
              <a:buChar char="•"/>
            </a:pPr>
            <a:r>
              <a:rPr lang="en-US" sz="8000" dirty="0">
                <a:solidFill>
                  <a:schemeClr val="tx1"/>
                </a:solidFill>
                <a:latin typeface="Times New Roman" panose="02020603050405020304" pitchFamily="18" charset="0"/>
                <a:cs typeface="Times New Roman" panose="02020603050405020304" pitchFamily="18" charset="0"/>
              </a:rPr>
              <a:t>Businesses without a digital presence risk losing market share</a:t>
            </a:r>
            <a:br>
              <a:rPr lang="en-US" sz="8000" dirty="0">
                <a:latin typeface="Times New Roman" panose="02020603050405020304" pitchFamily="18" charset="0"/>
                <a:cs typeface="Times New Roman" panose="02020603050405020304" pitchFamily="18" charset="0"/>
              </a:rPr>
            </a:br>
            <a:endParaRPr lang="en-US" sz="8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86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2-01F8-E1F0-4660-79B9E29C6D6F}"/>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 Players – </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Leading E-Commerce</a:t>
            </a:r>
          </a:p>
        </p:txBody>
      </p:sp>
      <p:sp>
        <p:nvSpPr>
          <p:cNvPr id="4" name="Date Placeholder 3">
            <a:extLst>
              <a:ext uri="{FF2B5EF4-FFF2-40B4-BE49-F238E27FC236}">
                <a16:creationId xmlns:a16="http://schemas.microsoft.com/office/drawing/2014/main" id="{80FC9D5C-908C-0218-81B3-291CAE4DEB65}"/>
              </a:ext>
            </a:extLst>
          </p:cNvPr>
          <p:cNvSpPr>
            <a:spLocks noGrp="1"/>
          </p:cNvSpPr>
          <p:nvPr>
            <p:ph type="dt" idx="10"/>
          </p:nvPr>
        </p:nvSpPr>
        <p:spPr/>
        <p:txBody>
          <a:bodyPr/>
          <a:lstStyle/>
          <a:p>
            <a:fld id="{093C5101-7BA4-4CA3-9DD0-AA3A2D756D3C}" type="datetime1">
              <a:rPr lang="en-US" smtClean="0"/>
              <a:t>3/28/2025</a:t>
            </a:fld>
            <a:endParaRPr lang="en-US"/>
          </a:p>
        </p:txBody>
      </p:sp>
      <p:sp>
        <p:nvSpPr>
          <p:cNvPr id="5" name="Footer Placeholder 4">
            <a:extLst>
              <a:ext uri="{FF2B5EF4-FFF2-40B4-BE49-F238E27FC236}">
                <a16:creationId xmlns:a16="http://schemas.microsoft.com/office/drawing/2014/main" id="{EC057F4B-4665-36CD-F71E-0404ADAD26C9}"/>
              </a:ext>
            </a:extLst>
          </p:cNvPr>
          <p:cNvSpPr>
            <a:spLocks noGrp="1"/>
          </p:cNvSpPr>
          <p:nvPr>
            <p:ph type="ftr" idx="11"/>
          </p:nvPr>
        </p:nvSpPr>
        <p:spPr/>
        <p:txBody>
          <a:bodyPr/>
          <a:lstStyle/>
          <a:p>
            <a:r>
              <a:rPr lang="en-US"/>
              <a:t>DEPARTMENT OF COMPUTER ENGINEERING, ZCoER, Pune</a:t>
            </a:r>
          </a:p>
        </p:txBody>
      </p:sp>
      <p:sp>
        <p:nvSpPr>
          <p:cNvPr id="6" name="Slide Number Placeholder 5">
            <a:extLst>
              <a:ext uri="{FF2B5EF4-FFF2-40B4-BE49-F238E27FC236}">
                <a16:creationId xmlns:a16="http://schemas.microsoft.com/office/drawing/2014/main" id="{24A1C8E7-9AD3-1AAA-D50B-16EFB1A056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7" name="Rectangle 1">
            <a:extLst>
              <a:ext uri="{FF2B5EF4-FFF2-40B4-BE49-F238E27FC236}">
                <a16:creationId xmlns:a16="http://schemas.microsoft.com/office/drawing/2014/main" id="{4F73DA8D-DC69-1E54-9D9A-A6B0D1E497F7}"/>
              </a:ext>
            </a:extLst>
          </p:cNvPr>
          <p:cNvSpPr>
            <a:spLocks noGrp="1" noChangeArrowheads="1"/>
          </p:cNvSpPr>
          <p:nvPr>
            <p:ph type="body" idx="1"/>
          </p:nvPr>
        </p:nvSpPr>
        <p:spPr bwMode="auto">
          <a:xfrm>
            <a:off x="393290" y="1138283"/>
            <a:ext cx="11644035" cy="422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 lvl="0" indent="-203200" algn="l" rtl="0">
              <a:lnSpc>
                <a:spcPct val="90000"/>
              </a:lnSpc>
              <a:spcBef>
                <a:spcPts val="0"/>
              </a:spcBef>
              <a:spcAft>
                <a:spcPts val="0"/>
              </a:spcAft>
              <a:buSzPts val="3200"/>
              <a:buChar char=" "/>
            </a:pPr>
            <a:r>
              <a:rPr lang="en-IN" sz="28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Top Global E-Commerce Platforms:</a:t>
            </a:r>
          </a:p>
          <a:p>
            <a:pPr marL="342900" indent="-360000">
              <a:lnSpc>
                <a:spcPct val="120000"/>
              </a:lnSpc>
              <a:spcBef>
                <a:spcPts val="600"/>
              </a:spcBef>
              <a:buSzPts val="32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Amazon, Alibaba, eBay, Shopify – Dominating worldwide markets</a:t>
            </a:r>
            <a:br>
              <a:rPr lang="en-US" sz="2000" dirty="0">
                <a:solidFill>
                  <a:schemeClr val="tx1"/>
                </a:solidFill>
                <a:latin typeface="Times New Roman" panose="02020603050405020304" pitchFamily="18" charset="0"/>
                <a:cs typeface="Times New Roman" panose="02020603050405020304" pitchFamily="18" charset="0"/>
              </a:rPr>
            </a:br>
            <a:r>
              <a:rPr lang="en-IN" sz="2000" b="1" i="0" u="none" strike="noStrike"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 </a:t>
            </a:r>
          </a:p>
          <a:p>
            <a:pPr marL="91440" lvl="0" indent="-203200" algn="l" rtl="0">
              <a:lnSpc>
                <a:spcPct val="90000"/>
              </a:lnSpc>
              <a:spcBef>
                <a:spcPts val="0"/>
              </a:spcBef>
              <a:spcAft>
                <a:spcPts val="0"/>
              </a:spcAft>
              <a:buSzPts val="3200"/>
              <a:buChar char=" "/>
            </a:pPr>
            <a:r>
              <a:rPr lang="en-US" sz="2800" i="0" u="none" strike="noStrike"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a:cs typeface="Times New Roman" panose="02020603050405020304" pitchFamily="18" charset="0"/>
                <a:sym typeface="Times New Roman"/>
              </a:rPr>
              <a:t>Top Indian E-Commerce Platforms:</a:t>
            </a:r>
          </a:p>
          <a:p>
            <a:pPr marL="342900" lvl="0" indent="-360000">
              <a:lnSpc>
                <a:spcPct val="120000"/>
              </a:lnSpc>
              <a:spcBef>
                <a:spcPts val="600"/>
              </a:spcBef>
              <a:buSzPts val="32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Flipkart, </a:t>
            </a:r>
            <a:r>
              <a:rPr lang="en-US" sz="2000" dirty="0" err="1">
                <a:solidFill>
                  <a:schemeClr val="tx1"/>
                </a:solidFill>
                <a:latin typeface="Times New Roman" panose="02020603050405020304" pitchFamily="18" charset="0"/>
                <a:cs typeface="Times New Roman" panose="02020603050405020304" pitchFamily="18" charset="0"/>
              </a:rPr>
              <a:t>Meesho</a:t>
            </a:r>
            <a:r>
              <a:rPr lang="en-US" sz="2000" dirty="0">
                <a:solidFill>
                  <a:schemeClr val="tx1"/>
                </a:solidFill>
                <a:latin typeface="Times New Roman" panose="02020603050405020304" pitchFamily="18" charset="0"/>
                <a:cs typeface="Times New Roman" panose="02020603050405020304" pitchFamily="18" charset="0"/>
              </a:rPr>
              <a:t>, Myntra, </a:t>
            </a:r>
            <a:r>
              <a:rPr lang="en-US" sz="2000" dirty="0" err="1">
                <a:solidFill>
                  <a:schemeClr val="tx1"/>
                </a:solidFill>
                <a:latin typeface="Times New Roman" panose="02020603050405020304" pitchFamily="18" charset="0"/>
                <a:cs typeface="Times New Roman" panose="02020603050405020304" pitchFamily="18" charset="0"/>
              </a:rPr>
              <a:t>Nykaa</a:t>
            </a:r>
            <a:r>
              <a:rPr lang="en-US" sz="2000" dirty="0">
                <a:solidFill>
                  <a:schemeClr val="tx1"/>
                </a:solidFill>
                <a:latin typeface="Times New Roman" panose="02020603050405020304" pitchFamily="18" charset="0"/>
                <a:cs typeface="Times New Roman" panose="02020603050405020304" pitchFamily="18" charset="0"/>
              </a:rPr>
              <a:t> – Driving digital shopping in India</a:t>
            </a:r>
            <a:br>
              <a:rPr lang="en-US" sz="2000" dirty="0">
                <a:solidFill>
                  <a:schemeClr val="tx1"/>
                </a:solidFill>
                <a:latin typeface="Times New Roman" panose="02020603050405020304" pitchFamily="18" charset="0"/>
                <a:cs typeface="Times New Roman" panose="02020603050405020304" pitchFamily="18" charset="0"/>
              </a:rPr>
            </a:br>
            <a:endParaRPr lang="en-US" sz="2000" dirty="0">
              <a:solidFill>
                <a:schemeClr val="tx1"/>
              </a:solidFill>
              <a:latin typeface="Times New Roman" panose="02020603050405020304" pitchFamily="18" charset="0"/>
              <a:cs typeface="Times New Roman" panose="02020603050405020304" pitchFamily="18" charset="0"/>
            </a:endParaRPr>
          </a:p>
          <a:p>
            <a:pPr marL="91440" indent="-203200">
              <a:spcBef>
                <a:spcPts val="0"/>
              </a:spcBef>
              <a:buSzPts val="3200"/>
            </a:pPr>
            <a:r>
              <a:rPr lang="en-IN" sz="2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8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Success Factors:</a:t>
            </a:r>
          </a:p>
          <a:p>
            <a:pPr marL="342900" lvl="0" indent="-360000">
              <a:lnSpc>
                <a:spcPct val="120000"/>
              </a:lnSpc>
              <a:spcBef>
                <a:spcPts val="600"/>
              </a:spcBef>
              <a:buSzPts val="3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User-friendly experience </a:t>
            </a:r>
            <a:r>
              <a:rPr lang="en-US" sz="2000" dirty="0">
                <a:solidFill>
                  <a:schemeClr val="tx1"/>
                </a:solidFill>
                <a:latin typeface="Times New Roman" panose="02020603050405020304" pitchFamily="18" charset="0"/>
                <a:cs typeface="Times New Roman" panose="02020603050405020304" pitchFamily="18" charset="0"/>
              </a:rPr>
              <a:t>– Easy navigation &amp; seamless transactions</a:t>
            </a:r>
          </a:p>
          <a:p>
            <a:pPr marL="342900" lvl="0" indent="-360000">
              <a:lnSpc>
                <a:spcPct val="120000"/>
              </a:lnSpc>
              <a:spcBef>
                <a:spcPts val="600"/>
              </a:spcBef>
              <a:buSzPts val="32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Secure payments &amp; logistics </a:t>
            </a:r>
            <a:r>
              <a:rPr lang="en-US" sz="2000" dirty="0">
                <a:solidFill>
                  <a:schemeClr val="tx1"/>
                </a:solidFill>
                <a:latin typeface="Times New Roman" panose="02020603050405020304" pitchFamily="18" charset="0"/>
                <a:cs typeface="Times New Roman" panose="02020603050405020304" pitchFamily="18" charset="0"/>
              </a:rPr>
              <a:t>– Faster delivery &amp; multiple payment options</a:t>
            </a:r>
          </a:p>
          <a:p>
            <a:pPr marL="342900" lvl="0" indent="-360000">
              <a:lnSpc>
                <a:spcPct val="120000"/>
              </a:lnSpc>
              <a:spcBef>
                <a:spcPts val="600"/>
              </a:spcBef>
              <a:buSzPts val="3200"/>
              <a:buFont typeface="Arial" panose="020B0604020202020204" pitchFamily="34" charset="0"/>
              <a:buChar char="•"/>
            </a:pPr>
            <a:r>
              <a:rPr lang="en-US" altLang="en-US" b="1" dirty="0">
                <a:solidFill>
                  <a:schemeClr val="tx1"/>
                </a:solidFill>
                <a:latin typeface="Times New Roman" panose="02020603050405020304" pitchFamily="18" charset="0"/>
                <a:cs typeface="Times New Roman" panose="02020603050405020304" pitchFamily="18" charset="0"/>
              </a:rPr>
              <a:t>Strong digital marketing </a:t>
            </a:r>
            <a:r>
              <a:rPr lang="en-US" altLang="en-US" dirty="0">
                <a:solidFill>
                  <a:schemeClr val="tx1"/>
                </a:solidFill>
                <a:latin typeface="Times New Roman" panose="02020603050405020304" pitchFamily="18" charset="0"/>
                <a:cs typeface="Times New Roman" panose="02020603050405020304" pitchFamily="18" charset="0"/>
              </a:rPr>
              <a:t>– SEO, ads &amp; customer engagement</a:t>
            </a:r>
          </a:p>
        </p:txBody>
      </p:sp>
    </p:spTree>
    <p:extLst>
      <p:ext uri="{BB962C8B-B14F-4D97-AF65-F5344CB8AC3E}">
        <p14:creationId xmlns:p14="http://schemas.microsoft.com/office/powerpoint/2010/main" val="116318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4EE1-5F53-C859-494A-02E1FAF81F7A}"/>
              </a:ext>
            </a:extLst>
          </p:cNvPr>
          <p:cNvSpPr>
            <a:spLocks noGrp="1"/>
          </p:cNvSpPr>
          <p:nvPr>
            <p:ph type="title"/>
          </p:nvPr>
        </p:nvSpPr>
        <p:spPr>
          <a:xfrm>
            <a:off x="259307" y="552074"/>
            <a:ext cx="11778018" cy="600501"/>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353539D-A127-B0FA-280A-75A8F18B13E1}"/>
              </a:ext>
            </a:extLst>
          </p:cNvPr>
          <p:cNvSpPr>
            <a:spLocks noGrp="1"/>
          </p:cNvSpPr>
          <p:nvPr>
            <p:ph type="dt" idx="10"/>
          </p:nvPr>
        </p:nvSpPr>
        <p:spPr/>
        <p:txBody>
          <a:bodyPr/>
          <a:lstStyle/>
          <a:p>
            <a:fld id="{093C5101-7BA4-4CA3-9DD0-AA3A2D756D3C}" type="datetime1">
              <a:rPr lang="en-US" smtClean="0"/>
              <a:t>3/28/2025</a:t>
            </a:fld>
            <a:endParaRPr lang="en-US"/>
          </a:p>
        </p:txBody>
      </p:sp>
      <p:sp>
        <p:nvSpPr>
          <p:cNvPr id="5" name="Footer Placeholder 4">
            <a:extLst>
              <a:ext uri="{FF2B5EF4-FFF2-40B4-BE49-F238E27FC236}">
                <a16:creationId xmlns:a16="http://schemas.microsoft.com/office/drawing/2014/main" id="{E779A273-CFC8-9653-B28A-FFE1386CE07C}"/>
              </a:ext>
            </a:extLst>
          </p:cNvPr>
          <p:cNvSpPr>
            <a:spLocks noGrp="1"/>
          </p:cNvSpPr>
          <p:nvPr>
            <p:ph type="ftr" idx="11"/>
          </p:nvPr>
        </p:nvSpPr>
        <p:spPr/>
        <p:txBody>
          <a:bodyPr/>
          <a:lstStyle/>
          <a:p>
            <a:r>
              <a:rPr lang="en-US"/>
              <a:t>DEPARTMENT OF COMPUTER ENGINEERING, ZCoER, Pune</a:t>
            </a:r>
          </a:p>
        </p:txBody>
      </p:sp>
      <p:sp>
        <p:nvSpPr>
          <p:cNvPr id="6" name="Slide Number Placeholder 5">
            <a:extLst>
              <a:ext uri="{FF2B5EF4-FFF2-40B4-BE49-F238E27FC236}">
                <a16:creationId xmlns:a16="http://schemas.microsoft.com/office/drawing/2014/main" id="{8E44DD58-4445-CD5D-76AD-DCDBD36134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7" name="Rectangle 1">
            <a:extLst>
              <a:ext uri="{FF2B5EF4-FFF2-40B4-BE49-F238E27FC236}">
                <a16:creationId xmlns:a16="http://schemas.microsoft.com/office/drawing/2014/main" id="{5C14F93E-9AEC-DBB0-EF40-9E4E1A67C424}"/>
              </a:ext>
            </a:extLst>
          </p:cNvPr>
          <p:cNvSpPr>
            <a:spLocks noGrp="1" noChangeArrowheads="1"/>
          </p:cNvSpPr>
          <p:nvPr>
            <p:ph type="body" idx="1"/>
          </p:nvPr>
        </p:nvSpPr>
        <p:spPr bwMode="auto">
          <a:xfrm>
            <a:off x="259307" y="1727235"/>
            <a:ext cx="11964977"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200000"/>
              </a:lnSpc>
              <a:spcBef>
                <a:spcPts val="600"/>
              </a:spcBef>
              <a:buSzPts val="3200"/>
              <a:buNone/>
            </a:pPr>
            <a:r>
              <a:rPr lang="en-US" altLang="en-US" sz="2800" dirty="0">
                <a:solidFill>
                  <a:schemeClr val="tx1"/>
                </a:solidFill>
                <a:latin typeface="Times New Roman" panose="02020603050405020304" pitchFamily="18" charset="0"/>
                <a:cs typeface="Times New Roman" panose="02020603050405020304" pitchFamily="18" charset="0"/>
              </a:rPr>
              <a:t>Develop an online platform for purchasing computers, requesting repairs, and booking CCTV installation, bridging offline and online operations for better customer experience and efficiency. </a:t>
            </a:r>
          </a:p>
        </p:txBody>
      </p:sp>
    </p:spTree>
    <p:extLst>
      <p:ext uri="{BB962C8B-B14F-4D97-AF65-F5344CB8AC3E}">
        <p14:creationId xmlns:p14="http://schemas.microsoft.com/office/powerpoint/2010/main" val="413633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27931-A3D2-2AB1-4AB3-DC8F86053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28D62-54F3-F9AC-49E4-8880F21D5AA5}"/>
              </a:ext>
            </a:extLst>
          </p:cNvPr>
          <p:cNvSpPr>
            <a:spLocks noGrp="1"/>
          </p:cNvSpPr>
          <p:nvPr>
            <p:ph type="title"/>
          </p:nvPr>
        </p:nvSpPr>
        <p:spPr>
          <a:xfrm>
            <a:off x="206991" y="612070"/>
            <a:ext cx="11778018" cy="600501"/>
          </a:xfrm>
        </p:spPr>
        <p:txBody>
          <a:bodyPr>
            <a:normAutofit fontScale="90000"/>
          </a:bodyPr>
          <a:lstStyle/>
          <a:p>
            <a:r>
              <a:rPr lang="en-US" sz="4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and Goals</a:t>
            </a:r>
            <a:endParaRPr lang="en-IN" sz="43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9835931-4D99-F651-F2C5-DC089421AF47}"/>
              </a:ext>
            </a:extLst>
          </p:cNvPr>
          <p:cNvSpPr>
            <a:spLocks noGrp="1"/>
          </p:cNvSpPr>
          <p:nvPr>
            <p:ph type="body" idx="1"/>
          </p:nvPr>
        </p:nvSpPr>
        <p:spPr>
          <a:xfrm>
            <a:off x="1066800" y="1922319"/>
            <a:ext cx="10058400" cy="4023360"/>
          </a:xfrm>
        </p:spPr>
        <p:txBody>
          <a:bodyPr>
            <a:normAutofit/>
          </a:bodyPr>
          <a:lstStyle/>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Establish an online marketplace for computers &amp; laptops.</a:t>
            </a: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Enable seamless booking for repair services.</a:t>
            </a: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Provide hassle-free CCTV installation bookings.</a:t>
            </a: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Automate order tracking and service requests.</a:t>
            </a:r>
          </a:p>
          <a:p>
            <a:pPr marL="342900" indent="-360000" eaLnBrk="0" fontAlgn="base" hangingPunct="0">
              <a:lnSpc>
                <a:spcPct val="150000"/>
              </a:lnSpc>
              <a:spcBef>
                <a:spcPts val="600"/>
              </a:spcBef>
              <a:buSzPts val="32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Enhance customer engagement through real-time support.</a:t>
            </a:r>
          </a:p>
        </p:txBody>
      </p:sp>
      <p:sp>
        <p:nvSpPr>
          <p:cNvPr id="4" name="Date Placeholder 3">
            <a:extLst>
              <a:ext uri="{FF2B5EF4-FFF2-40B4-BE49-F238E27FC236}">
                <a16:creationId xmlns:a16="http://schemas.microsoft.com/office/drawing/2014/main" id="{4E1AE4DB-850D-018B-A68B-843DDDA5A938}"/>
              </a:ext>
            </a:extLst>
          </p:cNvPr>
          <p:cNvSpPr>
            <a:spLocks noGrp="1"/>
          </p:cNvSpPr>
          <p:nvPr>
            <p:ph type="dt" idx="10"/>
          </p:nvPr>
        </p:nvSpPr>
        <p:spPr/>
        <p:txBody>
          <a:bodyPr/>
          <a:lstStyle/>
          <a:p>
            <a:fld id="{093C5101-7BA4-4CA3-9DD0-AA3A2D756D3C}" type="datetime1">
              <a:rPr lang="en-US" smtClean="0">
                <a:latin typeface="Times New Roman" panose="02020603050405020304" pitchFamily="18" charset="0"/>
                <a:cs typeface="Times New Roman" panose="02020603050405020304" pitchFamily="18" charset="0"/>
              </a:rPr>
              <a:t>3/28/2025</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D9EC447-7D5B-A7C2-43A1-247F90D0231F}"/>
              </a:ext>
            </a:extLst>
          </p:cNvPr>
          <p:cNvSpPr>
            <a:spLocks noGrp="1"/>
          </p:cNvSpPr>
          <p:nvPr>
            <p:ph type="ftr" idx="11"/>
          </p:nvPr>
        </p:nvSpPr>
        <p:spPr/>
        <p:txBody>
          <a:bodyPr/>
          <a:lstStyle/>
          <a:p>
            <a:r>
              <a:rPr lang="en-US">
                <a:latin typeface="Times New Roman" panose="02020603050405020304" pitchFamily="18" charset="0"/>
                <a:cs typeface="Times New Roman" panose="02020603050405020304" pitchFamily="18" charset="0"/>
              </a:rPr>
              <a:t>DEPARTMENT OF COMPUTER ENGINEERING, ZCoER, Pune</a:t>
            </a:r>
          </a:p>
        </p:txBody>
      </p:sp>
      <p:sp>
        <p:nvSpPr>
          <p:cNvPr id="6" name="Slide Number Placeholder 5">
            <a:extLst>
              <a:ext uri="{FF2B5EF4-FFF2-40B4-BE49-F238E27FC236}">
                <a16:creationId xmlns:a16="http://schemas.microsoft.com/office/drawing/2014/main" id="{C8BFB4B1-BFA0-9D7B-45E7-3E621A8F30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3001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766</Words>
  <Application>Microsoft Office PowerPoint</Application>
  <PresentationFormat>Widescreen</PresentationFormat>
  <Paragraphs>152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Times New Roman</vt:lpstr>
      <vt:lpstr>Arial</vt:lpstr>
      <vt:lpstr>Retrospect</vt:lpstr>
      <vt:lpstr>PowerPoint Presentation</vt:lpstr>
      <vt:lpstr>PowerPoint Presentation</vt:lpstr>
      <vt:lpstr>NP Solutions “Innovate. Repair. Protect.”</vt:lpstr>
      <vt:lpstr>Contents</vt:lpstr>
      <vt:lpstr>PowerPoint Presentation</vt:lpstr>
      <vt:lpstr>PowerPoint Presentation</vt:lpstr>
      <vt:lpstr>Top Players – Leading E-Commerce</vt:lpstr>
      <vt:lpstr>Problem Statement</vt:lpstr>
      <vt:lpstr>Objectives and Goals</vt:lpstr>
      <vt:lpstr>Existing System &amp; Challenges</vt:lpstr>
      <vt:lpstr>Used Technologies – Our Tech Stack</vt:lpstr>
      <vt:lpstr>Modules</vt:lpstr>
      <vt:lpstr>Website Structure – Site Map</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varshadegaonkar@gmail.com</dc:creator>
  <cp:lastModifiedBy>Sangita Mirashi</cp:lastModifiedBy>
  <cp:revision>22</cp:revision>
  <dcterms:created xsi:type="dcterms:W3CDTF">2020-06-19T04:27:21Z</dcterms:created>
  <dcterms:modified xsi:type="dcterms:W3CDTF">2025-03-28T02:07:22Z</dcterms:modified>
</cp:coreProperties>
</file>