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032E02-144F-4C9B-B987-4F79B42D3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C1037-82CB-42F5-8CB3-630FAB07A1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81821-3823-49BC-9928-61419D96323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F34ED-3BC9-441F-800A-DF642AB53B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7178D-CA12-495B-AF4A-51F4221AD1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1A139-4ED8-47D6-BD4A-910C77D21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19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FFF7-7ACA-47DD-82AF-5EB06EF80E4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0A8E9-584A-46B4-B00D-74E5A729D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979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A8AD-3F77-4315-8F90-C4649213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82D68-5318-4BD3-97F3-EEF1EBE4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A4C6-87CF-47A1-84D7-482BAF05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F992-6119-4A1E-8185-108186EC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38B0-B629-42EB-AEAA-5CF2ABC6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CCF1-B559-4A4A-89D4-8DB45371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2AEB2-3E68-4132-8510-04E3262E7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9C22-EBEF-456F-887D-363C4EF8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8DD1-B611-4224-BE4A-D06DC400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9F53-F50D-4A47-BD85-05289977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381BD-9681-401E-A161-C25626C93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9C81E-DF7C-45E4-8A7F-29083FC92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FA81-BA69-44EE-9B98-917AD511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EFF7-387E-4267-8EF1-10375502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D6F2-4DC1-4166-B842-2660AB7F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8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D526-E807-4DEA-A14D-A73B20A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78BF-67A1-4280-86D5-4B272004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BB5A-B0C8-48E9-A12B-0634590E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AF785-27AE-43FE-8A60-1440C269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E328-929F-406D-9F4E-C065BDC2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4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CC1B-E19A-4F9F-937D-8D0B04E8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E1E30-5F4A-41AA-8645-E7B59791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0EAA-B213-4673-94CF-D57A4B6D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15BF-CFBC-4EF6-9FBE-8A43AAF9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4913-5CB9-4222-8387-D7BC865E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A87D-9DE1-41C9-84CA-CBFD0023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9A62-F149-4C7F-95EE-155158CA4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B6941-D1D2-4263-9992-BE95F937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73148-4871-40E2-A88F-00E76473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F26F5-24E2-4CE3-B5F3-C7B27C38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2CB65-C1A6-43FF-BA05-39491308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8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A5D9-4CA5-42FB-B242-57585A90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E857-C303-495A-9218-A0F2C32C8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0C9B-8616-48A2-A255-25F1AF9E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BDC28-6869-41ED-ACD6-993EF5F8D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8D632-2DC8-4CEE-B438-16AFBF4A3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FC7B0-353B-455A-ACB8-0AD86ECA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8F25E-7227-4FE2-8761-7D526C30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70FE-BD6C-4BC8-A32E-7AAC3208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5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AF60-BF4D-435A-80C5-4A3BC22B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A01E8-BFFA-4E65-86B5-B9A450B1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E0B7C-6AE4-4309-B9A9-206BA30C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2EC85-876B-4EB6-B2C7-D710A8AE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8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4EA8B-965A-442E-B5D7-F1FC28E3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24AAC-0D5C-4C9D-B3BE-34E3ACDE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31F99-7829-4E7A-A759-1546CA6A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1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17BD-019C-4C5E-A4C0-89BEC892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995-28FC-4BE6-9F4C-A2355945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14B83-3575-41DB-B7D3-EAD3D618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EBA41-34A7-4D9D-9B04-11768448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235C8-A68C-4483-89F7-9DD0A131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BDD-19E6-4565-9566-0BA98C40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7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4D15-7BBE-4B40-91D3-0E812310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89244-A5DB-442B-A555-E1AD11C5F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F46B1-D192-4F30-9D15-6A6FD461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AFB0E-3927-4A43-9DB0-BCAD6FCC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AA65-0124-4562-B30A-80A7827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D9C1C-E663-4728-B401-0C4DF259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1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73BF6-71D0-4128-87E5-B3B709E0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C17C8-BE0F-4B28-B4CF-408D991B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E24D-FA27-49B0-94EF-F86B33C65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8EB8-373D-4A34-9EB0-6ABFB08F99A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2E43-5B9D-4265-8331-091B6162A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0508-AD11-4068-AA62-83EB56B0F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18B9-B145-41D3-94E0-34360CB40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4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438F36-8FE8-416E-BA65-F03C9E421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49" y="1091406"/>
            <a:ext cx="5972176" cy="5721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55E118-AED4-483E-95F1-E62B8029D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5" y="-102394"/>
            <a:ext cx="109347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PERSONALITY ANALYSIS</a:t>
            </a:r>
            <a:endParaRPr lang="en-IN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F691A-17D2-4735-90A4-8326A3CE2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087"/>
            <a:ext cx="6219824" cy="437991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4AD738-DF80-45B9-9F26-6397DE262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78088"/>
            <a:ext cx="9144000" cy="1655762"/>
          </a:xfrm>
        </p:spPr>
        <p:txBody>
          <a:bodyPr/>
          <a:lstStyle/>
          <a:p>
            <a:r>
              <a:rPr lang="en-US" i="1" dirty="0"/>
              <a:t>-Mansi Rawal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86615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A09A3D-B3F7-4DDA-BF58-E5E2F6F5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49" y="1853094"/>
            <a:ext cx="7896989" cy="4719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94F9D5-ED30-4D55-BE7B-964BEB47A3E3}"/>
              </a:ext>
            </a:extLst>
          </p:cNvPr>
          <p:cNvSpPr txBox="1"/>
          <p:nvPr/>
        </p:nvSpPr>
        <p:spPr>
          <a:xfrm>
            <a:off x="314325" y="1285876"/>
            <a:ext cx="3276600" cy="521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6E9D5-35B9-479E-9220-D97C9CE0340B}"/>
              </a:ext>
            </a:extLst>
          </p:cNvPr>
          <p:cNvSpPr txBox="1"/>
          <p:nvPr/>
        </p:nvSpPr>
        <p:spPr>
          <a:xfrm>
            <a:off x="314325" y="2009775"/>
            <a:ext cx="36195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Insights</a:t>
            </a:r>
            <a:r>
              <a:rPr lang="en-US" sz="2000" b="1" dirty="0"/>
              <a:t>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business serves </a:t>
            </a:r>
            <a:r>
              <a:rPr lang="en-US" sz="2000" b="1" dirty="0"/>
              <a:t>2,240 customers</a:t>
            </a:r>
            <a:r>
              <a:rPr lang="en-US" sz="2000" dirty="0"/>
              <a:t>, with </a:t>
            </a:r>
            <a:r>
              <a:rPr lang="en-US" sz="2000" b="1" dirty="0"/>
              <a:t>204M in total spending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Customers are on average </a:t>
            </a:r>
            <a:r>
              <a:rPr lang="en-US" sz="2000" b="1" dirty="0"/>
              <a:t>56 years old</a:t>
            </a:r>
            <a:r>
              <a:rPr lang="en-US" sz="2000" dirty="0"/>
              <a:t>, with good income levels (~52K).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customer sign-ups occurred around </a:t>
            </a:r>
            <a:r>
              <a:rPr lang="en-US" sz="2000" b="1" dirty="0"/>
              <a:t>2013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Targeting middle-aged segments (45–59) can help scale.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94698-7EB0-41FE-BF47-1E6C08A06E53}"/>
              </a:ext>
            </a:extLst>
          </p:cNvPr>
          <p:cNvSpPr txBox="1"/>
          <p:nvPr/>
        </p:nvSpPr>
        <p:spPr>
          <a:xfrm>
            <a:off x="314325" y="200026"/>
            <a:ext cx="11640313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Overview: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3255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94F9D5-ED30-4D55-BE7B-964BEB47A3E3}"/>
              </a:ext>
            </a:extLst>
          </p:cNvPr>
          <p:cNvSpPr txBox="1"/>
          <p:nvPr/>
        </p:nvSpPr>
        <p:spPr>
          <a:xfrm>
            <a:off x="347662" y="1713571"/>
            <a:ext cx="3552825" cy="521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6E9D5-35B9-479E-9220-D97C9CE0340B}"/>
              </a:ext>
            </a:extLst>
          </p:cNvPr>
          <p:cNvSpPr txBox="1"/>
          <p:nvPr/>
        </p:nvSpPr>
        <p:spPr>
          <a:xfrm>
            <a:off x="347662" y="1979770"/>
            <a:ext cx="36195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💡 </a:t>
            </a:r>
            <a:r>
              <a:rPr lang="en-US" sz="2000" b="1" dirty="0"/>
              <a:t>Insights: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Campaign 4 </a:t>
            </a:r>
            <a:r>
              <a:rPr lang="en-US" sz="2000" dirty="0"/>
              <a:t>had the </a:t>
            </a:r>
            <a:r>
              <a:rPr lang="en-US" sz="2000" b="1" dirty="0"/>
              <a:t>highest acceptance rates </a:t>
            </a:r>
            <a:r>
              <a:rPr lang="en-US" sz="2000" dirty="0"/>
              <a:t>followed by Campaign 3 and Campaign 5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60+ aged and married customers accepted the most campaigns.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with higher education levels engaged more in campaigns.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Campaign 2 had </a:t>
            </a:r>
            <a:r>
              <a:rPr lang="en-US" sz="2000" b="1" dirty="0"/>
              <a:t>lowest engagement</a:t>
            </a:r>
            <a:r>
              <a:rPr lang="en-US" sz="2000" dirty="0"/>
              <a:t>, indicating the need for redesign.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94698-7EB0-41FE-BF47-1E6C08A06E53}"/>
              </a:ext>
            </a:extLst>
          </p:cNvPr>
          <p:cNvSpPr txBox="1"/>
          <p:nvPr/>
        </p:nvSpPr>
        <p:spPr>
          <a:xfrm>
            <a:off x="314325" y="200026"/>
            <a:ext cx="11640313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400" dirty="0"/>
              <a:t>Campaign Performance </a:t>
            </a:r>
            <a:r>
              <a:rPr lang="en-US" sz="4400" dirty="0"/>
              <a:t>:</a:t>
            </a: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FCB86-614B-43A6-AD22-89231B4B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1979770"/>
            <a:ext cx="8053819" cy="46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94F9D5-ED30-4D55-BE7B-964BEB47A3E3}"/>
              </a:ext>
            </a:extLst>
          </p:cNvPr>
          <p:cNvSpPr txBox="1"/>
          <p:nvPr/>
        </p:nvSpPr>
        <p:spPr>
          <a:xfrm>
            <a:off x="381000" y="1504950"/>
            <a:ext cx="3276600" cy="521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6E9D5-35B9-479E-9220-D97C9CE0340B}"/>
              </a:ext>
            </a:extLst>
          </p:cNvPr>
          <p:cNvSpPr txBox="1"/>
          <p:nvPr/>
        </p:nvSpPr>
        <p:spPr>
          <a:xfrm>
            <a:off x="314325" y="2062163"/>
            <a:ext cx="36195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💡 </a:t>
            </a:r>
            <a:r>
              <a:rPr lang="en-US" sz="2000" b="1" i="1" dirty="0"/>
              <a:t>Insights</a:t>
            </a:r>
            <a:r>
              <a:rPr lang="en-US" sz="2000" b="1" dirty="0"/>
              <a:t>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Age group 60 +</a:t>
            </a:r>
            <a:r>
              <a:rPr lang="en-US" sz="2000" dirty="0"/>
              <a:t> spends the most  followed by 45-49 — this is your </a:t>
            </a:r>
            <a:r>
              <a:rPr lang="en-US" sz="2000" b="1" dirty="0"/>
              <a:t>core target market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Spending is highest on </a:t>
            </a:r>
            <a:r>
              <a:rPr lang="en-US" sz="2000" b="1" dirty="0"/>
              <a:t>Wines and Meat Products</a:t>
            </a:r>
            <a:r>
              <a:rPr lang="en-US" sz="2000" dirty="0"/>
              <a:t> — key product focus.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Married customers are the largest group — ideal for </a:t>
            </a:r>
            <a:r>
              <a:rPr lang="en-US" sz="2000" b="1" dirty="0"/>
              <a:t>family-targeted</a:t>
            </a:r>
            <a:r>
              <a:rPr lang="en-US" sz="2000" dirty="0"/>
              <a:t> marketing.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Spending rises with age until ~60, then declines.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94698-7EB0-41FE-BF47-1E6C08A06E53}"/>
              </a:ext>
            </a:extLst>
          </p:cNvPr>
          <p:cNvSpPr txBox="1"/>
          <p:nvPr/>
        </p:nvSpPr>
        <p:spPr>
          <a:xfrm>
            <a:off x="314325" y="200026"/>
            <a:ext cx="11640313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400" dirty="0"/>
              <a:t>Customer Analysis </a:t>
            </a:r>
            <a:r>
              <a:rPr lang="en-US" sz="4400" dirty="0"/>
              <a:t>:</a:t>
            </a: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5257B-DA99-4CB0-8A29-DD394E22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1943101"/>
            <a:ext cx="8056965" cy="46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3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94F9D5-ED30-4D55-BE7B-964BEB47A3E3}"/>
              </a:ext>
            </a:extLst>
          </p:cNvPr>
          <p:cNvSpPr txBox="1"/>
          <p:nvPr/>
        </p:nvSpPr>
        <p:spPr>
          <a:xfrm>
            <a:off x="381000" y="1504950"/>
            <a:ext cx="3276600" cy="521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6E9D5-35B9-479E-9220-D97C9CE0340B}"/>
              </a:ext>
            </a:extLst>
          </p:cNvPr>
          <p:cNvSpPr txBox="1"/>
          <p:nvPr/>
        </p:nvSpPr>
        <p:spPr>
          <a:xfrm>
            <a:off x="438152" y="1671638"/>
            <a:ext cx="8096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💡 </a:t>
            </a:r>
            <a:r>
              <a:rPr lang="en-US" sz="2000" b="1" i="1" dirty="0"/>
              <a:t>Insights</a:t>
            </a:r>
            <a:r>
              <a:rPr lang="en-US" sz="2000" b="1" dirty="0"/>
              <a:t>:</a:t>
            </a:r>
          </a:p>
          <a:p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campaigns on 60+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middle-aged, married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higher income.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or replace underperforming campaigns (like Campaign 2).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categories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drive high revenue.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dashboards interactively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by age/marital 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targeting.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94698-7EB0-41FE-BF47-1E6C08A06E53}"/>
              </a:ext>
            </a:extLst>
          </p:cNvPr>
          <p:cNvSpPr txBox="1"/>
          <p:nvPr/>
        </p:nvSpPr>
        <p:spPr>
          <a:xfrm>
            <a:off x="314325" y="200026"/>
            <a:ext cx="11640313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400" dirty="0"/>
              <a:t>Key Business Takeaways:</a:t>
            </a:r>
          </a:p>
        </p:txBody>
      </p:sp>
    </p:spTree>
    <p:extLst>
      <p:ext uri="{BB962C8B-B14F-4D97-AF65-F5344CB8AC3E}">
        <p14:creationId xmlns:p14="http://schemas.microsoft.com/office/powerpoint/2010/main" val="298648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C6B48-8765-45A7-A24A-7641528BE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352425"/>
            <a:ext cx="61531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9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CUSTOMER PERSONALITY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</dc:title>
  <dc:creator>Lenovo</dc:creator>
  <cp:lastModifiedBy>Lenovo</cp:lastModifiedBy>
  <cp:revision>5</cp:revision>
  <dcterms:created xsi:type="dcterms:W3CDTF">2025-08-07T14:03:06Z</dcterms:created>
  <dcterms:modified xsi:type="dcterms:W3CDTF">2025-08-07T14:51:51Z</dcterms:modified>
</cp:coreProperties>
</file>