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70" r:id="rId7"/>
    <p:sldId id="271" r:id="rId8"/>
    <p:sldId id="262" r:id="rId9"/>
    <p:sldId id="272" r:id="rId10"/>
    <p:sldId id="264" r:id="rId11"/>
    <p:sldId id="263" r:id="rId12"/>
    <p:sldId id="266" r:id="rId13"/>
    <p:sldId id="269" r:id="rId14"/>
    <p:sldId id="267"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B11"/>
  </p:clrMru>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11"/>
    <p:restoredTop sz="94694"/>
  </p:normalViewPr>
  <p:slideViewPr>
    <p:cSldViewPr snapToGrid="0">
      <p:cViewPr varScale="1">
        <p:scale>
          <a:sx n="82" d="100"/>
          <a:sy n="82" d="100"/>
        </p:scale>
        <p:origin x="-691" y="-91"/>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38B3351-0C42-45D1-1650-A531E355DB3B}"/>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 xmlns:a16="http://schemas.microsoft.com/office/drawing/2014/main" id="{B971D51C-C4AA-0040-45DE-93DCC8E2222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 xmlns:a16="http://schemas.microsoft.com/office/drawing/2014/main" id="{B13B1E83-649B-F3E7-F8C6-0DEE694C9A49}"/>
              </a:ext>
            </a:extLst>
          </p:cNvPr>
          <p:cNvSpPr>
            <a:spLocks noGrp="1"/>
          </p:cNvSpPr>
          <p:nvPr>
            <p:ph type="dt" sz="half" idx="10"/>
          </p:nvPr>
        </p:nvSpPr>
        <p:spPr/>
        <p:txBody>
          <a:bodyPr/>
          <a:lstStyle/>
          <a:p>
            <a:fld id="{EFBA7698-2A6B-FE4E-BC80-09BCB34ACC78}" type="datetimeFigureOut">
              <a:rPr lang="en-US" smtClean="0"/>
              <a:pPr/>
              <a:t>6/30/2024</a:t>
            </a:fld>
            <a:endParaRPr lang="en-US"/>
          </a:p>
        </p:txBody>
      </p:sp>
      <p:sp>
        <p:nvSpPr>
          <p:cNvPr id="5" name="Footer Placeholder 4">
            <a:extLst>
              <a:ext uri="{FF2B5EF4-FFF2-40B4-BE49-F238E27FC236}">
                <a16:creationId xmlns="" xmlns:a16="http://schemas.microsoft.com/office/drawing/2014/main" id="{CCA8ADF3-8F30-3B6B-647C-322BEDC1D0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341EE062-73D9-8C13-D4AE-DD4120A001AB}"/>
              </a:ext>
            </a:extLst>
          </p:cNvPr>
          <p:cNvSpPr>
            <a:spLocks noGrp="1"/>
          </p:cNvSpPr>
          <p:nvPr>
            <p:ph type="sldNum" sz="quarter" idx="12"/>
          </p:nvPr>
        </p:nvSpPr>
        <p:spPr/>
        <p:txBody>
          <a:bodyPr/>
          <a:lstStyle/>
          <a:p>
            <a:fld id="{CFF3F5C2-EE72-5E41-9AA6-8BBE3C106E03}" type="slidenum">
              <a:rPr lang="en-US" smtClean="0"/>
              <a:pPr/>
              <a:t>‹#›</a:t>
            </a:fld>
            <a:endParaRPr lang="en-US"/>
          </a:p>
        </p:txBody>
      </p:sp>
    </p:spTree>
    <p:extLst>
      <p:ext uri="{BB962C8B-B14F-4D97-AF65-F5344CB8AC3E}">
        <p14:creationId xmlns="" xmlns:p14="http://schemas.microsoft.com/office/powerpoint/2010/main" val="19455334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914CCBA-FE16-E320-50E3-6C2DEB3C0A29}"/>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 xmlns:a16="http://schemas.microsoft.com/office/drawing/2014/main" id="{033F14D2-FAF8-B066-E6D1-F40DFEC65525}"/>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 xmlns:a16="http://schemas.microsoft.com/office/drawing/2014/main" id="{B5CC19A5-676B-89CB-7292-8B499849E081}"/>
              </a:ext>
            </a:extLst>
          </p:cNvPr>
          <p:cNvSpPr>
            <a:spLocks noGrp="1"/>
          </p:cNvSpPr>
          <p:nvPr>
            <p:ph type="dt" sz="half" idx="10"/>
          </p:nvPr>
        </p:nvSpPr>
        <p:spPr/>
        <p:txBody>
          <a:bodyPr/>
          <a:lstStyle/>
          <a:p>
            <a:fld id="{EFBA7698-2A6B-FE4E-BC80-09BCB34ACC78}" type="datetimeFigureOut">
              <a:rPr lang="en-US" smtClean="0"/>
              <a:pPr/>
              <a:t>6/30/2024</a:t>
            </a:fld>
            <a:endParaRPr lang="en-US"/>
          </a:p>
        </p:txBody>
      </p:sp>
      <p:sp>
        <p:nvSpPr>
          <p:cNvPr id="5" name="Footer Placeholder 4">
            <a:extLst>
              <a:ext uri="{FF2B5EF4-FFF2-40B4-BE49-F238E27FC236}">
                <a16:creationId xmlns="" xmlns:a16="http://schemas.microsoft.com/office/drawing/2014/main" id="{2B3C72E5-C0D9-D3D9-E21C-F9A233BBFE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E98C9AC5-F5A3-C65B-FB66-4D8B4491D0CF}"/>
              </a:ext>
            </a:extLst>
          </p:cNvPr>
          <p:cNvSpPr>
            <a:spLocks noGrp="1"/>
          </p:cNvSpPr>
          <p:nvPr>
            <p:ph type="sldNum" sz="quarter" idx="12"/>
          </p:nvPr>
        </p:nvSpPr>
        <p:spPr/>
        <p:txBody>
          <a:bodyPr/>
          <a:lstStyle/>
          <a:p>
            <a:fld id="{CFF3F5C2-EE72-5E41-9AA6-8BBE3C106E03}" type="slidenum">
              <a:rPr lang="en-US" smtClean="0"/>
              <a:pPr/>
              <a:t>‹#›</a:t>
            </a:fld>
            <a:endParaRPr lang="en-US"/>
          </a:p>
        </p:txBody>
      </p:sp>
    </p:spTree>
    <p:extLst>
      <p:ext uri="{BB962C8B-B14F-4D97-AF65-F5344CB8AC3E}">
        <p14:creationId xmlns="" xmlns:p14="http://schemas.microsoft.com/office/powerpoint/2010/main" val="12899232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8A8E4D1C-487F-8968-71A2-30C1AAC1A407}"/>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 xmlns:a16="http://schemas.microsoft.com/office/drawing/2014/main" id="{E093AA43-6EF7-FE93-227E-212CE64913F5}"/>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 xmlns:a16="http://schemas.microsoft.com/office/drawing/2014/main" id="{B51000E9-525A-760C-9132-BD13E82E6DBE}"/>
              </a:ext>
            </a:extLst>
          </p:cNvPr>
          <p:cNvSpPr>
            <a:spLocks noGrp="1"/>
          </p:cNvSpPr>
          <p:nvPr>
            <p:ph type="dt" sz="half" idx="10"/>
          </p:nvPr>
        </p:nvSpPr>
        <p:spPr/>
        <p:txBody>
          <a:bodyPr/>
          <a:lstStyle/>
          <a:p>
            <a:fld id="{EFBA7698-2A6B-FE4E-BC80-09BCB34ACC78}" type="datetimeFigureOut">
              <a:rPr lang="en-US" smtClean="0"/>
              <a:pPr/>
              <a:t>6/30/2024</a:t>
            </a:fld>
            <a:endParaRPr lang="en-US"/>
          </a:p>
        </p:txBody>
      </p:sp>
      <p:sp>
        <p:nvSpPr>
          <p:cNvPr id="5" name="Footer Placeholder 4">
            <a:extLst>
              <a:ext uri="{FF2B5EF4-FFF2-40B4-BE49-F238E27FC236}">
                <a16:creationId xmlns="" xmlns:a16="http://schemas.microsoft.com/office/drawing/2014/main" id="{22D3F8A5-D609-E67A-A59D-05116BC48C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DF25E7B6-5593-4737-AD90-6C099385C684}"/>
              </a:ext>
            </a:extLst>
          </p:cNvPr>
          <p:cNvSpPr>
            <a:spLocks noGrp="1"/>
          </p:cNvSpPr>
          <p:nvPr>
            <p:ph type="sldNum" sz="quarter" idx="12"/>
          </p:nvPr>
        </p:nvSpPr>
        <p:spPr/>
        <p:txBody>
          <a:bodyPr/>
          <a:lstStyle/>
          <a:p>
            <a:fld id="{CFF3F5C2-EE72-5E41-9AA6-8BBE3C106E03}" type="slidenum">
              <a:rPr lang="en-US" smtClean="0"/>
              <a:pPr/>
              <a:t>‹#›</a:t>
            </a:fld>
            <a:endParaRPr lang="en-US"/>
          </a:p>
        </p:txBody>
      </p:sp>
    </p:spTree>
    <p:extLst>
      <p:ext uri="{BB962C8B-B14F-4D97-AF65-F5344CB8AC3E}">
        <p14:creationId xmlns="" xmlns:p14="http://schemas.microsoft.com/office/powerpoint/2010/main" val="9175135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79CE223-1FE3-093B-0120-2440B5B532E4}"/>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 xmlns:a16="http://schemas.microsoft.com/office/drawing/2014/main" id="{9D39D574-3369-4C42-B842-BBFABE22A8E6}"/>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 xmlns:a16="http://schemas.microsoft.com/office/drawing/2014/main" id="{7D2D68B0-75F2-7E2E-AC2B-9A711C852BBC}"/>
              </a:ext>
            </a:extLst>
          </p:cNvPr>
          <p:cNvSpPr>
            <a:spLocks noGrp="1"/>
          </p:cNvSpPr>
          <p:nvPr>
            <p:ph type="dt" sz="half" idx="10"/>
          </p:nvPr>
        </p:nvSpPr>
        <p:spPr/>
        <p:txBody>
          <a:bodyPr/>
          <a:lstStyle/>
          <a:p>
            <a:fld id="{EFBA7698-2A6B-FE4E-BC80-09BCB34ACC78}" type="datetimeFigureOut">
              <a:rPr lang="en-US" smtClean="0"/>
              <a:pPr/>
              <a:t>6/30/2024</a:t>
            </a:fld>
            <a:endParaRPr lang="en-US"/>
          </a:p>
        </p:txBody>
      </p:sp>
      <p:sp>
        <p:nvSpPr>
          <p:cNvPr id="5" name="Footer Placeholder 4">
            <a:extLst>
              <a:ext uri="{FF2B5EF4-FFF2-40B4-BE49-F238E27FC236}">
                <a16:creationId xmlns="" xmlns:a16="http://schemas.microsoft.com/office/drawing/2014/main" id="{9E2C8847-6876-4863-EB63-3A51DB2BC1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EC5BC794-0D67-020C-7D59-D69D50229848}"/>
              </a:ext>
            </a:extLst>
          </p:cNvPr>
          <p:cNvSpPr>
            <a:spLocks noGrp="1"/>
          </p:cNvSpPr>
          <p:nvPr>
            <p:ph type="sldNum" sz="quarter" idx="12"/>
          </p:nvPr>
        </p:nvSpPr>
        <p:spPr/>
        <p:txBody>
          <a:bodyPr/>
          <a:lstStyle/>
          <a:p>
            <a:fld id="{CFF3F5C2-EE72-5E41-9AA6-8BBE3C106E03}" type="slidenum">
              <a:rPr lang="en-US" smtClean="0"/>
              <a:pPr/>
              <a:t>‹#›</a:t>
            </a:fld>
            <a:endParaRPr lang="en-US"/>
          </a:p>
        </p:txBody>
      </p:sp>
    </p:spTree>
    <p:extLst>
      <p:ext uri="{BB962C8B-B14F-4D97-AF65-F5344CB8AC3E}">
        <p14:creationId xmlns="" xmlns:p14="http://schemas.microsoft.com/office/powerpoint/2010/main" val="21352792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39FCBC0-0AC5-18DD-C262-F549B4B6E1B8}"/>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 xmlns:a16="http://schemas.microsoft.com/office/drawing/2014/main" id="{DAD346CD-A7E3-410F-0C29-35FEFA108D6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 xmlns:a16="http://schemas.microsoft.com/office/drawing/2014/main" id="{53A47C6C-8D48-C9B1-5944-838B1700E7D6}"/>
              </a:ext>
            </a:extLst>
          </p:cNvPr>
          <p:cNvSpPr>
            <a:spLocks noGrp="1"/>
          </p:cNvSpPr>
          <p:nvPr>
            <p:ph type="dt" sz="half" idx="10"/>
          </p:nvPr>
        </p:nvSpPr>
        <p:spPr/>
        <p:txBody>
          <a:bodyPr/>
          <a:lstStyle/>
          <a:p>
            <a:fld id="{EFBA7698-2A6B-FE4E-BC80-09BCB34ACC78}" type="datetimeFigureOut">
              <a:rPr lang="en-US" smtClean="0"/>
              <a:pPr/>
              <a:t>6/30/2024</a:t>
            </a:fld>
            <a:endParaRPr lang="en-US"/>
          </a:p>
        </p:txBody>
      </p:sp>
      <p:sp>
        <p:nvSpPr>
          <p:cNvPr id="5" name="Footer Placeholder 4">
            <a:extLst>
              <a:ext uri="{FF2B5EF4-FFF2-40B4-BE49-F238E27FC236}">
                <a16:creationId xmlns="" xmlns:a16="http://schemas.microsoft.com/office/drawing/2014/main" id="{0392037C-E444-C427-E06B-63CB89FDF6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B91CE504-A2D8-2F93-8047-26926F74764D}"/>
              </a:ext>
            </a:extLst>
          </p:cNvPr>
          <p:cNvSpPr>
            <a:spLocks noGrp="1"/>
          </p:cNvSpPr>
          <p:nvPr>
            <p:ph type="sldNum" sz="quarter" idx="12"/>
          </p:nvPr>
        </p:nvSpPr>
        <p:spPr/>
        <p:txBody>
          <a:bodyPr/>
          <a:lstStyle/>
          <a:p>
            <a:fld id="{CFF3F5C2-EE72-5E41-9AA6-8BBE3C106E03}" type="slidenum">
              <a:rPr lang="en-US" smtClean="0"/>
              <a:pPr/>
              <a:t>‹#›</a:t>
            </a:fld>
            <a:endParaRPr lang="en-US"/>
          </a:p>
        </p:txBody>
      </p:sp>
    </p:spTree>
    <p:extLst>
      <p:ext uri="{BB962C8B-B14F-4D97-AF65-F5344CB8AC3E}">
        <p14:creationId xmlns="" xmlns:p14="http://schemas.microsoft.com/office/powerpoint/2010/main" val="33943384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AAB5EFC-C031-2904-3A44-F2D080F2E7F8}"/>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 xmlns:a16="http://schemas.microsoft.com/office/drawing/2014/main" id="{5E9AE3B6-2B32-C42F-7213-3E5A37E89872}"/>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 xmlns:a16="http://schemas.microsoft.com/office/drawing/2014/main" id="{8F66F804-B810-DAF9-7627-6EA1240AB1DA}"/>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 xmlns:a16="http://schemas.microsoft.com/office/drawing/2014/main" id="{320BF787-56F3-F9DD-775E-474DEF0CA834}"/>
              </a:ext>
            </a:extLst>
          </p:cNvPr>
          <p:cNvSpPr>
            <a:spLocks noGrp="1"/>
          </p:cNvSpPr>
          <p:nvPr>
            <p:ph type="dt" sz="half" idx="10"/>
          </p:nvPr>
        </p:nvSpPr>
        <p:spPr/>
        <p:txBody>
          <a:bodyPr/>
          <a:lstStyle/>
          <a:p>
            <a:fld id="{EFBA7698-2A6B-FE4E-BC80-09BCB34ACC78}" type="datetimeFigureOut">
              <a:rPr lang="en-US" smtClean="0"/>
              <a:pPr/>
              <a:t>6/30/2024</a:t>
            </a:fld>
            <a:endParaRPr lang="en-US"/>
          </a:p>
        </p:txBody>
      </p:sp>
      <p:sp>
        <p:nvSpPr>
          <p:cNvPr id="6" name="Footer Placeholder 5">
            <a:extLst>
              <a:ext uri="{FF2B5EF4-FFF2-40B4-BE49-F238E27FC236}">
                <a16:creationId xmlns="" xmlns:a16="http://schemas.microsoft.com/office/drawing/2014/main" id="{6507BF90-9CE2-A0E8-AE72-5086FCCA2A9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07D90D31-2B5B-6030-C21D-6AFDF346CA21}"/>
              </a:ext>
            </a:extLst>
          </p:cNvPr>
          <p:cNvSpPr>
            <a:spLocks noGrp="1"/>
          </p:cNvSpPr>
          <p:nvPr>
            <p:ph type="sldNum" sz="quarter" idx="12"/>
          </p:nvPr>
        </p:nvSpPr>
        <p:spPr/>
        <p:txBody>
          <a:bodyPr/>
          <a:lstStyle/>
          <a:p>
            <a:fld id="{CFF3F5C2-EE72-5E41-9AA6-8BBE3C106E03}" type="slidenum">
              <a:rPr lang="en-US" smtClean="0"/>
              <a:pPr/>
              <a:t>‹#›</a:t>
            </a:fld>
            <a:endParaRPr lang="en-US"/>
          </a:p>
        </p:txBody>
      </p:sp>
    </p:spTree>
    <p:extLst>
      <p:ext uri="{BB962C8B-B14F-4D97-AF65-F5344CB8AC3E}">
        <p14:creationId xmlns="" xmlns:p14="http://schemas.microsoft.com/office/powerpoint/2010/main" val="28871686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32AF875-4185-4470-6725-B71D8D8DE687}"/>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 xmlns:a16="http://schemas.microsoft.com/office/drawing/2014/main" id="{102D640B-A62B-0EC4-7CE0-CF29453291C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 xmlns:a16="http://schemas.microsoft.com/office/drawing/2014/main" id="{A5478867-B933-2563-3BDB-B388FF0DA8CC}"/>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 xmlns:a16="http://schemas.microsoft.com/office/drawing/2014/main" id="{D3FD0BAB-8E94-7693-25E8-46F0C7D4D79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 xmlns:a16="http://schemas.microsoft.com/office/drawing/2014/main" id="{BB242B4E-9EB7-F391-5C1B-50D6E7ABA7A9}"/>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 xmlns:a16="http://schemas.microsoft.com/office/drawing/2014/main" id="{2F20AA72-E819-1283-E089-A7C2407CA491}"/>
              </a:ext>
            </a:extLst>
          </p:cNvPr>
          <p:cNvSpPr>
            <a:spLocks noGrp="1"/>
          </p:cNvSpPr>
          <p:nvPr>
            <p:ph type="dt" sz="half" idx="10"/>
          </p:nvPr>
        </p:nvSpPr>
        <p:spPr/>
        <p:txBody>
          <a:bodyPr/>
          <a:lstStyle/>
          <a:p>
            <a:fld id="{EFBA7698-2A6B-FE4E-BC80-09BCB34ACC78}" type="datetimeFigureOut">
              <a:rPr lang="en-US" smtClean="0"/>
              <a:pPr/>
              <a:t>6/30/2024</a:t>
            </a:fld>
            <a:endParaRPr lang="en-US"/>
          </a:p>
        </p:txBody>
      </p:sp>
      <p:sp>
        <p:nvSpPr>
          <p:cNvPr id="8" name="Footer Placeholder 7">
            <a:extLst>
              <a:ext uri="{FF2B5EF4-FFF2-40B4-BE49-F238E27FC236}">
                <a16:creationId xmlns="" xmlns:a16="http://schemas.microsoft.com/office/drawing/2014/main" id="{CADCDD7C-A4ED-5A16-252F-E21EEF5BDA2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 xmlns:a16="http://schemas.microsoft.com/office/drawing/2014/main" id="{8C910A1E-FA03-0D1A-0183-B880239229DF}"/>
              </a:ext>
            </a:extLst>
          </p:cNvPr>
          <p:cNvSpPr>
            <a:spLocks noGrp="1"/>
          </p:cNvSpPr>
          <p:nvPr>
            <p:ph type="sldNum" sz="quarter" idx="12"/>
          </p:nvPr>
        </p:nvSpPr>
        <p:spPr/>
        <p:txBody>
          <a:bodyPr/>
          <a:lstStyle/>
          <a:p>
            <a:fld id="{CFF3F5C2-EE72-5E41-9AA6-8BBE3C106E03}" type="slidenum">
              <a:rPr lang="en-US" smtClean="0"/>
              <a:pPr/>
              <a:t>‹#›</a:t>
            </a:fld>
            <a:endParaRPr lang="en-US"/>
          </a:p>
        </p:txBody>
      </p:sp>
    </p:spTree>
    <p:extLst>
      <p:ext uri="{BB962C8B-B14F-4D97-AF65-F5344CB8AC3E}">
        <p14:creationId xmlns="" xmlns:p14="http://schemas.microsoft.com/office/powerpoint/2010/main" val="28340078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E923122-939C-691B-F3B7-9418F2B13B87}"/>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 xmlns:a16="http://schemas.microsoft.com/office/drawing/2014/main" id="{24C72E02-20AC-7DC5-914D-5D4AE12A2733}"/>
              </a:ext>
            </a:extLst>
          </p:cNvPr>
          <p:cNvSpPr>
            <a:spLocks noGrp="1"/>
          </p:cNvSpPr>
          <p:nvPr>
            <p:ph type="dt" sz="half" idx="10"/>
          </p:nvPr>
        </p:nvSpPr>
        <p:spPr/>
        <p:txBody>
          <a:bodyPr/>
          <a:lstStyle/>
          <a:p>
            <a:fld id="{EFBA7698-2A6B-FE4E-BC80-09BCB34ACC78}" type="datetimeFigureOut">
              <a:rPr lang="en-US" smtClean="0"/>
              <a:pPr/>
              <a:t>6/30/2024</a:t>
            </a:fld>
            <a:endParaRPr lang="en-US"/>
          </a:p>
        </p:txBody>
      </p:sp>
      <p:sp>
        <p:nvSpPr>
          <p:cNvPr id="4" name="Footer Placeholder 3">
            <a:extLst>
              <a:ext uri="{FF2B5EF4-FFF2-40B4-BE49-F238E27FC236}">
                <a16:creationId xmlns="" xmlns:a16="http://schemas.microsoft.com/office/drawing/2014/main" id="{937EF642-F5AE-5197-3E3D-DC439C68119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 xmlns:a16="http://schemas.microsoft.com/office/drawing/2014/main" id="{ED13D2DD-85A1-91A7-81F1-C213CB748256}"/>
              </a:ext>
            </a:extLst>
          </p:cNvPr>
          <p:cNvSpPr>
            <a:spLocks noGrp="1"/>
          </p:cNvSpPr>
          <p:nvPr>
            <p:ph type="sldNum" sz="quarter" idx="12"/>
          </p:nvPr>
        </p:nvSpPr>
        <p:spPr/>
        <p:txBody>
          <a:bodyPr/>
          <a:lstStyle/>
          <a:p>
            <a:fld id="{CFF3F5C2-EE72-5E41-9AA6-8BBE3C106E03}" type="slidenum">
              <a:rPr lang="en-US" smtClean="0"/>
              <a:pPr/>
              <a:t>‹#›</a:t>
            </a:fld>
            <a:endParaRPr lang="en-US"/>
          </a:p>
        </p:txBody>
      </p:sp>
    </p:spTree>
    <p:extLst>
      <p:ext uri="{BB962C8B-B14F-4D97-AF65-F5344CB8AC3E}">
        <p14:creationId xmlns="" xmlns:p14="http://schemas.microsoft.com/office/powerpoint/2010/main" val="23656258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37362B1F-B2BE-15C2-ED77-D76EE6D171E5}"/>
              </a:ext>
            </a:extLst>
          </p:cNvPr>
          <p:cNvSpPr>
            <a:spLocks noGrp="1"/>
          </p:cNvSpPr>
          <p:nvPr>
            <p:ph type="dt" sz="half" idx="10"/>
          </p:nvPr>
        </p:nvSpPr>
        <p:spPr/>
        <p:txBody>
          <a:bodyPr/>
          <a:lstStyle/>
          <a:p>
            <a:fld id="{EFBA7698-2A6B-FE4E-BC80-09BCB34ACC78}" type="datetimeFigureOut">
              <a:rPr lang="en-US" smtClean="0"/>
              <a:pPr/>
              <a:t>6/30/2024</a:t>
            </a:fld>
            <a:endParaRPr lang="en-US"/>
          </a:p>
        </p:txBody>
      </p:sp>
      <p:sp>
        <p:nvSpPr>
          <p:cNvPr id="3" name="Footer Placeholder 2">
            <a:extLst>
              <a:ext uri="{FF2B5EF4-FFF2-40B4-BE49-F238E27FC236}">
                <a16:creationId xmlns="" xmlns:a16="http://schemas.microsoft.com/office/drawing/2014/main" id="{0ACCFA81-3DA7-9ED7-24CE-D6444E5E5D0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 xmlns:a16="http://schemas.microsoft.com/office/drawing/2014/main" id="{80B46EFC-37D6-345E-E48E-CA7A855FFE06}"/>
              </a:ext>
            </a:extLst>
          </p:cNvPr>
          <p:cNvSpPr>
            <a:spLocks noGrp="1"/>
          </p:cNvSpPr>
          <p:nvPr>
            <p:ph type="sldNum" sz="quarter" idx="12"/>
          </p:nvPr>
        </p:nvSpPr>
        <p:spPr/>
        <p:txBody>
          <a:bodyPr/>
          <a:lstStyle/>
          <a:p>
            <a:fld id="{CFF3F5C2-EE72-5E41-9AA6-8BBE3C106E03}" type="slidenum">
              <a:rPr lang="en-US" smtClean="0"/>
              <a:pPr/>
              <a:t>‹#›</a:t>
            </a:fld>
            <a:endParaRPr lang="en-US"/>
          </a:p>
        </p:txBody>
      </p:sp>
    </p:spTree>
    <p:extLst>
      <p:ext uri="{BB962C8B-B14F-4D97-AF65-F5344CB8AC3E}">
        <p14:creationId xmlns="" xmlns:p14="http://schemas.microsoft.com/office/powerpoint/2010/main" val="1210451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0F8BB4A-A9D8-F459-C02E-813F5B9D1F12}"/>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 xmlns:a16="http://schemas.microsoft.com/office/drawing/2014/main" id="{223E7CFF-E38F-3928-6374-29D5B385ED2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 xmlns:a16="http://schemas.microsoft.com/office/drawing/2014/main" id="{CD0A51F2-6FB0-E153-B1AF-DCBCF8D3112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 xmlns:a16="http://schemas.microsoft.com/office/drawing/2014/main" id="{1069B3AA-C68D-2E5C-6A21-3B8D85967162}"/>
              </a:ext>
            </a:extLst>
          </p:cNvPr>
          <p:cNvSpPr>
            <a:spLocks noGrp="1"/>
          </p:cNvSpPr>
          <p:nvPr>
            <p:ph type="dt" sz="half" idx="10"/>
          </p:nvPr>
        </p:nvSpPr>
        <p:spPr/>
        <p:txBody>
          <a:bodyPr/>
          <a:lstStyle/>
          <a:p>
            <a:fld id="{EFBA7698-2A6B-FE4E-BC80-09BCB34ACC78}" type="datetimeFigureOut">
              <a:rPr lang="en-US" smtClean="0"/>
              <a:pPr/>
              <a:t>6/30/2024</a:t>
            </a:fld>
            <a:endParaRPr lang="en-US"/>
          </a:p>
        </p:txBody>
      </p:sp>
      <p:sp>
        <p:nvSpPr>
          <p:cNvPr id="6" name="Footer Placeholder 5">
            <a:extLst>
              <a:ext uri="{FF2B5EF4-FFF2-40B4-BE49-F238E27FC236}">
                <a16:creationId xmlns="" xmlns:a16="http://schemas.microsoft.com/office/drawing/2014/main" id="{4A985970-FA83-6E44-5C5C-8708832D6C6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1640D216-0BEC-EA59-3310-76617DA453FE}"/>
              </a:ext>
            </a:extLst>
          </p:cNvPr>
          <p:cNvSpPr>
            <a:spLocks noGrp="1"/>
          </p:cNvSpPr>
          <p:nvPr>
            <p:ph type="sldNum" sz="quarter" idx="12"/>
          </p:nvPr>
        </p:nvSpPr>
        <p:spPr/>
        <p:txBody>
          <a:bodyPr/>
          <a:lstStyle/>
          <a:p>
            <a:fld id="{CFF3F5C2-EE72-5E41-9AA6-8BBE3C106E03}" type="slidenum">
              <a:rPr lang="en-US" smtClean="0"/>
              <a:pPr/>
              <a:t>‹#›</a:t>
            </a:fld>
            <a:endParaRPr lang="en-US"/>
          </a:p>
        </p:txBody>
      </p:sp>
    </p:spTree>
    <p:extLst>
      <p:ext uri="{BB962C8B-B14F-4D97-AF65-F5344CB8AC3E}">
        <p14:creationId xmlns="" xmlns:p14="http://schemas.microsoft.com/office/powerpoint/2010/main" val="32928862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D8022A1-0025-491E-C7FE-4AA003E08148}"/>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 xmlns:a16="http://schemas.microsoft.com/office/drawing/2014/main" id="{767BE9AC-A069-3C1D-5921-456921DEE2D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 xmlns:a16="http://schemas.microsoft.com/office/drawing/2014/main" id="{0B131C84-AB7A-E814-7972-1CA5C3EAD45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 xmlns:a16="http://schemas.microsoft.com/office/drawing/2014/main" id="{E064E995-8C17-C32F-F9E7-D019243B2FF7}"/>
              </a:ext>
            </a:extLst>
          </p:cNvPr>
          <p:cNvSpPr>
            <a:spLocks noGrp="1"/>
          </p:cNvSpPr>
          <p:nvPr>
            <p:ph type="dt" sz="half" idx="10"/>
          </p:nvPr>
        </p:nvSpPr>
        <p:spPr/>
        <p:txBody>
          <a:bodyPr/>
          <a:lstStyle/>
          <a:p>
            <a:fld id="{EFBA7698-2A6B-FE4E-BC80-09BCB34ACC78}" type="datetimeFigureOut">
              <a:rPr lang="en-US" smtClean="0"/>
              <a:pPr/>
              <a:t>6/30/2024</a:t>
            </a:fld>
            <a:endParaRPr lang="en-US"/>
          </a:p>
        </p:txBody>
      </p:sp>
      <p:sp>
        <p:nvSpPr>
          <p:cNvPr id="6" name="Footer Placeholder 5">
            <a:extLst>
              <a:ext uri="{FF2B5EF4-FFF2-40B4-BE49-F238E27FC236}">
                <a16:creationId xmlns="" xmlns:a16="http://schemas.microsoft.com/office/drawing/2014/main" id="{743FA5E8-B9CC-F4DF-FB8F-05EAA21E9FE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8EFCB15B-F03F-C4F1-1FEF-29F2D5B7F692}"/>
              </a:ext>
            </a:extLst>
          </p:cNvPr>
          <p:cNvSpPr>
            <a:spLocks noGrp="1"/>
          </p:cNvSpPr>
          <p:nvPr>
            <p:ph type="sldNum" sz="quarter" idx="12"/>
          </p:nvPr>
        </p:nvSpPr>
        <p:spPr/>
        <p:txBody>
          <a:bodyPr/>
          <a:lstStyle/>
          <a:p>
            <a:fld id="{CFF3F5C2-EE72-5E41-9AA6-8BBE3C106E03}" type="slidenum">
              <a:rPr lang="en-US" smtClean="0"/>
              <a:pPr/>
              <a:t>‹#›</a:t>
            </a:fld>
            <a:endParaRPr lang="en-US"/>
          </a:p>
        </p:txBody>
      </p:sp>
    </p:spTree>
    <p:extLst>
      <p:ext uri="{BB962C8B-B14F-4D97-AF65-F5344CB8AC3E}">
        <p14:creationId xmlns="" xmlns:p14="http://schemas.microsoft.com/office/powerpoint/2010/main" val="8112732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860EE789-54E1-C32E-B0D6-58B91A434E2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 xmlns:a16="http://schemas.microsoft.com/office/drawing/2014/main" id="{3889403B-4196-A34D-0D5E-60DBADF1E8C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 xmlns:a16="http://schemas.microsoft.com/office/drawing/2014/main" id="{FF6B8D9D-04C3-055C-9E1C-055FBDC6D52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FBA7698-2A6B-FE4E-BC80-09BCB34ACC78}" type="datetimeFigureOut">
              <a:rPr lang="en-US" smtClean="0"/>
              <a:pPr/>
              <a:t>6/30/2024</a:t>
            </a:fld>
            <a:endParaRPr lang="en-US"/>
          </a:p>
        </p:txBody>
      </p:sp>
      <p:sp>
        <p:nvSpPr>
          <p:cNvPr id="5" name="Footer Placeholder 4">
            <a:extLst>
              <a:ext uri="{FF2B5EF4-FFF2-40B4-BE49-F238E27FC236}">
                <a16:creationId xmlns="" xmlns:a16="http://schemas.microsoft.com/office/drawing/2014/main" id="{58E94BFB-2BB5-28C8-A6A6-57E67CF0254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 xmlns:a16="http://schemas.microsoft.com/office/drawing/2014/main" id="{2C0853F7-4862-8890-D6ED-F3CEF3A4074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FF3F5C2-EE72-5E41-9AA6-8BBE3C106E03}" type="slidenum">
              <a:rPr lang="en-US" smtClean="0"/>
              <a:pPr/>
              <a:t>‹#›</a:t>
            </a:fld>
            <a:endParaRPr lang="en-US"/>
          </a:p>
        </p:txBody>
      </p:sp>
      <p:pic>
        <p:nvPicPr>
          <p:cNvPr id="7" name="Picture 6" descr="A red and blue rectangle with black background&#10;&#10;Description automatically generated">
            <a:extLst>
              <a:ext uri="{FF2B5EF4-FFF2-40B4-BE49-F238E27FC236}">
                <a16:creationId xmlns="" xmlns:a16="http://schemas.microsoft.com/office/drawing/2014/main" id="{37FA8541-7B59-95E4-5424-9DBC3CE38D0B}"/>
              </a:ext>
            </a:extLst>
          </p:cNvPr>
          <p:cNvPicPr>
            <a:picLocks noChangeAspect="1"/>
          </p:cNvPicPr>
          <p:nvPr userDrawn="1"/>
        </p:nvPicPr>
        <p:blipFill>
          <a:blip r:embed="rId13"/>
          <a:stretch>
            <a:fillRect/>
          </a:stretch>
        </p:blipFill>
        <p:spPr>
          <a:xfrm>
            <a:off x="105461" y="6414647"/>
            <a:ext cx="732739" cy="427431"/>
          </a:xfrm>
          <a:prstGeom prst="rect">
            <a:avLst/>
          </a:prstGeom>
        </p:spPr>
      </p:pic>
      <p:pic>
        <p:nvPicPr>
          <p:cNvPr id="8" name="Picture 7" descr="A black and orange logo&#10;&#10;Description automatically generated">
            <a:extLst>
              <a:ext uri="{FF2B5EF4-FFF2-40B4-BE49-F238E27FC236}">
                <a16:creationId xmlns="" xmlns:a16="http://schemas.microsoft.com/office/drawing/2014/main" id="{4A575889-4E4C-EC4D-DA00-14B2ED71A84D}"/>
              </a:ext>
            </a:extLst>
          </p:cNvPr>
          <p:cNvPicPr>
            <a:picLocks noChangeAspect="1"/>
          </p:cNvPicPr>
          <p:nvPr userDrawn="1"/>
        </p:nvPicPr>
        <p:blipFill>
          <a:blip r:embed="rId14"/>
          <a:stretch>
            <a:fillRect/>
          </a:stretch>
        </p:blipFill>
        <p:spPr>
          <a:xfrm>
            <a:off x="9928972" y="6350274"/>
            <a:ext cx="894900" cy="503382"/>
          </a:xfrm>
          <a:prstGeom prst="rect">
            <a:avLst/>
          </a:prstGeom>
        </p:spPr>
      </p:pic>
      <p:pic>
        <p:nvPicPr>
          <p:cNvPr id="9" name="Picture 8" descr="A close-up of a logo&#10;&#10;Description automatically generated">
            <a:extLst>
              <a:ext uri="{FF2B5EF4-FFF2-40B4-BE49-F238E27FC236}">
                <a16:creationId xmlns="" xmlns:a16="http://schemas.microsoft.com/office/drawing/2014/main" id="{19AF06B6-EE74-98C9-D3A2-032AD1D31522}"/>
              </a:ext>
            </a:extLst>
          </p:cNvPr>
          <p:cNvPicPr>
            <a:picLocks noChangeAspect="1"/>
          </p:cNvPicPr>
          <p:nvPr userDrawn="1"/>
        </p:nvPicPr>
        <p:blipFill>
          <a:blip r:embed="rId15"/>
          <a:stretch>
            <a:fillRect/>
          </a:stretch>
        </p:blipFill>
        <p:spPr>
          <a:xfrm>
            <a:off x="11011286" y="6449850"/>
            <a:ext cx="1127941" cy="264952"/>
          </a:xfrm>
          <a:prstGeom prst="rect">
            <a:avLst/>
          </a:prstGeom>
        </p:spPr>
      </p:pic>
    </p:spTree>
    <p:extLst>
      <p:ext uri="{BB962C8B-B14F-4D97-AF65-F5344CB8AC3E}">
        <p14:creationId xmlns="" xmlns:p14="http://schemas.microsoft.com/office/powerpoint/2010/main" val="30860798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Google Shape;347;p2">
            <a:extLst>
              <a:ext uri="{FF2B5EF4-FFF2-40B4-BE49-F238E27FC236}">
                <a16:creationId xmlns="" xmlns:a16="http://schemas.microsoft.com/office/drawing/2014/main" id="{2CB2BB52-A170-8EFC-CC28-CD72B97393E1}"/>
              </a:ext>
            </a:extLst>
          </p:cNvPr>
          <p:cNvSpPr txBox="1">
            <a:spLocks/>
          </p:cNvSpPr>
          <p:nvPr/>
        </p:nvSpPr>
        <p:spPr>
          <a:xfrm>
            <a:off x="2879834" y="2853000"/>
            <a:ext cx="6432331" cy="576000"/>
          </a:xfrm>
          <a:prstGeom prst="rect">
            <a:avLst/>
          </a:prstGeom>
          <a:noFill/>
          <a:ln>
            <a:noFill/>
          </a:ln>
        </p:spPr>
        <p:txBody>
          <a:bodyPr spcFirstLastPara="1" vert="horz" wrap="square" lIns="91425" tIns="91425" rIns="91425" bIns="91425" rtlCol="0" anchor="t" anchorCtr="0">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 sz="3200" b="1" dirty="0" smtClean="0">
                <a:latin typeface="Segoe UI" panose="020B0502040204020203" pitchFamily="34" charset="0"/>
                <a:cs typeface="Segoe UI" panose="020B0502040204020203" pitchFamily="34" charset="0"/>
              </a:rPr>
              <a:t>Bank </a:t>
            </a:r>
            <a:r>
              <a:rPr lang="en" sz="3200" b="1" dirty="0">
                <a:latin typeface="Segoe UI" panose="020B0502040204020203" pitchFamily="34" charset="0"/>
                <a:cs typeface="Segoe UI" panose="020B0502040204020203" pitchFamily="34" charset="0"/>
              </a:rPr>
              <a:t>of Baroda Hackathon 2024</a:t>
            </a:r>
            <a:endParaRPr lang="en-US" sz="3200" b="1" dirty="0">
              <a:latin typeface="Segoe UI" panose="020B0502040204020203" pitchFamily="34" charset="0"/>
              <a:cs typeface="Segoe UI" panose="020B0502040204020203" pitchFamily="34" charset="0"/>
            </a:endParaRPr>
          </a:p>
        </p:txBody>
      </p:sp>
      <p:sp>
        <p:nvSpPr>
          <p:cNvPr id="7" name="TextBox 6">
            <a:extLst>
              <a:ext uri="{FF2B5EF4-FFF2-40B4-BE49-F238E27FC236}">
                <a16:creationId xmlns="" xmlns:a16="http://schemas.microsoft.com/office/drawing/2014/main" id="{2A2A84C1-7E0B-8EEB-A3B6-1FF5B539E40D}"/>
              </a:ext>
            </a:extLst>
          </p:cNvPr>
          <p:cNvSpPr txBox="1"/>
          <p:nvPr/>
        </p:nvSpPr>
        <p:spPr>
          <a:xfrm>
            <a:off x="0" y="5064965"/>
            <a:ext cx="5546784"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200" b="1" dirty="0">
                <a:latin typeface="Segoe UI" panose="020B0502040204020203" pitchFamily="34" charset="0"/>
                <a:cs typeface="Segoe UI" panose="020B0502040204020203" pitchFamily="34" charset="0"/>
              </a:rPr>
              <a:t>Your Team Name </a:t>
            </a:r>
            <a:r>
              <a:rPr lang="en-US" sz="1200" b="1" dirty="0" smtClean="0">
                <a:latin typeface="Segoe UI" panose="020B0502040204020203" pitchFamily="34" charset="0"/>
                <a:cs typeface="Segoe UI" panose="020B0502040204020203" pitchFamily="34" charset="0"/>
              </a:rPr>
              <a:t>: Mansi Ruhil</a:t>
            </a:r>
            <a:endParaRPr lang="en-US" sz="1200" b="1" dirty="0">
              <a:latin typeface="Segoe UI" panose="020B0502040204020203" pitchFamily="34" charset="0"/>
              <a:cs typeface="Segoe UI" panose="020B0502040204020203" pitchFamily="34" charset="0"/>
            </a:endParaRPr>
          </a:p>
          <a:p>
            <a:pPr algn="ctr"/>
            <a:endParaRPr lang="en-US" sz="1200" b="1" dirty="0">
              <a:latin typeface="Segoe UI" panose="020B0502040204020203" pitchFamily="34" charset="0"/>
              <a:cs typeface="Segoe UI" panose="020B0502040204020203" pitchFamily="34" charset="0"/>
            </a:endParaRPr>
          </a:p>
          <a:p>
            <a:pPr algn="ctr"/>
            <a:r>
              <a:rPr lang="en-US" sz="1200" b="1" dirty="0">
                <a:latin typeface="Segoe UI" panose="020B0502040204020203" pitchFamily="34" charset="0"/>
                <a:cs typeface="Segoe UI" panose="020B0502040204020203" pitchFamily="34" charset="0"/>
              </a:rPr>
              <a:t>Your team bio </a:t>
            </a:r>
            <a:r>
              <a:rPr lang="en-US" sz="1200" b="1" dirty="0" smtClean="0">
                <a:latin typeface="Segoe UI" panose="020B0502040204020203" pitchFamily="34" charset="0"/>
                <a:cs typeface="Segoe UI" panose="020B0502040204020203" pitchFamily="34" charset="0"/>
              </a:rPr>
              <a:t>: Artificial Intelligence and Machine Learning Enthusiast</a:t>
            </a:r>
            <a:endParaRPr lang="en-US" sz="1200" b="1" dirty="0">
              <a:latin typeface="Segoe UI" panose="020B0502040204020203" pitchFamily="34" charset="0"/>
              <a:cs typeface="Segoe UI" panose="020B0502040204020203" pitchFamily="34" charset="0"/>
            </a:endParaRPr>
          </a:p>
          <a:p>
            <a:pPr algn="ctr"/>
            <a:endParaRPr lang="en-US" sz="1200" b="1" dirty="0">
              <a:latin typeface="Segoe UI" panose="020B0502040204020203" pitchFamily="34" charset="0"/>
              <a:cs typeface="Segoe UI" panose="020B0502040204020203" pitchFamily="34" charset="0"/>
            </a:endParaRPr>
          </a:p>
          <a:p>
            <a:pPr algn="ctr"/>
            <a:r>
              <a:rPr lang="en-US" sz="1200" b="1" dirty="0">
                <a:latin typeface="Segoe UI" panose="020B0502040204020203" pitchFamily="34" charset="0"/>
                <a:cs typeface="Segoe UI" panose="020B0502040204020203" pitchFamily="34" charset="0"/>
              </a:rPr>
              <a:t>Date </a:t>
            </a:r>
            <a:r>
              <a:rPr lang="en-US" sz="1200" b="1" dirty="0" smtClean="0">
                <a:latin typeface="Segoe UI" panose="020B0502040204020203" pitchFamily="34" charset="0"/>
                <a:cs typeface="Segoe UI" panose="020B0502040204020203" pitchFamily="34" charset="0"/>
              </a:rPr>
              <a:t>: 30 June 2024</a:t>
            </a:r>
            <a:endParaRPr lang="en-US" sz="1200" b="1" dirty="0">
              <a:latin typeface="Segoe UI" panose="020B0502040204020203" pitchFamily="34" charset="0"/>
              <a:cs typeface="Segoe UI" panose="020B0502040204020203" pitchFamily="34" charset="0"/>
            </a:endParaRPr>
          </a:p>
        </p:txBody>
      </p:sp>
    </p:spTree>
    <p:extLst>
      <p:ext uri="{BB962C8B-B14F-4D97-AF65-F5344CB8AC3E}">
        <p14:creationId xmlns="" xmlns:p14="http://schemas.microsoft.com/office/powerpoint/2010/main" val="24482716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347;p2">
            <a:extLst>
              <a:ext uri="{FF2B5EF4-FFF2-40B4-BE49-F238E27FC236}">
                <a16:creationId xmlns="" xmlns:a16="http://schemas.microsoft.com/office/drawing/2014/main" id="{A4EA6EBB-DB22-DE69-5A82-8AE36FF68349}"/>
              </a:ext>
            </a:extLst>
          </p:cNvPr>
          <p:cNvSpPr txBox="1">
            <a:spLocks noGrp="1"/>
          </p:cNvSpPr>
          <p:nvPr>
            <p:ph type="title"/>
          </p:nvPr>
        </p:nvSpPr>
        <p:spPr>
          <a:xfrm>
            <a:off x="0" y="229550"/>
            <a:ext cx="8774629"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2800" b="1" dirty="0">
                <a:solidFill>
                  <a:schemeClr val="tx1"/>
                </a:solidFill>
                <a:latin typeface="Segoe UI" panose="020B0502040204020203" pitchFamily="34" charset="0"/>
                <a:cs typeface="Segoe UI" panose="020B0502040204020203" pitchFamily="34" charset="0"/>
              </a:rPr>
              <a:t>Business Potential and Relevance</a:t>
            </a:r>
            <a:br>
              <a:rPr lang="en-IN" sz="2800" b="1" dirty="0">
                <a:solidFill>
                  <a:schemeClr val="tx1"/>
                </a:solidFill>
                <a:latin typeface="Segoe UI" panose="020B0502040204020203" pitchFamily="34" charset="0"/>
                <a:cs typeface="Segoe UI" panose="020B0502040204020203" pitchFamily="34" charset="0"/>
              </a:rPr>
            </a:br>
            <a:endParaRPr lang="en-IN" sz="2800" b="1" dirty="0">
              <a:solidFill>
                <a:schemeClr val="tx1"/>
              </a:solidFill>
              <a:latin typeface="Segoe UI" panose="020B0502040204020203" pitchFamily="34" charset="0"/>
              <a:cs typeface="Segoe UI" panose="020B0502040204020203" pitchFamily="34" charset="0"/>
            </a:endParaRPr>
          </a:p>
        </p:txBody>
      </p:sp>
      <p:sp>
        <p:nvSpPr>
          <p:cNvPr id="5" name="Google Shape;348;p2">
            <a:extLst>
              <a:ext uri="{FF2B5EF4-FFF2-40B4-BE49-F238E27FC236}">
                <a16:creationId xmlns="" xmlns:a16="http://schemas.microsoft.com/office/drawing/2014/main" id="{043E84EA-1268-70A0-4809-F6B461B3FF36}"/>
              </a:ext>
            </a:extLst>
          </p:cNvPr>
          <p:cNvSpPr txBox="1"/>
          <p:nvPr/>
        </p:nvSpPr>
        <p:spPr>
          <a:xfrm>
            <a:off x="0" y="1151300"/>
            <a:ext cx="8238600" cy="4577696"/>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IN" sz="1600" u="none" strike="noStrike" cap="none" dirty="0">
                <a:solidFill>
                  <a:schemeClr val="tx1"/>
                </a:solidFill>
                <a:highlight>
                  <a:srgbClr val="FFFFFF"/>
                </a:highlight>
                <a:latin typeface="Segoe UI" panose="020B0502040204020203" pitchFamily="34" charset="0"/>
                <a:ea typeface="Lato"/>
                <a:cs typeface="Segoe UI" panose="020B0502040204020203" pitchFamily="34" charset="0"/>
                <a:sym typeface="Lato"/>
              </a:rPr>
              <a:t>What are the business applications of the problem you are solving</a:t>
            </a:r>
            <a:r>
              <a:rPr lang="en-IN" sz="1600" u="none" strike="noStrike" cap="none" dirty="0" smtClean="0">
                <a:solidFill>
                  <a:schemeClr val="tx1"/>
                </a:solidFill>
                <a:highlight>
                  <a:srgbClr val="FFFFFF"/>
                </a:highlight>
                <a:latin typeface="Segoe UI" panose="020B0502040204020203" pitchFamily="34" charset="0"/>
                <a:ea typeface="Lato"/>
                <a:cs typeface="Segoe UI" panose="020B0502040204020203" pitchFamily="34" charset="0"/>
                <a:sym typeface="Lato"/>
              </a:rPr>
              <a:t>?</a:t>
            </a:r>
          </a:p>
          <a:p>
            <a:pPr marL="0" marR="0" lvl="0" indent="0" algn="l" rtl="0">
              <a:lnSpc>
                <a:spcPct val="100000"/>
              </a:lnSpc>
              <a:spcBef>
                <a:spcPts val="0"/>
              </a:spcBef>
              <a:spcAft>
                <a:spcPts val="0"/>
              </a:spcAft>
              <a:buClr>
                <a:srgbClr val="000000"/>
              </a:buClr>
              <a:buSzPts val="1400"/>
              <a:buFont typeface="Arial"/>
              <a:buNone/>
            </a:pPr>
            <a:endParaRPr lang="en-IN" sz="1600" dirty="0" smtClean="0">
              <a:highlight>
                <a:srgbClr val="FFFFFF"/>
              </a:highlight>
              <a:latin typeface="Segoe UI" panose="020B0502040204020203" pitchFamily="34" charset="0"/>
              <a:ea typeface="Lato"/>
              <a:cs typeface="Segoe UI" panose="020B0502040204020203" pitchFamily="34" charset="0"/>
              <a:sym typeface="Lato"/>
            </a:endParaRPr>
          </a:p>
          <a:p>
            <a:r>
              <a:rPr lang="en-US" sz="1600" dirty="0" smtClean="0"/>
              <a:t>Our health and fitness tracker offers diverse business applications:</a:t>
            </a:r>
          </a:p>
          <a:p>
            <a:endParaRPr lang="en-US" sz="1600" dirty="0" smtClean="0"/>
          </a:p>
          <a:p>
            <a:r>
              <a:rPr lang="en-US" sz="1600" b="1" dirty="0" smtClean="0"/>
              <a:t>Direct-to-Consumer Sales:</a:t>
            </a:r>
            <a:r>
              <a:rPr lang="en-US" sz="1600" dirty="0" smtClean="0"/>
              <a:t> Through subscription models and device sales.</a:t>
            </a:r>
          </a:p>
          <a:p>
            <a:endParaRPr lang="en-US" sz="1600" dirty="0" smtClean="0"/>
          </a:p>
          <a:p>
            <a:r>
              <a:rPr lang="en-US" sz="1600" b="1" dirty="0" smtClean="0"/>
              <a:t>Corporate Wellness Programs:</a:t>
            </a:r>
            <a:r>
              <a:rPr lang="en-US" sz="1600" dirty="0" smtClean="0"/>
              <a:t> Enhancing employee health and productivity.</a:t>
            </a:r>
          </a:p>
          <a:p>
            <a:endParaRPr lang="en-US" sz="1600" dirty="0" smtClean="0"/>
          </a:p>
          <a:p>
            <a:r>
              <a:rPr lang="en-US" sz="1600" b="1" dirty="0" smtClean="0"/>
              <a:t>Healthcare Partnerships:</a:t>
            </a:r>
            <a:r>
              <a:rPr lang="en-US" sz="1600" dirty="0" smtClean="0"/>
              <a:t> Facilitating remote patient monitoring and data analytics.</a:t>
            </a:r>
          </a:p>
          <a:p>
            <a:endParaRPr lang="en-US" sz="1600" dirty="0" smtClean="0"/>
          </a:p>
          <a:p>
            <a:r>
              <a:rPr lang="en-US" sz="1600" b="1" dirty="0" smtClean="0"/>
              <a:t>Fitness Industry Integration:</a:t>
            </a:r>
            <a:r>
              <a:rPr lang="en-US" sz="1600" dirty="0" smtClean="0"/>
              <a:t> Supporting gyms with personalized training and member engagement.</a:t>
            </a:r>
          </a:p>
          <a:p>
            <a:endParaRPr lang="en-US" sz="1600" dirty="0" smtClean="0"/>
          </a:p>
          <a:p>
            <a:r>
              <a:rPr lang="en-US" sz="1600" b="1" dirty="0" smtClean="0"/>
              <a:t>Research and Development:</a:t>
            </a:r>
            <a:r>
              <a:rPr lang="en-US" sz="1600" dirty="0" smtClean="0"/>
              <a:t> Providing real-world data for clinical trials and health research. This broadens market reach and enriches user experience across sectors, propelling digital health innovations.</a:t>
            </a:r>
          </a:p>
          <a:p>
            <a:pPr marL="0" marR="0" lvl="0" indent="0" algn="l" rtl="0">
              <a:lnSpc>
                <a:spcPct val="100000"/>
              </a:lnSpc>
              <a:spcBef>
                <a:spcPts val="0"/>
              </a:spcBef>
              <a:spcAft>
                <a:spcPts val="0"/>
              </a:spcAft>
              <a:buClr>
                <a:srgbClr val="000000"/>
              </a:buClr>
              <a:buSzPts val="1400"/>
              <a:buFont typeface="Arial"/>
              <a:buNone/>
            </a:pPr>
            <a:endParaRPr lang="en-IN" sz="1600" u="none" strike="noStrike" cap="none" dirty="0" smtClean="0">
              <a:solidFill>
                <a:schemeClr val="tx1"/>
              </a:solidFill>
              <a:highlight>
                <a:srgbClr val="FFFFFF"/>
              </a:highlight>
              <a:latin typeface="Segoe UI" panose="020B0502040204020203" pitchFamily="34" charset="0"/>
              <a:ea typeface="Lato"/>
              <a:cs typeface="Segoe UI" panose="020B0502040204020203" pitchFamily="34" charset="0"/>
              <a:sym typeface="Lato"/>
            </a:endParaRPr>
          </a:p>
          <a:p>
            <a:pPr marL="0" marR="0" lvl="0" indent="0" algn="l" rtl="0">
              <a:lnSpc>
                <a:spcPct val="100000"/>
              </a:lnSpc>
              <a:spcBef>
                <a:spcPts val="0"/>
              </a:spcBef>
              <a:spcAft>
                <a:spcPts val="0"/>
              </a:spcAft>
              <a:buClr>
                <a:srgbClr val="000000"/>
              </a:buClr>
              <a:buSzPts val="1400"/>
              <a:buFont typeface="Arial"/>
              <a:buNone/>
            </a:pPr>
            <a:r>
              <a:rPr lang="en-IN" sz="1600" u="none" strike="noStrike" cap="none" dirty="0" smtClean="0">
                <a:solidFill>
                  <a:schemeClr val="tx1"/>
                </a:solidFill>
                <a:highlight>
                  <a:srgbClr val="FFFFFF"/>
                </a:highlight>
                <a:latin typeface="Segoe UI" panose="020B0502040204020203" pitchFamily="34" charset="0"/>
                <a:ea typeface="Lato"/>
                <a:cs typeface="Segoe UI" panose="020B0502040204020203" pitchFamily="34" charset="0"/>
                <a:sym typeface="Lato"/>
              </a:rPr>
              <a:t> </a:t>
            </a:r>
            <a:endParaRPr lang="en-IN" sz="1600" u="none" strike="noStrike" cap="none" dirty="0">
              <a:solidFill>
                <a:schemeClr val="tx1"/>
              </a:solidFill>
              <a:highlight>
                <a:srgbClr val="FFFFFF"/>
              </a:highlight>
              <a:latin typeface="Segoe UI" panose="020B0502040204020203" pitchFamily="34" charset="0"/>
              <a:ea typeface="Lato"/>
              <a:cs typeface="Segoe UI" panose="020B0502040204020203" pitchFamily="34" charset="0"/>
              <a:sym typeface="Lato"/>
            </a:endParaRPr>
          </a:p>
        </p:txBody>
      </p:sp>
    </p:spTree>
    <p:extLst>
      <p:ext uri="{BB962C8B-B14F-4D97-AF65-F5344CB8AC3E}">
        <p14:creationId xmlns="" xmlns:p14="http://schemas.microsoft.com/office/powerpoint/2010/main" val="5972792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347;p2">
            <a:extLst>
              <a:ext uri="{FF2B5EF4-FFF2-40B4-BE49-F238E27FC236}">
                <a16:creationId xmlns="" xmlns:a16="http://schemas.microsoft.com/office/drawing/2014/main" id="{A4EA6EBB-DB22-DE69-5A82-8AE36FF68349}"/>
              </a:ext>
            </a:extLst>
          </p:cNvPr>
          <p:cNvSpPr txBox="1">
            <a:spLocks noGrp="1"/>
          </p:cNvSpPr>
          <p:nvPr>
            <p:ph type="title"/>
          </p:nvPr>
        </p:nvSpPr>
        <p:spPr>
          <a:xfrm>
            <a:off x="0" y="229550"/>
            <a:ext cx="8774629"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2800" b="1" dirty="0">
                <a:solidFill>
                  <a:schemeClr val="tx1"/>
                </a:solidFill>
                <a:latin typeface="Segoe UI" panose="020B0502040204020203" pitchFamily="34" charset="0"/>
                <a:cs typeface="Segoe UI" panose="020B0502040204020203" pitchFamily="34" charset="0"/>
              </a:rPr>
              <a:t>Uniqueness of Approach and Solution</a:t>
            </a:r>
            <a:br>
              <a:rPr lang="en-IN" sz="2800" b="1" dirty="0">
                <a:solidFill>
                  <a:schemeClr val="tx1"/>
                </a:solidFill>
                <a:latin typeface="Segoe UI" panose="020B0502040204020203" pitchFamily="34" charset="0"/>
                <a:cs typeface="Segoe UI" panose="020B0502040204020203" pitchFamily="34" charset="0"/>
              </a:rPr>
            </a:br>
            <a:endParaRPr lang="en-IN" sz="2800" b="1" dirty="0">
              <a:solidFill>
                <a:schemeClr val="tx1"/>
              </a:solidFill>
              <a:latin typeface="Segoe UI" panose="020B0502040204020203" pitchFamily="34" charset="0"/>
              <a:cs typeface="Segoe UI" panose="020B0502040204020203" pitchFamily="34" charset="0"/>
            </a:endParaRPr>
          </a:p>
        </p:txBody>
      </p:sp>
      <p:sp>
        <p:nvSpPr>
          <p:cNvPr id="5" name="Google Shape;348;p2">
            <a:extLst>
              <a:ext uri="{FF2B5EF4-FFF2-40B4-BE49-F238E27FC236}">
                <a16:creationId xmlns="" xmlns:a16="http://schemas.microsoft.com/office/drawing/2014/main" id="{043E84EA-1268-70A0-4809-F6B461B3FF36}"/>
              </a:ext>
            </a:extLst>
          </p:cNvPr>
          <p:cNvSpPr txBox="1"/>
          <p:nvPr/>
        </p:nvSpPr>
        <p:spPr>
          <a:xfrm>
            <a:off x="0" y="1151300"/>
            <a:ext cx="8238600" cy="3414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IN" sz="1600" u="none" strike="noStrike" cap="none" dirty="0">
                <a:solidFill>
                  <a:srgbClr val="222222"/>
                </a:solidFill>
                <a:highlight>
                  <a:srgbClr val="FFFFFF"/>
                </a:highlight>
                <a:latin typeface="Segoe UI" panose="020B0502040204020203" pitchFamily="34" charset="0"/>
                <a:ea typeface="Lato"/>
                <a:cs typeface="Segoe UI" panose="020B0502040204020203" pitchFamily="34" charset="0"/>
                <a:sym typeface="Lato"/>
              </a:rPr>
              <a:t>What is the unique aspects of the proposed idea</a:t>
            </a:r>
            <a:r>
              <a:rPr lang="en-IN" sz="1600" u="none" strike="noStrike" cap="none" dirty="0" smtClean="0">
                <a:solidFill>
                  <a:srgbClr val="222222"/>
                </a:solidFill>
                <a:highlight>
                  <a:srgbClr val="FFFFFF"/>
                </a:highlight>
                <a:latin typeface="Segoe UI" panose="020B0502040204020203" pitchFamily="34" charset="0"/>
                <a:ea typeface="Lato"/>
                <a:cs typeface="Segoe UI" panose="020B0502040204020203" pitchFamily="34" charset="0"/>
                <a:sym typeface="Lato"/>
              </a:rPr>
              <a:t>?</a:t>
            </a:r>
          </a:p>
          <a:p>
            <a:pPr marL="0" marR="0" lvl="0" indent="0" algn="l" rtl="0">
              <a:lnSpc>
                <a:spcPct val="100000"/>
              </a:lnSpc>
              <a:spcBef>
                <a:spcPts val="0"/>
              </a:spcBef>
              <a:spcAft>
                <a:spcPts val="0"/>
              </a:spcAft>
              <a:buClr>
                <a:srgbClr val="000000"/>
              </a:buClr>
              <a:buSzPts val="1400"/>
              <a:buFont typeface="Arial"/>
              <a:buNone/>
            </a:pPr>
            <a:endParaRPr lang="en-IN" sz="1600" dirty="0" smtClean="0">
              <a:solidFill>
                <a:srgbClr val="222222"/>
              </a:solidFill>
              <a:highlight>
                <a:srgbClr val="FFFFFF"/>
              </a:highlight>
              <a:latin typeface="Segoe UI" panose="020B0502040204020203" pitchFamily="34" charset="0"/>
              <a:ea typeface="Lato"/>
              <a:cs typeface="Segoe UI" panose="020B0502040204020203" pitchFamily="34" charset="0"/>
              <a:sym typeface="Lato"/>
            </a:endParaRPr>
          </a:p>
          <a:p>
            <a:r>
              <a:rPr lang="en-US" sz="1600" dirty="0" smtClean="0"/>
              <a:t>Developing a health and fitness tracker offers business opportunities in direct-to-consumer sales, corporate wellness programs, healthcare partnerships, fitness industry integrations, and data analytics for research. It enhances health management, supports employee wellness, enables remote patient monitoring, and drives insights for personalized health solutions, shaping the future of digital health markets.</a:t>
            </a:r>
          </a:p>
          <a:p>
            <a:pPr marL="0" marR="0" lvl="0" indent="0" algn="l" rtl="0">
              <a:lnSpc>
                <a:spcPct val="100000"/>
              </a:lnSpc>
              <a:spcBef>
                <a:spcPts val="0"/>
              </a:spcBef>
              <a:spcAft>
                <a:spcPts val="0"/>
              </a:spcAft>
              <a:buClr>
                <a:srgbClr val="000000"/>
              </a:buClr>
              <a:buSzPts val="1400"/>
              <a:buFont typeface="Arial"/>
              <a:buNone/>
            </a:pPr>
            <a:endParaRPr lang="en-IN" sz="1600" u="none" strike="noStrike" cap="none" dirty="0">
              <a:solidFill>
                <a:srgbClr val="000000"/>
              </a:solidFill>
              <a:latin typeface="Segoe UI" panose="020B0502040204020203" pitchFamily="34" charset="0"/>
              <a:ea typeface="Lato"/>
              <a:cs typeface="Segoe UI" panose="020B0502040204020203" pitchFamily="34" charset="0"/>
              <a:sym typeface="Lato"/>
            </a:endParaRPr>
          </a:p>
        </p:txBody>
      </p:sp>
    </p:spTree>
    <p:extLst>
      <p:ext uri="{BB962C8B-B14F-4D97-AF65-F5344CB8AC3E}">
        <p14:creationId xmlns="" xmlns:p14="http://schemas.microsoft.com/office/powerpoint/2010/main" val="30057515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347;p2">
            <a:extLst>
              <a:ext uri="{FF2B5EF4-FFF2-40B4-BE49-F238E27FC236}">
                <a16:creationId xmlns="" xmlns:a16="http://schemas.microsoft.com/office/drawing/2014/main" id="{A4EA6EBB-DB22-DE69-5A82-8AE36FF68349}"/>
              </a:ext>
            </a:extLst>
          </p:cNvPr>
          <p:cNvSpPr txBox="1">
            <a:spLocks noGrp="1"/>
          </p:cNvSpPr>
          <p:nvPr>
            <p:ph type="title"/>
          </p:nvPr>
        </p:nvSpPr>
        <p:spPr>
          <a:xfrm>
            <a:off x="0" y="229550"/>
            <a:ext cx="8774629" cy="576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en-IN" sz="2800" b="1" u="none" strike="noStrike" cap="none" dirty="0">
                <a:latin typeface="Segoe UI" panose="020B0502040204020203" pitchFamily="34" charset="0"/>
                <a:ea typeface="Lato"/>
                <a:cs typeface="Segoe UI" panose="020B0502040204020203" pitchFamily="34" charset="0"/>
                <a:sym typeface="Lato"/>
              </a:rPr>
              <a:t>User Experience</a:t>
            </a:r>
          </a:p>
        </p:txBody>
      </p:sp>
      <p:sp>
        <p:nvSpPr>
          <p:cNvPr id="5" name="Google Shape;348;p2">
            <a:extLst>
              <a:ext uri="{FF2B5EF4-FFF2-40B4-BE49-F238E27FC236}">
                <a16:creationId xmlns="" xmlns:a16="http://schemas.microsoft.com/office/drawing/2014/main" id="{043E84EA-1268-70A0-4809-F6B461B3FF36}"/>
              </a:ext>
            </a:extLst>
          </p:cNvPr>
          <p:cNvSpPr txBox="1"/>
          <p:nvPr/>
        </p:nvSpPr>
        <p:spPr>
          <a:xfrm>
            <a:off x="0" y="1151300"/>
            <a:ext cx="8238600" cy="4605688"/>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IN" sz="1200" u="none" strike="noStrike" cap="none" dirty="0">
                <a:solidFill>
                  <a:srgbClr val="222222"/>
                </a:solidFill>
                <a:highlight>
                  <a:srgbClr val="FFFFFF"/>
                </a:highlight>
                <a:latin typeface="Segoe UI" panose="020B0502040204020203" pitchFamily="34" charset="0"/>
                <a:ea typeface="Lato"/>
                <a:cs typeface="Segoe UI" panose="020B0502040204020203" pitchFamily="34" charset="0"/>
                <a:sym typeface="Lato"/>
              </a:rPr>
              <a:t>How will your idea enhance the user experience</a:t>
            </a:r>
            <a:r>
              <a:rPr lang="en-IN" sz="1200" u="none" strike="noStrike" cap="none" dirty="0" smtClean="0">
                <a:solidFill>
                  <a:srgbClr val="222222"/>
                </a:solidFill>
                <a:highlight>
                  <a:srgbClr val="FFFFFF"/>
                </a:highlight>
                <a:latin typeface="Segoe UI" panose="020B0502040204020203" pitchFamily="34" charset="0"/>
                <a:ea typeface="Lato"/>
                <a:cs typeface="Segoe UI" panose="020B0502040204020203" pitchFamily="34" charset="0"/>
                <a:sym typeface="Lato"/>
              </a:rPr>
              <a:t>?</a:t>
            </a:r>
          </a:p>
          <a:p>
            <a:pPr marL="0" marR="0" lvl="0" indent="0" algn="l" rtl="0">
              <a:lnSpc>
                <a:spcPct val="100000"/>
              </a:lnSpc>
              <a:spcBef>
                <a:spcPts val="0"/>
              </a:spcBef>
              <a:spcAft>
                <a:spcPts val="0"/>
              </a:spcAft>
              <a:buClr>
                <a:srgbClr val="000000"/>
              </a:buClr>
              <a:buSzPts val="1400"/>
              <a:buFont typeface="Arial"/>
              <a:buNone/>
            </a:pPr>
            <a:endParaRPr lang="en-IN" sz="1200" dirty="0" smtClean="0">
              <a:solidFill>
                <a:srgbClr val="222222"/>
              </a:solidFill>
              <a:highlight>
                <a:srgbClr val="FFFFFF"/>
              </a:highlight>
              <a:latin typeface="Segoe UI" panose="020B0502040204020203" pitchFamily="34" charset="0"/>
              <a:ea typeface="Lato"/>
              <a:cs typeface="Segoe UI" panose="020B0502040204020203" pitchFamily="34" charset="0"/>
              <a:sym typeface="Lato"/>
            </a:endParaRPr>
          </a:p>
          <a:p>
            <a:r>
              <a:rPr lang="en-US" sz="1200" dirty="0" smtClean="0"/>
              <a:t>how the idea of a health and fitness tracker can enhance user experience:</a:t>
            </a:r>
          </a:p>
          <a:p>
            <a:endParaRPr lang="en-US" sz="1200" dirty="0" smtClean="0"/>
          </a:p>
          <a:p>
            <a:r>
              <a:rPr lang="en-US" sz="1200" b="1" dirty="0" smtClean="0"/>
              <a:t>Easy to Use:</a:t>
            </a:r>
            <a:r>
              <a:rPr lang="en-US" sz="1200" dirty="0" smtClean="0"/>
              <a:t> Designed for effortless navigation and accessibility across devices, ensuring anyone can use it intuitively.</a:t>
            </a:r>
          </a:p>
          <a:p>
            <a:endParaRPr lang="en-US" sz="1200" dirty="0" smtClean="0"/>
          </a:p>
          <a:p>
            <a:r>
              <a:rPr lang="en-US" sz="1200" b="1" dirty="0" smtClean="0"/>
              <a:t>Personalized Guidance:</a:t>
            </a:r>
            <a:r>
              <a:rPr lang="en-US" sz="1200" dirty="0" smtClean="0"/>
              <a:t> Tailored advice and goals based on individual fitness levels and preferences, keeping users motivated and on track.</a:t>
            </a:r>
          </a:p>
          <a:p>
            <a:endParaRPr lang="en-US" sz="1200" dirty="0" smtClean="0"/>
          </a:p>
          <a:p>
            <a:r>
              <a:rPr lang="en-US" sz="1200" b="1" dirty="0" smtClean="0"/>
              <a:t>Motivation and Engagement:</a:t>
            </a:r>
            <a:r>
              <a:rPr lang="en-US" sz="1200" dirty="0" smtClean="0"/>
              <a:t> Uses challenges, rewards, and social features to inspire users and make fitness fun and collaborative.</a:t>
            </a:r>
          </a:p>
          <a:p>
            <a:endParaRPr lang="en-US" sz="1200" dirty="0" smtClean="0"/>
          </a:p>
          <a:p>
            <a:r>
              <a:rPr lang="en-US" sz="1200" b="1" dirty="0" smtClean="0"/>
              <a:t>Real-Time Feedback:</a:t>
            </a:r>
            <a:r>
              <a:rPr lang="en-US" sz="1200" dirty="0" smtClean="0"/>
              <a:t> Provides instant insights on progress and health metrics, helping users adjust and stay informed throughout their day.</a:t>
            </a:r>
          </a:p>
          <a:p>
            <a:endParaRPr lang="en-US" sz="1200" dirty="0" smtClean="0"/>
          </a:p>
          <a:p>
            <a:r>
              <a:rPr lang="en-US" sz="1200" b="1" dirty="0" smtClean="0"/>
              <a:t>Educational Support:</a:t>
            </a:r>
            <a:r>
              <a:rPr lang="en-US" sz="1200" dirty="0" smtClean="0"/>
              <a:t> Offers tips, workouts, and articles on fitness and wellness, empowering users with knowledge to make informed health choices.</a:t>
            </a:r>
          </a:p>
          <a:p>
            <a:endParaRPr lang="en-US" sz="1200" dirty="0" smtClean="0"/>
          </a:p>
          <a:p>
            <a:r>
              <a:rPr lang="en-US" sz="1200" b="1" dirty="0" smtClean="0"/>
              <a:t>Integration with Wearables:</a:t>
            </a:r>
            <a:r>
              <a:rPr lang="en-US" sz="1200" dirty="0" smtClean="0"/>
              <a:t> Syncs seamlessly with wearable devices for comprehensive health monitoring, ensuring users have all their health data in one place.</a:t>
            </a:r>
          </a:p>
          <a:p>
            <a:endParaRPr lang="en-US" sz="1200" dirty="0" smtClean="0"/>
          </a:p>
          <a:p>
            <a:r>
              <a:rPr lang="en-US" sz="1200" b="1" dirty="0" smtClean="0"/>
              <a:t>Continuous Improvement:</a:t>
            </a:r>
            <a:r>
              <a:rPr lang="en-US" sz="1200" dirty="0" smtClean="0"/>
              <a:t> Listens to user feedback to continuously enhance features and usability, ensuring it evolves with users’ needs and preferences.</a:t>
            </a:r>
          </a:p>
          <a:p>
            <a:pPr marL="0" marR="0" lvl="0" indent="0" algn="l" rtl="0">
              <a:lnSpc>
                <a:spcPct val="100000"/>
              </a:lnSpc>
              <a:spcBef>
                <a:spcPts val="0"/>
              </a:spcBef>
              <a:spcAft>
                <a:spcPts val="0"/>
              </a:spcAft>
              <a:buClr>
                <a:srgbClr val="000000"/>
              </a:buClr>
              <a:buSzPts val="1400"/>
              <a:buFont typeface="Arial"/>
              <a:buNone/>
            </a:pPr>
            <a:endParaRPr lang="en-IN" sz="1200" u="none" strike="noStrike" cap="none" dirty="0">
              <a:solidFill>
                <a:srgbClr val="000000"/>
              </a:solidFill>
              <a:latin typeface="Segoe UI" panose="020B0502040204020203" pitchFamily="34" charset="0"/>
              <a:ea typeface="Lato"/>
              <a:cs typeface="Segoe UI" panose="020B0502040204020203" pitchFamily="34" charset="0"/>
              <a:sym typeface="Lato"/>
            </a:endParaRPr>
          </a:p>
        </p:txBody>
      </p:sp>
    </p:spTree>
    <p:extLst>
      <p:ext uri="{BB962C8B-B14F-4D97-AF65-F5344CB8AC3E}">
        <p14:creationId xmlns="" xmlns:p14="http://schemas.microsoft.com/office/powerpoint/2010/main" val="29103259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347;p2">
            <a:extLst>
              <a:ext uri="{FF2B5EF4-FFF2-40B4-BE49-F238E27FC236}">
                <a16:creationId xmlns="" xmlns:a16="http://schemas.microsoft.com/office/drawing/2014/main" id="{A4EA6EBB-DB22-DE69-5A82-8AE36FF68349}"/>
              </a:ext>
            </a:extLst>
          </p:cNvPr>
          <p:cNvSpPr txBox="1">
            <a:spLocks noGrp="1"/>
          </p:cNvSpPr>
          <p:nvPr>
            <p:ph type="title"/>
          </p:nvPr>
        </p:nvSpPr>
        <p:spPr>
          <a:xfrm>
            <a:off x="0" y="229550"/>
            <a:ext cx="8774629" cy="576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en-IN" sz="2800" b="1" u="none" strike="noStrike" cap="none" dirty="0">
                <a:latin typeface="Segoe UI" panose="020B0502040204020203" pitchFamily="34" charset="0"/>
                <a:ea typeface="Lato"/>
                <a:cs typeface="Segoe UI" panose="020B0502040204020203" pitchFamily="34" charset="0"/>
                <a:sym typeface="Lato"/>
              </a:rPr>
              <a:t>Security Considerations</a:t>
            </a:r>
          </a:p>
        </p:txBody>
      </p:sp>
      <p:sp>
        <p:nvSpPr>
          <p:cNvPr id="5" name="Google Shape;348;p2">
            <a:extLst>
              <a:ext uri="{FF2B5EF4-FFF2-40B4-BE49-F238E27FC236}">
                <a16:creationId xmlns="" xmlns:a16="http://schemas.microsoft.com/office/drawing/2014/main" id="{043E84EA-1268-70A0-4809-F6B461B3FF36}"/>
              </a:ext>
            </a:extLst>
          </p:cNvPr>
          <p:cNvSpPr txBox="1"/>
          <p:nvPr/>
        </p:nvSpPr>
        <p:spPr>
          <a:xfrm>
            <a:off x="0" y="1151300"/>
            <a:ext cx="8238600" cy="4792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IN" sz="1200" u="none" strike="noStrike" cap="none" dirty="0">
                <a:solidFill>
                  <a:srgbClr val="222222"/>
                </a:solidFill>
                <a:highlight>
                  <a:srgbClr val="FFFFFF"/>
                </a:highlight>
                <a:latin typeface="Segoe UI" panose="020B0502040204020203" pitchFamily="34" charset="0"/>
                <a:ea typeface="Lato"/>
                <a:cs typeface="Segoe UI" panose="020B0502040204020203" pitchFamily="34" charset="0"/>
                <a:sym typeface="Lato"/>
              </a:rPr>
              <a:t>What measures are incorporated to ensure the security and integrity of your solution</a:t>
            </a:r>
            <a:r>
              <a:rPr lang="en-IN" sz="1200" u="none" strike="noStrike" cap="none" dirty="0" smtClean="0">
                <a:solidFill>
                  <a:srgbClr val="222222"/>
                </a:solidFill>
                <a:highlight>
                  <a:srgbClr val="FFFFFF"/>
                </a:highlight>
                <a:latin typeface="Segoe UI" panose="020B0502040204020203" pitchFamily="34" charset="0"/>
                <a:ea typeface="Lato"/>
                <a:cs typeface="Segoe UI" panose="020B0502040204020203" pitchFamily="34" charset="0"/>
                <a:sym typeface="Lato"/>
              </a:rPr>
              <a:t>?</a:t>
            </a:r>
          </a:p>
          <a:p>
            <a:pPr marL="0" marR="0" lvl="0" indent="0" algn="l" rtl="0">
              <a:lnSpc>
                <a:spcPct val="100000"/>
              </a:lnSpc>
              <a:spcBef>
                <a:spcPts val="0"/>
              </a:spcBef>
              <a:spcAft>
                <a:spcPts val="0"/>
              </a:spcAft>
              <a:buClr>
                <a:srgbClr val="000000"/>
              </a:buClr>
              <a:buSzPts val="1400"/>
              <a:buFont typeface="Arial"/>
              <a:buNone/>
            </a:pPr>
            <a:endParaRPr lang="en-IN" sz="1200" dirty="0" smtClean="0">
              <a:solidFill>
                <a:srgbClr val="222222"/>
              </a:solidFill>
              <a:highlight>
                <a:srgbClr val="FFFFFF"/>
              </a:highlight>
              <a:latin typeface="Segoe UI" panose="020B0502040204020203" pitchFamily="34" charset="0"/>
              <a:ea typeface="Lato"/>
              <a:cs typeface="Segoe UI" panose="020B0502040204020203" pitchFamily="34" charset="0"/>
              <a:sym typeface="Lato"/>
            </a:endParaRPr>
          </a:p>
          <a:p>
            <a:r>
              <a:rPr lang="en-US" sz="1200" dirty="0" smtClean="0"/>
              <a:t>Here are key security considerations:</a:t>
            </a:r>
          </a:p>
          <a:p>
            <a:endParaRPr lang="en-US" sz="1200" dirty="0" smtClean="0"/>
          </a:p>
          <a:p>
            <a:r>
              <a:rPr lang="en-US" sz="1200" b="1" dirty="0" smtClean="0"/>
              <a:t>Data Encryption:</a:t>
            </a:r>
            <a:r>
              <a:rPr lang="en-US" sz="1200" dirty="0" smtClean="0"/>
              <a:t> Use strong encryption methods (e.g., HTTPS, AES) to protect data during transmission and storage, preventing unauthorized access.</a:t>
            </a:r>
          </a:p>
          <a:p>
            <a:endParaRPr lang="en-US" sz="1200" dirty="0" smtClean="0"/>
          </a:p>
          <a:p>
            <a:r>
              <a:rPr lang="en-US" sz="1200" b="1" dirty="0" smtClean="0"/>
              <a:t>User Authentication:</a:t>
            </a:r>
            <a:r>
              <a:rPr lang="en-US" sz="1200" dirty="0" smtClean="0"/>
              <a:t> Implement robust authentication mechanisms (e.g., multi-factor authentication) to verify user identities and restrict access to sensitive information.</a:t>
            </a:r>
          </a:p>
          <a:p>
            <a:endParaRPr lang="en-US" sz="1200" dirty="0" smtClean="0"/>
          </a:p>
          <a:p>
            <a:r>
              <a:rPr lang="en-US" sz="1200" b="1" dirty="0" smtClean="0"/>
              <a:t>Data Minimization:</a:t>
            </a:r>
            <a:r>
              <a:rPr lang="en-US" sz="1200" dirty="0" smtClean="0"/>
              <a:t> Collect only necessary data and </a:t>
            </a:r>
            <a:r>
              <a:rPr lang="en-US" sz="1200" dirty="0" err="1" smtClean="0"/>
              <a:t>anonymize</a:t>
            </a:r>
            <a:r>
              <a:rPr lang="en-US" sz="1200" dirty="0" smtClean="0"/>
              <a:t> or </a:t>
            </a:r>
            <a:r>
              <a:rPr lang="en-US" sz="1200" dirty="0" err="1" smtClean="0"/>
              <a:t>pseudonymize</a:t>
            </a:r>
            <a:r>
              <a:rPr lang="en-US" sz="1200" dirty="0" smtClean="0"/>
              <a:t> personal information to reduce risks associated with data breaches.</a:t>
            </a:r>
          </a:p>
          <a:p>
            <a:endParaRPr lang="en-US" sz="1200" dirty="0" smtClean="0"/>
          </a:p>
          <a:p>
            <a:r>
              <a:rPr lang="en-US" sz="1200" b="1" dirty="0" smtClean="0"/>
              <a:t>Compliance:</a:t>
            </a:r>
            <a:r>
              <a:rPr lang="en-US" sz="1200" dirty="0" smtClean="0"/>
              <a:t> Adhere to data protection regulations (e.g., GDPR, HIPAA) to ensure lawful handling of user data, including consent management and data access rights.</a:t>
            </a:r>
          </a:p>
          <a:p>
            <a:endParaRPr lang="en-US" sz="1200" dirty="0" smtClean="0"/>
          </a:p>
          <a:p>
            <a:r>
              <a:rPr lang="en-US" sz="1200" b="1" dirty="0" smtClean="0"/>
              <a:t>Secure Development Practices:</a:t>
            </a:r>
            <a:r>
              <a:rPr lang="en-US" sz="1200" dirty="0" smtClean="0"/>
              <a:t> Follow secure coding standards and conduct regular security assessments (e.g., penetration testing) to identify and mitigate vulnerabilities.</a:t>
            </a:r>
          </a:p>
          <a:p>
            <a:endParaRPr lang="en-US" sz="1200" dirty="0" smtClean="0"/>
          </a:p>
          <a:p>
            <a:r>
              <a:rPr lang="en-US" sz="1200" b="1" dirty="0" smtClean="0"/>
              <a:t>User Awareness:</a:t>
            </a:r>
            <a:r>
              <a:rPr lang="en-US" sz="1200" dirty="0" smtClean="0"/>
              <a:t> Educate users about security best practices (e.g., strong passwords, recognizing phishing attempts) to enhance overall security posture.</a:t>
            </a:r>
          </a:p>
          <a:p>
            <a:endParaRPr lang="en-US" sz="1200" dirty="0" smtClean="0"/>
          </a:p>
          <a:p>
            <a:r>
              <a:rPr lang="en-US" sz="1200" b="1" dirty="0" smtClean="0"/>
              <a:t>Incident Response Plan:</a:t>
            </a:r>
            <a:r>
              <a:rPr lang="en-US" sz="1200" dirty="0" smtClean="0"/>
              <a:t> Maintain a response plan to promptly address and mitigate security incidents, minimizing potential impact on users and operations.</a:t>
            </a:r>
          </a:p>
          <a:p>
            <a:pPr marL="0" marR="0" lvl="0" indent="0" algn="l" rtl="0">
              <a:lnSpc>
                <a:spcPct val="100000"/>
              </a:lnSpc>
              <a:spcBef>
                <a:spcPts val="0"/>
              </a:spcBef>
              <a:spcAft>
                <a:spcPts val="0"/>
              </a:spcAft>
              <a:buClr>
                <a:srgbClr val="000000"/>
              </a:buClr>
              <a:buSzPts val="1400"/>
              <a:buFont typeface="Arial"/>
              <a:buNone/>
            </a:pPr>
            <a:endParaRPr lang="en-IN" sz="1200" u="none" strike="noStrike" cap="none" dirty="0">
              <a:solidFill>
                <a:srgbClr val="000000"/>
              </a:solidFill>
              <a:latin typeface="Segoe UI" panose="020B0502040204020203" pitchFamily="34" charset="0"/>
              <a:ea typeface="Lato"/>
              <a:cs typeface="Segoe UI" panose="020B0502040204020203" pitchFamily="34" charset="0"/>
              <a:sym typeface="Lato"/>
            </a:endParaRPr>
          </a:p>
        </p:txBody>
      </p:sp>
    </p:spTree>
    <p:extLst>
      <p:ext uri="{BB962C8B-B14F-4D97-AF65-F5344CB8AC3E}">
        <p14:creationId xmlns="" xmlns:p14="http://schemas.microsoft.com/office/powerpoint/2010/main" val="20391281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F6B11"/>
        </a:solidFill>
        <a:effectLst/>
      </p:bgPr>
    </p:bg>
    <p:spTree>
      <p:nvGrpSpPr>
        <p:cNvPr id="1" name=""/>
        <p:cNvGrpSpPr/>
        <p:nvPr/>
      </p:nvGrpSpPr>
      <p:grpSpPr>
        <a:xfrm>
          <a:off x="0" y="0"/>
          <a:ext cx="0" cy="0"/>
          <a:chOff x="0" y="0"/>
          <a:chExt cx="0" cy="0"/>
        </a:xfrm>
      </p:grpSpPr>
      <p:sp>
        <p:nvSpPr>
          <p:cNvPr id="10" name="Google Shape;389;p9">
            <a:extLst>
              <a:ext uri="{FF2B5EF4-FFF2-40B4-BE49-F238E27FC236}">
                <a16:creationId xmlns="" xmlns:a16="http://schemas.microsoft.com/office/drawing/2014/main" id="{DC942967-4136-9C83-3D0B-68D40767EDAB}"/>
              </a:ext>
            </a:extLst>
          </p:cNvPr>
          <p:cNvSpPr txBox="1">
            <a:spLocks/>
          </p:cNvSpPr>
          <p:nvPr/>
        </p:nvSpPr>
        <p:spPr>
          <a:xfrm>
            <a:off x="408614" y="2948556"/>
            <a:ext cx="8649300" cy="827400"/>
          </a:xfrm>
          <a:prstGeom prst="rect">
            <a:avLst/>
          </a:prstGeom>
          <a:noFill/>
          <a:ln>
            <a:noFill/>
          </a:ln>
        </p:spPr>
        <p:txBody>
          <a:bodyPr spcFirstLastPara="1" vert="horz" wrap="square" lIns="91425" tIns="91425" rIns="91425" bIns="91425" rtlCol="0"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spcBef>
                <a:spcPts val="0"/>
              </a:spcBef>
              <a:buSzPts val="2800"/>
            </a:pPr>
            <a:r>
              <a:rPr lang="en-IN" sz="3600" b="1">
                <a:solidFill>
                  <a:schemeClr val="bg1"/>
                </a:solidFill>
                <a:latin typeface="Segoe UI" panose="020B0502040204020203" pitchFamily="34" charset="0"/>
                <a:cs typeface="Segoe UI" panose="020B0502040204020203" pitchFamily="34" charset="0"/>
              </a:rPr>
              <a:t>Thank You</a:t>
            </a:r>
            <a:endParaRPr lang="en-IN" sz="3600" b="1" dirty="0">
              <a:solidFill>
                <a:schemeClr val="bg1"/>
              </a:solidFill>
              <a:latin typeface="Segoe UI" panose="020B0502040204020203" pitchFamily="34" charset="0"/>
              <a:cs typeface="Segoe UI" panose="020B0502040204020203" pitchFamily="34" charset="0"/>
            </a:endParaRPr>
          </a:p>
        </p:txBody>
      </p:sp>
      <p:sp>
        <p:nvSpPr>
          <p:cNvPr id="11" name="Google Shape;390;p9">
            <a:extLst>
              <a:ext uri="{FF2B5EF4-FFF2-40B4-BE49-F238E27FC236}">
                <a16:creationId xmlns="" xmlns:a16="http://schemas.microsoft.com/office/drawing/2014/main" id="{C0A98992-7D9F-A384-1D8D-1A105D95D0FF}"/>
              </a:ext>
            </a:extLst>
          </p:cNvPr>
          <p:cNvSpPr txBox="1">
            <a:spLocks/>
          </p:cNvSpPr>
          <p:nvPr/>
        </p:nvSpPr>
        <p:spPr>
          <a:xfrm>
            <a:off x="410051" y="3782256"/>
            <a:ext cx="4559100" cy="377700"/>
          </a:xfrm>
          <a:prstGeom prst="rect">
            <a:avLst/>
          </a:prstGeom>
          <a:noFill/>
          <a:ln>
            <a:noFill/>
          </a:ln>
        </p:spPr>
        <p:txBody>
          <a:bodyPr spcFirstLastPara="1" vert="horz" wrap="square" lIns="91425" tIns="91425" rIns="91425" bIns="91425"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spcBef>
                <a:spcPts val="0"/>
              </a:spcBef>
              <a:spcAft>
                <a:spcPts val="1600"/>
              </a:spcAft>
              <a:buSzPts val="1800"/>
              <a:buFont typeface="Arial" panose="020B0604020202020204" pitchFamily="34" charset="0"/>
              <a:buNone/>
            </a:pPr>
            <a:r>
              <a:rPr lang="en-IN" sz="1500" b="1" dirty="0" smtClean="0">
                <a:solidFill>
                  <a:schemeClr val="bg1"/>
                </a:solidFill>
                <a:latin typeface="Segoe UI" panose="020B0502040204020203" pitchFamily="34" charset="0"/>
                <a:cs typeface="Segoe UI" panose="020B0502040204020203" pitchFamily="34" charset="0"/>
              </a:rPr>
              <a:t>Mansi Ruhil</a:t>
            </a:r>
          </a:p>
          <a:p>
            <a:pPr marL="0" indent="0">
              <a:lnSpc>
                <a:spcPct val="150000"/>
              </a:lnSpc>
              <a:spcBef>
                <a:spcPts val="0"/>
              </a:spcBef>
              <a:spcAft>
                <a:spcPts val="1600"/>
              </a:spcAft>
              <a:buSzPts val="1800"/>
              <a:buFont typeface="Arial" panose="020B0604020202020204" pitchFamily="34" charset="0"/>
              <a:buNone/>
            </a:pPr>
            <a:endParaRPr lang="en-IN" sz="1500" b="1" dirty="0">
              <a:solidFill>
                <a:schemeClr val="bg1"/>
              </a:solidFill>
              <a:latin typeface="Segoe UI" panose="020B0502040204020203" pitchFamily="34" charset="0"/>
              <a:cs typeface="Segoe UI" panose="020B0502040204020203" pitchFamily="34" charset="0"/>
            </a:endParaRPr>
          </a:p>
        </p:txBody>
      </p:sp>
    </p:spTree>
    <p:extLst>
      <p:ext uri="{BB962C8B-B14F-4D97-AF65-F5344CB8AC3E}">
        <p14:creationId xmlns="" xmlns:p14="http://schemas.microsoft.com/office/powerpoint/2010/main" val="4525160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347;p2">
            <a:extLst>
              <a:ext uri="{FF2B5EF4-FFF2-40B4-BE49-F238E27FC236}">
                <a16:creationId xmlns="" xmlns:a16="http://schemas.microsoft.com/office/drawing/2014/main" id="{A4EA6EBB-DB22-DE69-5A82-8AE36FF68349}"/>
              </a:ext>
            </a:extLst>
          </p:cNvPr>
          <p:cNvSpPr txBox="1">
            <a:spLocks noGrp="1"/>
          </p:cNvSpPr>
          <p:nvPr>
            <p:ph type="title"/>
          </p:nvPr>
        </p:nvSpPr>
        <p:spPr>
          <a:xfrm>
            <a:off x="0" y="229550"/>
            <a:ext cx="8774629"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800" b="1" dirty="0" smtClean="0">
                <a:solidFill>
                  <a:schemeClr val="tx1"/>
                </a:solidFill>
                <a:latin typeface="Segoe UI" panose="020B0502040204020203" pitchFamily="34" charset="0"/>
                <a:cs typeface="Segoe UI" panose="020B0502040204020203" pitchFamily="34" charset="0"/>
              </a:rPr>
              <a:t>Health and Fitness?</a:t>
            </a:r>
            <a:endParaRPr sz="2800" b="1" dirty="0">
              <a:solidFill>
                <a:schemeClr val="tx1"/>
              </a:solidFill>
              <a:latin typeface="Segoe UI" panose="020B0502040204020203" pitchFamily="34" charset="0"/>
              <a:cs typeface="Segoe UI" panose="020B0502040204020203" pitchFamily="34" charset="0"/>
            </a:endParaRPr>
          </a:p>
        </p:txBody>
      </p:sp>
      <p:sp>
        <p:nvSpPr>
          <p:cNvPr id="5" name="Google Shape;348;p2">
            <a:extLst>
              <a:ext uri="{FF2B5EF4-FFF2-40B4-BE49-F238E27FC236}">
                <a16:creationId xmlns="" xmlns:a16="http://schemas.microsoft.com/office/drawing/2014/main" id="{043E84EA-1268-70A0-4809-F6B461B3FF36}"/>
              </a:ext>
            </a:extLst>
          </p:cNvPr>
          <p:cNvSpPr txBox="1"/>
          <p:nvPr/>
        </p:nvSpPr>
        <p:spPr>
          <a:xfrm>
            <a:off x="158620" y="806067"/>
            <a:ext cx="8238600" cy="4997574"/>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sz="1100" u="none" strike="noStrike" cap="none" dirty="0">
                <a:solidFill>
                  <a:schemeClr val="tx1"/>
                </a:solidFill>
                <a:highlight>
                  <a:srgbClr val="FFFFFF"/>
                </a:highlight>
                <a:latin typeface="Segoe UI" panose="020B0502040204020203" pitchFamily="34" charset="0"/>
                <a:ea typeface="Lato"/>
                <a:cs typeface="Segoe UI" panose="020B0502040204020203" pitchFamily="34" charset="0"/>
                <a:sym typeface="Lato"/>
              </a:rPr>
              <a:t>Why did you decide to solve this Problem statement</a:t>
            </a:r>
            <a:r>
              <a:rPr lang="en" sz="1100" u="none" strike="noStrike" cap="none" dirty="0" smtClean="0">
                <a:solidFill>
                  <a:schemeClr val="tx1"/>
                </a:solidFill>
                <a:highlight>
                  <a:srgbClr val="FFFFFF"/>
                </a:highlight>
                <a:latin typeface="Segoe UI" panose="020B0502040204020203" pitchFamily="34" charset="0"/>
                <a:ea typeface="Lato"/>
                <a:cs typeface="Segoe UI" panose="020B0502040204020203" pitchFamily="34" charset="0"/>
                <a:sym typeface="Lato"/>
              </a:rPr>
              <a:t>?</a:t>
            </a:r>
          </a:p>
          <a:p>
            <a:pPr marL="0" marR="0" lvl="0" indent="0" algn="l" rtl="0">
              <a:lnSpc>
                <a:spcPct val="100000"/>
              </a:lnSpc>
              <a:spcBef>
                <a:spcPts val="0"/>
              </a:spcBef>
              <a:spcAft>
                <a:spcPts val="0"/>
              </a:spcAft>
              <a:buClr>
                <a:srgbClr val="000000"/>
              </a:buClr>
              <a:buSzPts val="1400"/>
              <a:buFont typeface="Arial"/>
              <a:buNone/>
            </a:pPr>
            <a:endParaRPr lang="en" sz="1100" u="none" strike="noStrike" cap="none" dirty="0" smtClean="0">
              <a:solidFill>
                <a:schemeClr val="tx1"/>
              </a:solidFill>
              <a:highlight>
                <a:srgbClr val="FFFFFF"/>
              </a:highlight>
              <a:latin typeface="Segoe UI" panose="020B0502040204020203" pitchFamily="34" charset="0"/>
              <a:ea typeface="Lato"/>
              <a:cs typeface="Segoe UI" panose="020B0502040204020203" pitchFamily="34" charset="0"/>
              <a:sym typeface="Lato"/>
            </a:endParaRPr>
          </a:p>
          <a:p>
            <a:pPr lvl="0">
              <a:buClr>
                <a:srgbClr val="000000"/>
              </a:buClr>
              <a:buSzPts val="1400"/>
            </a:pPr>
            <a:r>
              <a:rPr lang="en-US" sz="1100" dirty="0" smtClean="0">
                <a:highlight>
                  <a:srgbClr val="FFFFFF"/>
                </a:highlight>
                <a:latin typeface="Segoe UI" panose="020B0502040204020203" pitchFamily="34" charset="0"/>
                <a:ea typeface="Lato"/>
                <a:cs typeface="Segoe UI" panose="020B0502040204020203" pitchFamily="34" charset="0"/>
                <a:sym typeface="Lato"/>
              </a:rPr>
              <a:t>When addressing the topic of "health and fitness" for a hackathon, there are several compelling reasons to focus on solving problems in this domain:</a:t>
            </a:r>
          </a:p>
          <a:p>
            <a:pPr lvl="0">
              <a:buClr>
                <a:srgbClr val="000000"/>
              </a:buClr>
              <a:buSzPts val="1400"/>
            </a:pPr>
            <a:endParaRPr lang="en-US" sz="1100" dirty="0" smtClean="0">
              <a:highlight>
                <a:srgbClr val="FFFFFF"/>
              </a:highlight>
              <a:latin typeface="Segoe UI" panose="020B0502040204020203" pitchFamily="34" charset="0"/>
              <a:ea typeface="Lato"/>
              <a:cs typeface="Segoe UI" panose="020B0502040204020203" pitchFamily="34" charset="0"/>
              <a:sym typeface="Lato"/>
            </a:endParaRPr>
          </a:p>
          <a:p>
            <a:pPr lvl="0">
              <a:buClr>
                <a:srgbClr val="000000"/>
              </a:buClr>
              <a:buSzPts val="1400"/>
            </a:pPr>
            <a:r>
              <a:rPr lang="en-US" sz="1100" dirty="0" smtClean="0">
                <a:highlight>
                  <a:srgbClr val="FFFFFF"/>
                </a:highlight>
                <a:latin typeface="Segoe UI" panose="020B0502040204020203" pitchFamily="34" charset="0"/>
                <a:ea typeface="Lato"/>
                <a:cs typeface="Segoe UI" panose="020B0502040204020203" pitchFamily="34" charset="0"/>
                <a:sym typeface="Lato"/>
              </a:rPr>
              <a:t>1. Impact on Public Health: Health and fitness solutions directly impact individuals' well-being and quality of life. By addressing issues like physical inactivity, poor nutrition, or stress management, innovative solutions can contribute to reducing chronic diseases and improving overall public health.</a:t>
            </a:r>
          </a:p>
          <a:p>
            <a:pPr lvl="0">
              <a:buClr>
                <a:srgbClr val="000000"/>
              </a:buClr>
              <a:buSzPts val="1400"/>
            </a:pPr>
            <a:endParaRPr lang="en-US" sz="1100" dirty="0" smtClean="0">
              <a:highlight>
                <a:srgbClr val="FFFFFF"/>
              </a:highlight>
              <a:latin typeface="Segoe UI" panose="020B0502040204020203" pitchFamily="34" charset="0"/>
              <a:ea typeface="Lato"/>
              <a:cs typeface="Segoe UI" panose="020B0502040204020203" pitchFamily="34" charset="0"/>
              <a:sym typeface="Lato"/>
            </a:endParaRPr>
          </a:p>
          <a:p>
            <a:pPr lvl="0">
              <a:buClr>
                <a:srgbClr val="000000"/>
              </a:buClr>
              <a:buSzPts val="1400"/>
            </a:pPr>
            <a:r>
              <a:rPr lang="en-US" sz="1100" dirty="0" smtClean="0">
                <a:highlight>
                  <a:srgbClr val="FFFFFF"/>
                </a:highlight>
                <a:latin typeface="Segoe UI" panose="020B0502040204020203" pitchFamily="34" charset="0"/>
                <a:ea typeface="Lato"/>
                <a:cs typeface="Segoe UI" panose="020B0502040204020203" pitchFamily="34" charset="0"/>
                <a:sym typeface="Lato"/>
              </a:rPr>
              <a:t>2. Market Demand and Growth: The health and fitness industry is rapidly expanding, driven by increasing consumer awareness of health issues and the adoption of digital health technologies. Developing solutions in this space presents opportunities for market penetration and growth.</a:t>
            </a:r>
          </a:p>
          <a:p>
            <a:pPr lvl="0">
              <a:buClr>
                <a:srgbClr val="000000"/>
              </a:buClr>
              <a:buSzPts val="1400"/>
            </a:pPr>
            <a:endParaRPr lang="en-US" sz="1100" dirty="0" smtClean="0">
              <a:highlight>
                <a:srgbClr val="FFFFFF"/>
              </a:highlight>
              <a:latin typeface="Segoe UI" panose="020B0502040204020203" pitchFamily="34" charset="0"/>
              <a:ea typeface="Lato"/>
              <a:cs typeface="Segoe UI" panose="020B0502040204020203" pitchFamily="34" charset="0"/>
              <a:sym typeface="Lato"/>
            </a:endParaRPr>
          </a:p>
          <a:p>
            <a:pPr lvl="0">
              <a:buClr>
                <a:srgbClr val="000000"/>
              </a:buClr>
              <a:buSzPts val="1400"/>
            </a:pPr>
            <a:r>
              <a:rPr lang="en-US" sz="1100" dirty="0" smtClean="0">
                <a:highlight>
                  <a:srgbClr val="FFFFFF"/>
                </a:highlight>
                <a:latin typeface="Segoe UI" panose="020B0502040204020203" pitchFamily="34" charset="0"/>
                <a:ea typeface="Lato"/>
                <a:cs typeface="Segoe UI" panose="020B0502040204020203" pitchFamily="34" charset="0"/>
                <a:sym typeface="Lato"/>
              </a:rPr>
              <a:t>3. Technological Advancements: Advances in wearable technology, data analytics, and artificial intelligence enable sophisticated health monitoring and personalized interventions. Leveraging these technologies can lead to groundbreaking innovations in health and fitness management.</a:t>
            </a:r>
          </a:p>
          <a:p>
            <a:pPr lvl="0">
              <a:buClr>
                <a:srgbClr val="000000"/>
              </a:buClr>
              <a:buSzPts val="1400"/>
            </a:pPr>
            <a:endParaRPr lang="en-US" sz="1100" dirty="0" smtClean="0">
              <a:highlight>
                <a:srgbClr val="FFFFFF"/>
              </a:highlight>
              <a:latin typeface="Segoe UI" panose="020B0502040204020203" pitchFamily="34" charset="0"/>
              <a:ea typeface="Lato"/>
              <a:cs typeface="Segoe UI" panose="020B0502040204020203" pitchFamily="34" charset="0"/>
              <a:sym typeface="Lato"/>
            </a:endParaRPr>
          </a:p>
          <a:p>
            <a:pPr lvl="0">
              <a:buClr>
                <a:srgbClr val="000000"/>
              </a:buClr>
              <a:buSzPts val="1400"/>
            </a:pPr>
            <a:r>
              <a:rPr lang="en-US" sz="1100" dirty="0" smtClean="0">
                <a:highlight>
                  <a:srgbClr val="FFFFFF"/>
                </a:highlight>
                <a:latin typeface="Segoe UI" panose="020B0502040204020203" pitchFamily="34" charset="0"/>
                <a:ea typeface="Lato"/>
                <a:cs typeface="Segoe UI" panose="020B0502040204020203" pitchFamily="34" charset="0"/>
                <a:sym typeface="Lato"/>
              </a:rPr>
              <a:t>4. Personal Empowerment: Effective health and fitness solutions empower individuals to take control of their health through data-driven insights, personalized recommendations, and motivational support. This fosters long-term behavior change and adherence to healthier lifestyles.</a:t>
            </a:r>
          </a:p>
          <a:p>
            <a:pPr lvl="0">
              <a:buClr>
                <a:srgbClr val="000000"/>
              </a:buClr>
              <a:buSzPts val="1400"/>
            </a:pPr>
            <a:endParaRPr lang="en-US" sz="1100" dirty="0" smtClean="0">
              <a:highlight>
                <a:srgbClr val="FFFFFF"/>
              </a:highlight>
              <a:latin typeface="Segoe UI" panose="020B0502040204020203" pitchFamily="34" charset="0"/>
              <a:ea typeface="Lato"/>
              <a:cs typeface="Segoe UI" panose="020B0502040204020203" pitchFamily="34" charset="0"/>
              <a:sym typeface="Lato"/>
            </a:endParaRPr>
          </a:p>
          <a:p>
            <a:pPr lvl="0">
              <a:buClr>
                <a:srgbClr val="000000"/>
              </a:buClr>
              <a:buSzPts val="1400"/>
            </a:pPr>
            <a:r>
              <a:rPr lang="en-US" sz="1100" dirty="0" smtClean="0">
                <a:highlight>
                  <a:srgbClr val="FFFFFF"/>
                </a:highlight>
                <a:latin typeface="Segoe UI" panose="020B0502040204020203" pitchFamily="34" charset="0"/>
                <a:ea typeface="Lato"/>
                <a:cs typeface="Segoe UI" panose="020B0502040204020203" pitchFamily="34" charset="0"/>
                <a:sym typeface="Lato"/>
              </a:rPr>
              <a:t>5. Integration with Healthcare Systems: Integrating health and fitness technologies with existing healthcare systems can enhance preventive care, reduce healthcare costs, and improve patient outcomes. This integration aligns with trends towards proactive health management and telemedicine.</a:t>
            </a:r>
          </a:p>
          <a:p>
            <a:pPr lvl="0">
              <a:buClr>
                <a:srgbClr val="000000"/>
              </a:buClr>
              <a:buSzPts val="1400"/>
            </a:pPr>
            <a:endParaRPr lang="en-US" sz="1100" dirty="0" smtClean="0">
              <a:highlight>
                <a:srgbClr val="FFFFFF"/>
              </a:highlight>
              <a:latin typeface="Segoe UI" panose="020B0502040204020203" pitchFamily="34" charset="0"/>
              <a:ea typeface="Lato"/>
              <a:cs typeface="Segoe UI" panose="020B0502040204020203" pitchFamily="34" charset="0"/>
              <a:sym typeface="Lato"/>
            </a:endParaRPr>
          </a:p>
          <a:p>
            <a:pPr lvl="0">
              <a:buClr>
                <a:srgbClr val="000000"/>
              </a:buClr>
              <a:buSzPts val="1400"/>
            </a:pPr>
            <a:r>
              <a:rPr lang="en-US" sz="1100" dirty="0" smtClean="0">
                <a:highlight>
                  <a:srgbClr val="FFFFFF"/>
                </a:highlight>
                <a:latin typeface="Segoe UI" panose="020B0502040204020203" pitchFamily="34" charset="0"/>
                <a:ea typeface="Lato"/>
                <a:cs typeface="Segoe UI" panose="020B0502040204020203" pitchFamily="34" charset="0"/>
                <a:sym typeface="Lato"/>
              </a:rPr>
              <a:t>In summary, tackling challenges related to health and fitness not only addresses critical societal needs but also aligns with technological advancements and market opportunities. It offers a chance to make a meaningful impact on individuals' lives while contributing to broader healthcare objectives and advancements. Therefore, I decided to solve this problem statement</a:t>
            </a:r>
            <a:endParaRPr lang="en" sz="1100" u="none" strike="noStrike" cap="none" dirty="0" smtClean="0">
              <a:solidFill>
                <a:schemeClr val="tx1"/>
              </a:solidFill>
              <a:highlight>
                <a:srgbClr val="FFFFFF"/>
              </a:highlight>
              <a:latin typeface="Segoe UI" panose="020B0502040204020203" pitchFamily="34" charset="0"/>
              <a:ea typeface="Lato"/>
              <a:cs typeface="Segoe UI" panose="020B0502040204020203" pitchFamily="34" charset="0"/>
              <a:sym typeface="Lato"/>
            </a:endParaRPr>
          </a:p>
          <a:p>
            <a:pPr marL="0" marR="0" lvl="0" indent="0" algn="l" rtl="0">
              <a:lnSpc>
                <a:spcPct val="100000"/>
              </a:lnSpc>
              <a:spcBef>
                <a:spcPts val="0"/>
              </a:spcBef>
              <a:spcAft>
                <a:spcPts val="0"/>
              </a:spcAft>
              <a:buClr>
                <a:srgbClr val="000000"/>
              </a:buClr>
              <a:buSzPts val="1400"/>
              <a:buFont typeface="Arial"/>
              <a:buNone/>
            </a:pPr>
            <a:endParaRPr sz="1100" u="none" strike="noStrike" cap="none" dirty="0">
              <a:solidFill>
                <a:schemeClr val="tx1"/>
              </a:solidFill>
              <a:latin typeface="Segoe UI" panose="020B0502040204020203" pitchFamily="34" charset="0"/>
              <a:ea typeface="Lato"/>
              <a:cs typeface="Segoe UI" panose="020B0502040204020203" pitchFamily="34" charset="0"/>
              <a:sym typeface="Lato"/>
            </a:endParaRPr>
          </a:p>
        </p:txBody>
      </p:sp>
    </p:spTree>
    <p:extLst>
      <p:ext uri="{BB962C8B-B14F-4D97-AF65-F5344CB8AC3E}">
        <p14:creationId xmlns="" xmlns:p14="http://schemas.microsoft.com/office/powerpoint/2010/main" val="27551300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347;p2">
            <a:extLst>
              <a:ext uri="{FF2B5EF4-FFF2-40B4-BE49-F238E27FC236}">
                <a16:creationId xmlns="" xmlns:a16="http://schemas.microsoft.com/office/drawing/2014/main" id="{A4EA6EBB-DB22-DE69-5A82-8AE36FF68349}"/>
              </a:ext>
            </a:extLst>
          </p:cNvPr>
          <p:cNvSpPr txBox="1">
            <a:spLocks noGrp="1"/>
          </p:cNvSpPr>
          <p:nvPr>
            <p:ph type="title"/>
          </p:nvPr>
        </p:nvSpPr>
        <p:spPr>
          <a:xfrm>
            <a:off x="0" y="229550"/>
            <a:ext cx="8774629" cy="576000"/>
          </a:xfrm>
          <a:prstGeom prst="rect">
            <a:avLst/>
          </a:prstGeom>
          <a:noFill/>
          <a:ln>
            <a:noFill/>
          </a:ln>
        </p:spPr>
        <p:txBody>
          <a:bodyPr spcFirstLastPara="1" wrap="square" lIns="91425" tIns="91425" rIns="91425" bIns="91425" anchor="t" anchorCtr="0">
            <a:noAutofit/>
          </a:bodyPr>
          <a:lstStyle/>
          <a:p>
            <a:pPr>
              <a:lnSpc>
                <a:spcPct val="100000"/>
              </a:lnSpc>
              <a:spcBef>
                <a:spcPts val="0"/>
              </a:spcBef>
              <a:buSzPts val="2800"/>
            </a:pPr>
            <a:r>
              <a:rPr lang="en-IN" sz="2800" b="1" dirty="0">
                <a:solidFill>
                  <a:schemeClr val="tx1"/>
                </a:solidFill>
                <a:latin typeface="Segoe UI" panose="020B0502040204020203" pitchFamily="34" charset="0"/>
                <a:cs typeface="Segoe UI" panose="020B0502040204020203" pitchFamily="34" charset="0"/>
              </a:rPr>
              <a:t>Pre-Requisite</a:t>
            </a:r>
            <a:endParaRPr sz="2800" b="1" dirty="0">
              <a:solidFill>
                <a:schemeClr val="tx1"/>
              </a:solidFill>
              <a:latin typeface="Segoe UI" panose="020B0502040204020203" pitchFamily="34" charset="0"/>
              <a:cs typeface="Segoe UI" panose="020B0502040204020203" pitchFamily="34" charset="0"/>
            </a:endParaRPr>
          </a:p>
        </p:txBody>
      </p:sp>
      <p:sp>
        <p:nvSpPr>
          <p:cNvPr id="5" name="Google Shape;348;p2">
            <a:extLst>
              <a:ext uri="{FF2B5EF4-FFF2-40B4-BE49-F238E27FC236}">
                <a16:creationId xmlns="" xmlns:a16="http://schemas.microsoft.com/office/drawing/2014/main" id="{043E84EA-1268-70A0-4809-F6B461B3FF36}"/>
              </a:ext>
            </a:extLst>
          </p:cNvPr>
          <p:cNvSpPr txBox="1"/>
          <p:nvPr/>
        </p:nvSpPr>
        <p:spPr>
          <a:xfrm>
            <a:off x="0" y="1151300"/>
            <a:ext cx="8238600" cy="509088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IN" sz="1200" u="none" strike="noStrike" cap="none" dirty="0">
                <a:solidFill>
                  <a:schemeClr val="tx1"/>
                </a:solidFill>
                <a:highlight>
                  <a:srgbClr val="FFFFFF"/>
                </a:highlight>
                <a:latin typeface="Segoe UI" panose="020B0502040204020203" pitchFamily="34" charset="0"/>
                <a:ea typeface="Lato"/>
                <a:cs typeface="Segoe UI" panose="020B0502040204020203" pitchFamily="34" charset="0"/>
                <a:sym typeface="Lato"/>
              </a:rPr>
              <a:t>What are the alternatives/competitive products for the problem you are solving</a:t>
            </a:r>
            <a:r>
              <a:rPr lang="en-IN" sz="1200" u="none" strike="noStrike" cap="none" dirty="0" smtClean="0">
                <a:solidFill>
                  <a:schemeClr val="tx1"/>
                </a:solidFill>
                <a:highlight>
                  <a:srgbClr val="FFFFFF"/>
                </a:highlight>
                <a:latin typeface="Segoe UI" panose="020B0502040204020203" pitchFamily="34" charset="0"/>
                <a:ea typeface="Lato"/>
                <a:cs typeface="Segoe UI" panose="020B0502040204020203" pitchFamily="34" charset="0"/>
                <a:sym typeface="Lato"/>
              </a:rPr>
              <a:t>?</a:t>
            </a:r>
          </a:p>
          <a:p>
            <a:pPr marL="0" marR="0" lvl="0" indent="0" algn="l" rtl="0">
              <a:lnSpc>
                <a:spcPct val="100000"/>
              </a:lnSpc>
              <a:spcBef>
                <a:spcPts val="0"/>
              </a:spcBef>
              <a:spcAft>
                <a:spcPts val="0"/>
              </a:spcAft>
              <a:buClr>
                <a:srgbClr val="000000"/>
              </a:buClr>
              <a:buSzPts val="1400"/>
              <a:buFont typeface="Arial"/>
              <a:buNone/>
            </a:pPr>
            <a:endParaRPr lang="en-IN" sz="1200" u="none" strike="noStrike" cap="none" dirty="0" smtClean="0">
              <a:solidFill>
                <a:schemeClr val="tx1"/>
              </a:solidFill>
              <a:highlight>
                <a:srgbClr val="FFFFFF"/>
              </a:highlight>
              <a:latin typeface="Segoe UI" panose="020B0502040204020203" pitchFamily="34" charset="0"/>
              <a:ea typeface="Lato"/>
              <a:cs typeface="Segoe UI" panose="020B0502040204020203" pitchFamily="34" charset="0"/>
              <a:sym typeface="Lato"/>
            </a:endParaRPr>
          </a:p>
          <a:p>
            <a:pPr lvl="0">
              <a:buClr>
                <a:srgbClr val="000000"/>
              </a:buClr>
              <a:buSzPts val="1400"/>
            </a:pPr>
            <a:r>
              <a:rPr lang="en-US" sz="1200" dirty="0" smtClean="0"/>
              <a:t>examples of competitive products and their features that you might want to explore and potentially differentiate from in your solution:</a:t>
            </a:r>
          </a:p>
          <a:p>
            <a:endParaRPr lang="en-US" sz="1200" b="1" dirty="0" smtClean="0">
              <a:highlight>
                <a:srgbClr val="FFFFFF"/>
              </a:highlight>
              <a:latin typeface="Segoe UI" panose="020B0502040204020203" pitchFamily="34" charset="0"/>
              <a:cs typeface="Segoe UI" panose="020B0502040204020203" pitchFamily="34" charset="0"/>
              <a:sym typeface="Lato"/>
            </a:endParaRPr>
          </a:p>
          <a:p>
            <a:r>
              <a:rPr lang="en-US" sz="1200" b="1" dirty="0" err="1" smtClean="0"/>
              <a:t>Well_Fit</a:t>
            </a:r>
            <a:r>
              <a:rPr lang="en-US" sz="1200" b="1" dirty="0" smtClean="0"/>
              <a:t>:</a:t>
            </a:r>
            <a:r>
              <a:rPr lang="en-US" sz="1200" dirty="0" smtClean="0"/>
              <a:t> Imagine a device that not only counts your steps but also tracks your heart rate, monitors your sleep patterns, and connects you with a community of like-minded individuals striving for better health. </a:t>
            </a:r>
            <a:r>
              <a:rPr lang="en-US" sz="1200" dirty="0" err="1" smtClean="0"/>
              <a:t>Well_fit</a:t>
            </a:r>
            <a:r>
              <a:rPr lang="en-US" sz="1200" dirty="0" smtClean="0"/>
              <a:t> does just that, offering a range of models from simple trackers to advanced </a:t>
            </a:r>
            <a:r>
              <a:rPr lang="en-US" sz="1200" dirty="0" err="1" smtClean="0"/>
              <a:t>smartwatches</a:t>
            </a:r>
            <a:r>
              <a:rPr lang="en-US" sz="1200" dirty="0" smtClean="0"/>
              <a:t>, all with an easy-to-use app that keeps you motivated.</a:t>
            </a:r>
          </a:p>
          <a:p>
            <a:endParaRPr lang="en-US" sz="1200" dirty="0" smtClean="0"/>
          </a:p>
          <a:p>
            <a:r>
              <a:rPr lang="en-US" sz="1200" b="1" dirty="0" smtClean="0"/>
              <a:t>Apple Watch:</a:t>
            </a:r>
            <a:r>
              <a:rPr lang="en-US" sz="1200" dirty="0" smtClean="0"/>
              <a:t> Picture a watch that not only tells time but also monitors your heart rate, alerts you to irregular heart rhythms, tracks your workouts, and even reminds you to stand up if you've been sitting too long. The Apple Watch does all this and more, seamlessly integrating with your mobile Phone and Health app for a comprehensive health experience.</a:t>
            </a:r>
          </a:p>
          <a:p>
            <a:endParaRPr lang="en-US" sz="1200" dirty="0" smtClean="0"/>
          </a:p>
          <a:p>
            <a:r>
              <a:rPr lang="en-US" sz="1200" b="1" dirty="0" smtClean="0"/>
              <a:t>Garmin Fitness Trackers:</a:t>
            </a:r>
            <a:r>
              <a:rPr lang="en-US" sz="1200" dirty="0" smtClean="0"/>
              <a:t> For those who love the great outdoors, Garmin offers fitness trackers with built-in GPS, tailored metrics for running, cycling, and swimming, and long battery life that can withstand rugged conditions. Whether you're hiking, biking, or swimming, Garmin's trackers are designed to keep up with your active lifestyle.</a:t>
            </a:r>
          </a:p>
          <a:p>
            <a:endParaRPr lang="en-US" sz="1200" dirty="0" smtClean="0"/>
          </a:p>
          <a:p>
            <a:r>
              <a:rPr lang="en-US" sz="1200" b="1" dirty="0" smtClean="0"/>
              <a:t>Samsung Galaxy Fit:</a:t>
            </a:r>
            <a:r>
              <a:rPr lang="en-US" sz="1200" dirty="0" smtClean="0"/>
              <a:t> Imagine a sleek wearable that not only tracks your heart rate and sleep but also manages your stress levels and monitors your workouts. The Samsung Galaxy Fit does all this while seamlessly syncing with the Samsung Health app, offering a vibrant AMOLED display and a design that can handle water splashes without worry.</a:t>
            </a:r>
          </a:p>
          <a:p>
            <a:endParaRPr lang="en-US" sz="1200" dirty="0" smtClean="0"/>
          </a:p>
          <a:p>
            <a:r>
              <a:rPr lang="en-US" sz="1200" b="1" dirty="0" smtClean="0"/>
              <a:t>WHOOP:</a:t>
            </a:r>
            <a:r>
              <a:rPr lang="en-US" sz="1200" dirty="0" smtClean="0"/>
              <a:t> Designed for athletes and anyone serious about performance optimization, WHOOP goes beyond basic tracking. It continuously monitors your heart rate, provides insights into your recovery based on heart rate variability, and offers personalized coaching to help you reach your peak performance. It's like having a personal coach on your wrist, guiding you to optimize your training and recovery.</a:t>
            </a:r>
          </a:p>
          <a:p>
            <a:pPr lvl="0">
              <a:buClr>
                <a:srgbClr val="000000"/>
              </a:buClr>
              <a:buSzPts val="1400"/>
            </a:pPr>
            <a:endParaRPr lang="en-IN" sz="1200" u="none" strike="noStrike" cap="none" dirty="0">
              <a:solidFill>
                <a:schemeClr val="tx1"/>
              </a:solidFill>
              <a:highlight>
                <a:srgbClr val="FFFFFF"/>
              </a:highlight>
              <a:latin typeface="Segoe UI" panose="020B0502040204020203" pitchFamily="34" charset="0"/>
              <a:ea typeface="Lato"/>
              <a:cs typeface="Segoe UI" panose="020B0502040204020203" pitchFamily="34" charset="0"/>
              <a:sym typeface="Lato"/>
            </a:endParaRPr>
          </a:p>
        </p:txBody>
      </p:sp>
    </p:spTree>
    <p:extLst>
      <p:ext uri="{BB962C8B-B14F-4D97-AF65-F5344CB8AC3E}">
        <p14:creationId xmlns="" xmlns:p14="http://schemas.microsoft.com/office/powerpoint/2010/main" val="34578567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347;p2">
            <a:extLst>
              <a:ext uri="{FF2B5EF4-FFF2-40B4-BE49-F238E27FC236}">
                <a16:creationId xmlns="" xmlns:a16="http://schemas.microsoft.com/office/drawing/2014/main" id="{A4EA6EBB-DB22-DE69-5A82-8AE36FF68349}"/>
              </a:ext>
            </a:extLst>
          </p:cNvPr>
          <p:cNvSpPr txBox="1">
            <a:spLocks noGrp="1"/>
          </p:cNvSpPr>
          <p:nvPr>
            <p:ph type="title"/>
          </p:nvPr>
        </p:nvSpPr>
        <p:spPr>
          <a:xfrm>
            <a:off x="0" y="229550"/>
            <a:ext cx="8774629"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2800" b="1" dirty="0">
                <a:solidFill>
                  <a:schemeClr val="tx1"/>
                </a:solidFill>
                <a:latin typeface="Segoe UI" panose="020B0502040204020203" pitchFamily="34" charset="0"/>
                <a:cs typeface="Segoe UI" panose="020B0502040204020203" pitchFamily="34" charset="0"/>
              </a:rPr>
              <a:t>Tools or resources</a:t>
            </a:r>
          </a:p>
        </p:txBody>
      </p:sp>
      <p:sp>
        <p:nvSpPr>
          <p:cNvPr id="5" name="Google Shape;348;p2">
            <a:extLst>
              <a:ext uri="{FF2B5EF4-FFF2-40B4-BE49-F238E27FC236}">
                <a16:creationId xmlns="" xmlns:a16="http://schemas.microsoft.com/office/drawing/2014/main" id="{043E84EA-1268-70A0-4809-F6B461B3FF36}"/>
              </a:ext>
            </a:extLst>
          </p:cNvPr>
          <p:cNvSpPr txBox="1"/>
          <p:nvPr/>
        </p:nvSpPr>
        <p:spPr>
          <a:xfrm>
            <a:off x="0" y="1151300"/>
            <a:ext cx="8238600" cy="464301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IN" sz="1600" u="none" strike="noStrike" cap="none" dirty="0">
                <a:solidFill>
                  <a:schemeClr val="tx1"/>
                </a:solidFill>
                <a:highlight>
                  <a:srgbClr val="FFFFFF"/>
                </a:highlight>
                <a:latin typeface="Segoe UI" panose="020B0502040204020203" pitchFamily="34" charset="0"/>
                <a:ea typeface="Lato"/>
                <a:cs typeface="Segoe UI" panose="020B0502040204020203" pitchFamily="34" charset="0"/>
                <a:sym typeface="Lato"/>
              </a:rPr>
              <a:t>Azure tools or resources which are likely to be used by you for the prototype, if your idea gets </a:t>
            </a:r>
            <a:r>
              <a:rPr lang="en-IN" sz="1600" u="none" strike="noStrike" cap="none" dirty="0" smtClean="0">
                <a:solidFill>
                  <a:schemeClr val="tx1"/>
                </a:solidFill>
                <a:highlight>
                  <a:srgbClr val="FFFFFF"/>
                </a:highlight>
                <a:latin typeface="Segoe UI" panose="020B0502040204020203" pitchFamily="34" charset="0"/>
                <a:ea typeface="Lato"/>
                <a:cs typeface="Segoe UI" panose="020B0502040204020203" pitchFamily="34" charset="0"/>
                <a:sym typeface="Lato"/>
              </a:rPr>
              <a:t>selected:</a:t>
            </a:r>
          </a:p>
          <a:p>
            <a:pPr marL="0" marR="0" lvl="0" indent="0" algn="l" rtl="0">
              <a:lnSpc>
                <a:spcPct val="100000"/>
              </a:lnSpc>
              <a:spcBef>
                <a:spcPts val="0"/>
              </a:spcBef>
              <a:spcAft>
                <a:spcPts val="0"/>
              </a:spcAft>
              <a:buClr>
                <a:srgbClr val="000000"/>
              </a:buClr>
              <a:buSzPts val="1400"/>
              <a:buFont typeface="Arial"/>
              <a:buNone/>
            </a:pPr>
            <a:endParaRPr lang="en-IN" sz="1600" dirty="0" smtClean="0">
              <a:highlight>
                <a:srgbClr val="FFFFFF"/>
              </a:highlight>
              <a:latin typeface="Segoe UI" panose="020B0502040204020203" pitchFamily="34" charset="0"/>
              <a:ea typeface="Lato"/>
              <a:cs typeface="Segoe UI" panose="020B0502040204020203" pitchFamily="34" charset="0"/>
              <a:sym typeface="Lato"/>
            </a:endParaRPr>
          </a:p>
          <a:p>
            <a:r>
              <a:rPr lang="en-US" sz="1600" b="1" dirty="0" smtClean="0"/>
              <a:t>**Azure </a:t>
            </a:r>
            <a:r>
              <a:rPr lang="en-US" sz="1600" b="1" dirty="0" err="1" smtClean="0"/>
              <a:t>IoT</a:t>
            </a:r>
            <a:r>
              <a:rPr lang="en-US" sz="1600" b="1" dirty="0" smtClean="0"/>
              <a:t> Hub**</a:t>
            </a:r>
          </a:p>
          <a:p>
            <a:endParaRPr lang="en-US" sz="1600" dirty="0" smtClean="0"/>
          </a:p>
          <a:p>
            <a:r>
              <a:rPr lang="en-US" sz="1600" b="1" dirty="0" smtClean="0"/>
              <a:t>Usage:</a:t>
            </a:r>
            <a:r>
              <a:rPr lang="en-US" sz="1600" dirty="0" smtClean="0"/>
              <a:t> Connect and manage </a:t>
            </a:r>
            <a:r>
              <a:rPr lang="en-US" sz="1600" dirty="0" err="1" smtClean="0"/>
              <a:t>IoT</a:t>
            </a:r>
            <a:r>
              <a:rPr lang="en-US" sz="1600" dirty="0" smtClean="0"/>
              <a:t> devices (such as the fitness tracker) securely.</a:t>
            </a:r>
          </a:p>
          <a:p>
            <a:endParaRPr lang="en-US" sz="1600" dirty="0" smtClean="0"/>
          </a:p>
          <a:p>
            <a:r>
              <a:rPr lang="en-US" sz="1600" b="1" dirty="0" smtClean="0"/>
              <a:t>Benefit:</a:t>
            </a:r>
            <a:r>
              <a:rPr lang="en-US" sz="1600" dirty="0" smtClean="0"/>
              <a:t> Facilitates real-time data ingestion from devices, ensuring scalable and secure communication.</a:t>
            </a:r>
          </a:p>
          <a:p>
            <a:endParaRPr lang="en-US" sz="1600" dirty="0" smtClean="0"/>
          </a:p>
          <a:p>
            <a:r>
              <a:rPr lang="en-US" sz="1600" dirty="0" smtClean="0"/>
              <a:t>**</a:t>
            </a:r>
            <a:r>
              <a:rPr lang="en-US" sz="1600" b="1" dirty="0" smtClean="0"/>
              <a:t> Azure Active Directory (Azure AD)**</a:t>
            </a:r>
          </a:p>
          <a:p>
            <a:endParaRPr lang="en-US" sz="1600" dirty="0" smtClean="0"/>
          </a:p>
          <a:p>
            <a:r>
              <a:rPr lang="en-US" sz="1600" b="1" dirty="0" smtClean="0"/>
              <a:t>Usage:</a:t>
            </a:r>
            <a:r>
              <a:rPr lang="en-US" sz="1600" dirty="0" smtClean="0"/>
              <a:t> Identity and access management service.</a:t>
            </a:r>
          </a:p>
          <a:p>
            <a:endParaRPr lang="en-US" sz="1600" dirty="0" smtClean="0"/>
          </a:p>
          <a:p>
            <a:r>
              <a:rPr lang="en-US" sz="1600" b="1" dirty="0" smtClean="0"/>
              <a:t>Benefit:</a:t>
            </a:r>
            <a:r>
              <a:rPr lang="en-US" sz="1600" dirty="0" smtClean="0"/>
              <a:t> Securely manage user identities and access to the fitness tracker application, ensuring data privacy and compliance with regulatory requirements.</a:t>
            </a:r>
          </a:p>
          <a:p>
            <a:endParaRPr lang="en-US" sz="1600" dirty="0" smtClean="0"/>
          </a:p>
          <a:p>
            <a:pPr marL="0" marR="0" lvl="0" indent="0" algn="l" rtl="0">
              <a:lnSpc>
                <a:spcPct val="100000"/>
              </a:lnSpc>
              <a:spcBef>
                <a:spcPts val="0"/>
              </a:spcBef>
              <a:spcAft>
                <a:spcPts val="0"/>
              </a:spcAft>
              <a:buClr>
                <a:srgbClr val="000000"/>
              </a:buClr>
              <a:buSzPts val="1400"/>
              <a:buFont typeface="Arial"/>
              <a:buNone/>
            </a:pPr>
            <a:endParaRPr sz="1600" u="none" strike="noStrike" cap="none" dirty="0">
              <a:solidFill>
                <a:schemeClr val="tx1"/>
              </a:solidFill>
              <a:latin typeface="Segoe UI" panose="020B0502040204020203" pitchFamily="34" charset="0"/>
              <a:ea typeface="Lato"/>
              <a:cs typeface="Segoe UI" panose="020B0502040204020203" pitchFamily="34" charset="0"/>
              <a:sym typeface="Lato"/>
            </a:endParaRPr>
          </a:p>
        </p:txBody>
      </p:sp>
    </p:spTree>
    <p:extLst>
      <p:ext uri="{BB962C8B-B14F-4D97-AF65-F5344CB8AC3E}">
        <p14:creationId xmlns="" xmlns:p14="http://schemas.microsoft.com/office/powerpoint/2010/main" val="26712139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347;p2">
            <a:extLst>
              <a:ext uri="{FF2B5EF4-FFF2-40B4-BE49-F238E27FC236}">
                <a16:creationId xmlns="" xmlns:a16="http://schemas.microsoft.com/office/drawing/2014/main" id="{A4EA6EBB-DB22-DE69-5A82-8AE36FF68349}"/>
              </a:ext>
            </a:extLst>
          </p:cNvPr>
          <p:cNvSpPr txBox="1">
            <a:spLocks noGrp="1"/>
          </p:cNvSpPr>
          <p:nvPr>
            <p:ph type="title"/>
          </p:nvPr>
        </p:nvSpPr>
        <p:spPr>
          <a:xfrm>
            <a:off x="0" y="229550"/>
            <a:ext cx="8774629"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2800" b="1" dirty="0">
                <a:solidFill>
                  <a:schemeClr val="tx1"/>
                </a:solidFill>
                <a:latin typeface="Segoe UI" panose="020B0502040204020203" pitchFamily="34" charset="0"/>
                <a:cs typeface="Segoe UI" panose="020B0502040204020203" pitchFamily="34" charset="0"/>
              </a:rPr>
              <a:t>Any Supporting Functional Documents</a:t>
            </a:r>
            <a:endParaRPr sz="2800" b="1" dirty="0">
              <a:solidFill>
                <a:schemeClr val="tx1"/>
              </a:solidFill>
              <a:latin typeface="Segoe UI" panose="020B0502040204020203" pitchFamily="34" charset="0"/>
              <a:cs typeface="Segoe UI" panose="020B0502040204020203" pitchFamily="34" charset="0"/>
            </a:endParaRPr>
          </a:p>
        </p:txBody>
      </p:sp>
      <p:sp>
        <p:nvSpPr>
          <p:cNvPr id="5" name="Google Shape;348;p2">
            <a:extLst>
              <a:ext uri="{FF2B5EF4-FFF2-40B4-BE49-F238E27FC236}">
                <a16:creationId xmlns="" xmlns:a16="http://schemas.microsoft.com/office/drawing/2014/main" id="{043E84EA-1268-70A0-4809-F6B461B3FF36}"/>
              </a:ext>
            </a:extLst>
          </p:cNvPr>
          <p:cNvSpPr txBox="1"/>
          <p:nvPr/>
        </p:nvSpPr>
        <p:spPr>
          <a:xfrm>
            <a:off x="0" y="1151299"/>
            <a:ext cx="8238600" cy="5268161"/>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IN" sz="1400" u="none" strike="noStrike" cap="none" dirty="0">
                <a:solidFill>
                  <a:schemeClr val="tx1"/>
                </a:solidFill>
                <a:highlight>
                  <a:srgbClr val="FFFFFF"/>
                </a:highlight>
                <a:latin typeface="Segoe UI" panose="020B0502040204020203" pitchFamily="34" charset="0"/>
                <a:ea typeface="Lato"/>
                <a:cs typeface="Segoe UI" panose="020B0502040204020203" pitchFamily="34" charset="0"/>
                <a:sym typeface="Lato"/>
              </a:rPr>
              <a:t>Present your solution, talk about methodology, architecture &amp; </a:t>
            </a:r>
            <a:r>
              <a:rPr lang="en-IN" sz="1400" u="none" strike="noStrike" cap="none" dirty="0" smtClean="0">
                <a:solidFill>
                  <a:schemeClr val="tx1"/>
                </a:solidFill>
                <a:highlight>
                  <a:srgbClr val="FFFFFF"/>
                </a:highlight>
                <a:latin typeface="Segoe UI" panose="020B0502040204020203" pitchFamily="34" charset="0"/>
                <a:ea typeface="Lato"/>
                <a:cs typeface="Segoe UI" panose="020B0502040204020203" pitchFamily="34" charset="0"/>
                <a:sym typeface="Lato"/>
              </a:rPr>
              <a:t>scalability</a:t>
            </a:r>
          </a:p>
          <a:p>
            <a:pPr marL="0" marR="0" lvl="0" indent="0" algn="l" rtl="0">
              <a:lnSpc>
                <a:spcPct val="100000"/>
              </a:lnSpc>
              <a:spcBef>
                <a:spcPts val="0"/>
              </a:spcBef>
              <a:spcAft>
                <a:spcPts val="0"/>
              </a:spcAft>
              <a:buClr>
                <a:srgbClr val="000000"/>
              </a:buClr>
              <a:buSzPts val="1400"/>
              <a:buFont typeface="Arial"/>
              <a:buNone/>
            </a:pPr>
            <a:endParaRPr lang="en-IN" sz="1400" dirty="0" smtClean="0">
              <a:highlight>
                <a:srgbClr val="FFFFFF"/>
              </a:highlight>
              <a:latin typeface="Segoe UI" panose="020B0502040204020203" pitchFamily="34" charset="0"/>
              <a:ea typeface="Lato"/>
              <a:cs typeface="Segoe UI" panose="020B0502040204020203" pitchFamily="34" charset="0"/>
              <a:sym typeface="Lato"/>
            </a:endParaRPr>
          </a:p>
          <a:p>
            <a:pPr lvl="0">
              <a:buClr>
                <a:srgbClr val="000000"/>
              </a:buClr>
              <a:buSzPts val="1400"/>
            </a:pPr>
            <a:r>
              <a:rPr lang="en-IN" sz="1400" u="none" strike="noStrike" cap="none" dirty="0" smtClean="0">
                <a:solidFill>
                  <a:schemeClr val="tx1"/>
                </a:solidFill>
                <a:highlight>
                  <a:srgbClr val="FFFFFF"/>
                </a:highlight>
                <a:latin typeface="Segoe UI" panose="020B0502040204020203" pitchFamily="34" charset="0"/>
                <a:ea typeface="Lato"/>
                <a:cs typeface="Segoe UI" panose="020B0502040204020203" pitchFamily="34" charset="0"/>
                <a:sym typeface="Lato"/>
              </a:rPr>
              <a:t>**</a:t>
            </a:r>
            <a:r>
              <a:rPr lang="en-US" sz="1400" b="1" dirty="0" smtClean="0"/>
              <a:t> Methodology**</a:t>
            </a:r>
          </a:p>
          <a:p>
            <a:pPr lvl="0">
              <a:buClr>
                <a:srgbClr val="000000"/>
              </a:buClr>
              <a:buSzPts val="1400"/>
            </a:pPr>
            <a:r>
              <a:rPr lang="en-US" sz="1400" dirty="0" smtClean="0"/>
              <a:t> Our approach focuses on integrating advanced wearable technology with cloud-based analytics to empower users in managing their health proactively. The methodology encompasses iterative development cycles, user-centered design principles, and continuous feedback loops to ensure the solution meets evolving user needs.</a:t>
            </a:r>
          </a:p>
          <a:p>
            <a:pPr lvl="0">
              <a:buClr>
                <a:srgbClr val="000000"/>
              </a:buClr>
              <a:buSzPts val="1400"/>
            </a:pPr>
            <a:endParaRPr lang="en-US" sz="1400" u="none" strike="noStrike" cap="none" dirty="0" smtClean="0">
              <a:solidFill>
                <a:schemeClr val="tx1"/>
              </a:solidFill>
              <a:highlight>
                <a:srgbClr val="FFFFFF"/>
              </a:highlight>
              <a:latin typeface="Segoe UI" panose="020B0502040204020203" pitchFamily="34" charset="0"/>
              <a:ea typeface="Lato"/>
              <a:cs typeface="Segoe UI" panose="020B0502040204020203" pitchFamily="34" charset="0"/>
              <a:sym typeface="Lato"/>
            </a:endParaRPr>
          </a:p>
          <a:p>
            <a:r>
              <a:rPr lang="en-US" sz="1400" b="1" dirty="0" smtClean="0"/>
              <a:t>**Architecture**</a:t>
            </a:r>
          </a:p>
          <a:p>
            <a:r>
              <a:rPr lang="en-US" sz="1400" b="1" dirty="0" smtClean="0"/>
              <a:t> Device Layer:</a:t>
            </a:r>
            <a:endParaRPr lang="en-US" sz="1400" dirty="0" smtClean="0"/>
          </a:p>
          <a:p>
            <a:r>
              <a:rPr lang="en-US" sz="1400" dirty="0" smtClean="0"/>
              <a:t>We utilize state-of-the-art wearable devices equipped with sensors for monitoring vital health metrics such as heart rate, activity levels, sleep patterns, and stress levels.</a:t>
            </a:r>
          </a:p>
          <a:p>
            <a:r>
              <a:rPr lang="en-US" sz="1400" dirty="0" smtClean="0"/>
              <a:t>These devices securely transmit data to the cloud infrastructure via Azure </a:t>
            </a:r>
            <a:r>
              <a:rPr lang="en-US" sz="1400" dirty="0" err="1" smtClean="0"/>
              <a:t>IoT</a:t>
            </a:r>
            <a:r>
              <a:rPr lang="en-US" sz="1400" dirty="0" smtClean="0"/>
              <a:t> Hub, ensuring real-time data ingestion and device management.</a:t>
            </a:r>
          </a:p>
          <a:p>
            <a:endParaRPr lang="en-US" sz="1400" dirty="0" smtClean="0"/>
          </a:p>
          <a:p>
            <a:r>
              <a:rPr lang="en-US" sz="1400" b="1" dirty="0" smtClean="0"/>
              <a:t> Cloud Infrastructure:</a:t>
            </a:r>
            <a:endParaRPr lang="en-US" sz="1400" dirty="0" smtClean="0"/>
          </a:p>
          <a:p>
            <a:r>
              <a:rPr lang="en-US" sz="1400" dirty="0" smtClean="0"/>
              <a:t>Azure serves as our robust cloud platform for scalable data storage and processing. Azure Cosmos DB provides a globally distributed database to store and manage user health data with low latency and high availability.</a:t>
            </a:r>
          </a:p>
          <a:p>
            <a:r>
              <a:rPr lang="en-US" sz="1400" dirty="0" smtClean="0"/>
              <a:t>Azure Machine Learning is employed for building and deploying predictive models that analyze user data to generate personalized health insights and recommendations.</a:t>
            </a:r>
          </a:p>
          <a:p>
            <a:endParaRPr lang="en-US" sz="1400" dirty="0" smtClean="0"/>
          </a:p>
          <a:p>
            <a:r>
              <a:rPr lang="en-US" sz="1400" b="1" dirty="0" smtClean="0"/>
              <a:t> Application Layer:</a:t>
            </a:r>
            <a:endParaRPr lang="en-US" sz="1400" dirty="0" smtClean="0"/>
          </a:p>
          <a:p>
            <a:r>
              <a:rPr lang="en-US" sz="1400" dirty="0" smtClean="0"/>
              <a:t>The frontend application, hosted on Azure App Service, provides users with intuitive interfaces across web and mobile platforms. It offers real-time health monitoring dashboards, personalized recommendations, and goal tracking features.</a:t>
            </a:r>
          </a:p>
          <a:p>
            <a:pPr lvl="0">
              <a:buClr>
                <a:srgbClr val="000000"/>
              </a:buClr>
              <a:buSzPts val="1400"/>
            </a:pPr>
            <a:endParaRPr lang="en-IN" sz="1400" u="none" strike="noStrike" cap="none" dirty="0">
              <a:solidFill>
                <a:schemeClr val="tx1"/>
              </a:solidFill>
              <a:highlight>
                <a:srgbClr val="FFFFFF"/>
              </a:highlight>
              <a:latin typeface="Segoe UI" panose="020B0502040204020203" pitchFamily="34" charset="0"/>
              <a:ea typeface="Lato"/>
              <a:cs typeface="Segoe UI" panose="020B0502040204020203" pitchFamily="34" charset="0"/>
              <a:sym typeface="Lato"/>
            </a:endParaRPr>
          </a:p>
          <a:p>
            <a:pPr marL="0" marR="0" lvl="0" indent="0" algn="l" rtl="0">
              <a:lnSpc>
                <a:spcPct val="100000"/>
              </a:lnSpc>
              <a:spcBef>
                <a:spcPts val="0"/>
              </a:spcBef>
              <a:spcAft>
                <a:spcPts val="0"/>
              </a:spcAft>
              <a:buClr>
                <a:srgbClr val="000000"/>
              </a:buClr>
              <a:buSzPts val="1400"/>
              <a:buFont typeface="Arial"/>
              <a:buNone/>
            </a:pPr>
            <a:endParaRPr lang="en-IN" sz="1400" u="none" strike="noStrike" cap="none" dirty="0">
              <a:solidFill>
                <a:schemeClr val="tx1"/>
              </a:solidFill>
              <a:highlight>
                <a:srgbClr val="FFFFFF"/>
              </a:highlight>
              <a:latin typeface="Segoe UI" panose="020B0502040204020203" pitchFamily="34" charset="0"/>
              <a:ea typeface="Lato"/>
              <a:cs typeface="Segoe UI" panose="020B0502040204020203" pitchFamily="34" charset="0"/>
              <a:sym typeface="Lato"/>
            </a:endParaRPr>
          </a:p>
        </p:txBody>
      </p:sp>
    </p:spTree>
    <p:extLst>
      <p:ext uri="{BB962C8B-B14F-4D97-AF65-F5344CB8AC3E}">
        <p14:creationId xmlns="" xmlns:p14="http://schemas.microsoft.com/office/powerpoint/2010/main" val="34383776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7951" y="214604"/>
            <a:ext cx="11663265" cy="4801314"/>
          </a:xfrm>
          <a:prstGeom prst="rect">
            <a:avLst/>
          </a:prstGeom>
          <a:noFill/>
        </p:spPr>
        <p:txBody>
          <a:bodyPr wrap="square" rtlCol="0">
            <a:spAutoFit/>
          </a:bodyPr>
          <a:lstStyle/>
          <a:p>
            <a:r>
              <a:rPr lang="en-US" b="1" dirty="0" smtClean="0"/>
              <a:t>**Scalability**</a:t>
            </a:r>
          </a:p>
          <a:p>
            <a:endParaRPr lang="en-US" dirty="0" smtClean="0"/>
          </a:p>
          <a:p>
            <a:r>
              <a:rPr lang="en-US" b="1" dirty="0" smtClean="0"/>
              <a:t>Vertical Scalability:</a:t>
            </a:r>
            <a:r>
              <a:rPr lang="en-US" dirty="0" smtClean="0"/>
              <a:t> </a:t>
            </a:r>
          </a:p>
          <a:p>
            <a:endParaRPr lang="en-US" dirty="0" smtClean="0"/>
          </a:p>
          <a:p>
            <a:r>
              <a:rPr lang="en-US" dirty="0" smtClean="0"/>
              <a:t>Azure's </a:t>
            </a:r>
            <a:r>
              <a:rPr lang="en-US" dirty="0" err="1" smtClean="0"/>
              <a:t>PaaS</a:t>
            </a:r>
            <a:r>
              <a:rPr lang="en-US" dirty="0" smtClean="0"/>
              <a:t> offerings like Azure App Service and Azure Functions allow us to vertically scale our application components based on demand, ensuring optimal performance during peak usage periods</a:t>
            </a:r>
          </a:p>
          <a:p>
            <a:endParaRPr lang="en-US" dirty="0" smtClean="0"/>
          </a:p>
          <a:p>
            <a:r>
              <a:rPr lang="en-US" b="1" dirty="0" smtClean="0"/>
              <a:t>Horizontal Scalability:</a:t>
            </a:r>
            <a:r>
              <a:rPr lang="en-US" dirty="0" smtClean="0"/>
              <a:t> </a:t>
            </a:r>
          </a:p>
          <a:p>
            <a:endParaRPr lang="en-US" dirty="0" smtClean="0"/>
          </a:p>
          <a:p>
            <a:r>
              <a:rPr lang="en-US" dirty="0" smtClean="0"/>
              <a:t>Azure Cosmos DB's globally distributed nature enables horizontal scaling to support growing user bases across different regions without compromising on data consistency or availability.</a:t>
            </a:r>
          </a:p>
          <a:p>
            <a:endParaRPr lang="en-US" dirty="0" smtClean="0"/>
          </a:p>
          <a:p>
            <a:r>
              <a:rPr lang="en-US" b="1" dirty="0" smtClean="0"/>
              <a:t>Elasticity:</a:t>
            </a:r>
            <a:r>
              <a:rPr lang="en-US" dirty="0" smtClean="0"/>
              <a:t> </a:t>
            </a:r>
          </a:p>
          <a:p>
            <a:endParaRPr lang="en-US" dirty="0" smtClean="0"/>
          </a:p>
          <a:p>
            <a:r>
              <a:rPr lang="en-US" dirty="0" smtClean="0"/>
              <a:t>Leveraging Azure's </a:t>
            </a:r>
            <a:r>
              <a:rPr lang="en-US" dirty="0" err="1" smtClean="0"/>
              <a:t>autoscaling</a:t>
            </a:r>
            <a:r>
              <a:rPr lang="en-US" dirty="0" smtClean="0"/>
              <a:t> capabilities, we dynamically adjust compute resources based on workload fluctuations, optimizing cost-efficiency while maintaining responsiveness.</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7951" y="205273"/>
            <a:ext cx="11803225" cy="4801314"/>
          </a:xfrm>
          <a:prstGeom prst="rect">
            <a:avLst/>
          </a:prstGeom>
          <a:noFill/>
        </p:spPr>
        <p:txBody>
          <a:bodyPr wrap="square" rtlCol="0">
            <a:spAutoFit/>
          </a:bodyPr>
          <a:lstStyle/>
          <a:p>
            <a:r>
              <a:rPr lang="en-US" b="1" dirty="0" smtClean="0"/>
              <a:t>**Benefits**</a:t>
            </a:r>
          </a:p>
          <a:p>
            <a:endParaRPr lang="en-US" dirty="0" smtClean="0"/>
          </a:p>
          <a:p>
            <a:r>
              <a:rPr lang="en-US" b="1" dirty="0" smtClean="0"/>
              <a:t>User-Centric Design:</a:t>
            </a:r>
            <a:r>
              <a:rPr lang="en-US" dirty="0" smtClean="0"/>
              <a:t> </a:t>
            </a:r>
          </a:p>
          <a:p>
            <a:endParaRPr lang="en-US" dirty="0" smtClean="0"/>
          </a:p>
          <a:p>
            <a:r>
              <a:rPr lang="en-US" dirty="0" smtClean="0"/>
              <a:t>Our solution prioritizes user experience with personalized health insights, intuitive interfaces, and actionable recommendations to foster long-term engagement and behavior change.</a:t>
            </a:r>
          </a:p>
          <a:p>
            <a:endParaRPr lang="en-US" dirty="0" smtClean="0"/>
          </a:p>
          <a:p>
            <a:r>
              <a:rPr lang="en-US" b="1" dirty="0" smtClean="0"/>
              <a:t>Security and Compliance:</a:t>
            </a:r>
          </a:p>
          <a:p>
            <a:endParaRPr lang="en-US" b="1" dirty="0" smtClean="0"/>
          </a:p>
          <a:p>
            <a:r>
              <a:rPr lang="en-US" dirty="0" smtClean="0"/>
              <a:t> Azure's comprehensive security features, including Azure AD integration and data encryption, ensure data privacy and compliance with healthcare regulations like HIPAA.</a:t>
            </a:r>
          </a:p>
          <a:p>
            <a:endParaRPr lang="en-US" dirty="0" smtClean="0"/>
          </a:p>
          <a:p>
            <a:r>
              <a:rPr lang="en-US" b="1" dirty="0" smtClean="0"/>
              <a:t>Innovation and Future Readiness:</a:t>
            </a:r>
            <a:r>
              <a:rPr lang="en-US" dirty="0" smtClean="0"/>
              <a:t> </a:t>
            </a:r>
          </a:p>
          <a:p>
            <a:endParaRPr lang="en-US" dirty="0" smtClean="0"/>
          </a:p>
          <a:p>
            <a:r>
              <a:rPr lang="en-US" dirty="0" smtClean="0"/>
              <a:t>By harnessing Azure's cutting-edge technologies and scalable infrastructure, we position our solution to evolve with emerging trends in wearable health technology and digital healthcare.</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347;p2">
            <a:extLst>
              <a:ext uri="{FF2B5EF4-FFF2-40B4-BE49-F238E27FC236}">
                <a16:creationId xmlns="" xmlns:a16="http://schemas.microsoft.com/office/drawing/2014/main" id="{A4EA6EBB-DB22-DE69-5A82-8AE36FF68349}"/>
              </a:ext>
            </a:extLst>
          </p:cNvPr>
          <p:cNvSpPr txBox="1">
            <a:spLocks noGrp="1"/>
          </p:cNvSpPr>
          <p:nvPr>
            <p:ph type="title"/>
          </p:nvPr>
        </p:nvSpPr>
        <p:spPr>
          <a:xfrm>
            <a:off x="0" y="229550"/>
            <a:ext cx="11477297"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2800" b="1" dirty="0">
                <a:solidFill>
                  <a:schemeClr val="tx1"/>
                </a:solidFill>
                <a:latin typeface="Segoe UI" panose="020B0502040204020203" pitchFamily="34" charset="0"/>
                <a:cs typeface="Segoe UI" panose="020B0502040204020203" pitchFamily="34" charset="0"/>
              </a:rPr>
              <a:t>GitHub Repository Link &amp; supporting diagrams, screenshots, if any</a:t>
            </a:r>
            <a:br>
              <a:rPr lang="en-IN" sz="2800" b="1" dirty="0">
                <a:solidFill>
                  <a:schemeClr val="tx1"/>
                </a:solidFill>
                <a:latin typeface="Segoe UI" panose="020B0502040204020203" pitchFamily="34" charset="0"/>
                <a:cs typeface="Segoe UI" panose="020B0502040204020203" pitchFamily="34" charset="0"/>
              </a:rPr>
            </a:br>
            <a:endParaRPr lang="en-IN" sz="2800" b="1" dirty="0">
              <a:solidFill>
                <a:schemeClr val="tx1"/>
              </a:solidFill>
              <a:latin typeface="Segoe UI" panose="020B0502040204020203" pitchFamily="34" charset="0"/>
              <a:cs typeface="Segoe UI" panose="020B0502040204020203" pitchFamily="34" charset="0"/>
            </a:endParaRPr>
          </a:p>
        </p:txBody>
      </p:sp>
      <p:sp>
        <p:nvSpPr>
          <p:cNvPr id="5" name="Google Shape;348;p2">
            <a:extLst>
              <a:ext uri="{FF2B5EF4-FFF2-40B4-BE49-F238E27FC236}">
                <a16:creationId xmlns="" xmlns:a16="http://schemas.microsoft.com/office/drawing/2014/main" id="{043E84EA-1268-70A0-4809-F6B461B3FF36}"/>
              </a:ext>
            </a:extLst>
          </p:cNvPr>
          <p:cNvSpPr txBox="1"/>
          <p:nvPr/>
        </p:nvSpPr>
        <p:spPr>
          <a:xfrm>
            <a:off x="0" y="1151300"/>
            <a:ext cx="8238600" cy="3414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IN" sz="1600" u="none" strike="noStrike" cap="none" dirty="0">
                <a:solidFill>
                  <a:srgbClr val="222222"/>
                </a:solidFill>
                <a:highlight>
                  <a:srgbClr val="FFFFFF"/>
                </a:highlight>
                <a:latin typeface="Segoe UI" panose="020B0502040204020203" pitchFamily="34" charset="0"/>
                <a:ea typeface="Lato"/>
                <a:cs typeface="Segoe UI" panose="020B0502040204020203" pitchFamily="34" charset="0"/>
                <a:sym typeface="Lato"/>
              </a:rPr>
              <a:t>How far it can go</a:t>
            </a:r>
            <a:r>
              <a:rPr lang="en-IN" sz="1600" u="none" strike="noStrike" cap="none" dirty="0" smtClean="0">
                <a:solidFill>
                  <a:srgbClr val="222222"/>
                </a:solidFill>
                <a:highlight>
                  <a:srgbClr val="FFFFFF"/>
                </a:highlight>
                <a:latin typeface="Segoe UI" panose="020B0502040204020203" pitchFamily="34" charset="0"/>
                <a:ea typeface="Lato"/>
                <a:cs typeface="Segoe UI" panose="020B0502040204020203" pitchFamily="34" charset="0"/>
                <a:sym typeface="Lato"/>
              </a:rPr>
              <a:t>?</a:t>
            </a:r>
          </a:p>
          <a:p>
            <a:pPr marL="0" marR="0" lvl="0" indent="0" algn="l" rtl="0">
              <a:lnSpc>
                <a:spcPct val="100000"/>
              </a:lnSpc>
              <a:spcBef>
                <a:spcPts val="0"/>
              </a:spcBef>
              <a:spcAft>
                <a:spcPts val="0"/>
              </a:spcAft>
              <a:buClr>
                <a:srgbClr val="000000"/>
              </a:buClr>
              <a:buSzPts val="1400"/>
              <a:buFont typeface="Arial"/>
              <a:buNone/>
            </a:pPr>
            <a:endParaRPr lang="en-IN" sz="1600" dirty="0" smtClean="0">
              <a:solidFill>
                <a:srgbClr val="222222"/>
              </a:solidFill>
              <a:highlight>
                <a:srgbClr val="FFFFFF"/>
              </a:highlight>
              <a:latin typeface="Segoe UI" panose="020B0502040204020203" pitchFamily="34" charset="0"/>
              <a:ea typeface="Lato"/>
              <a:cs typeface="Segoe UI" panose="020B0502040204020203" pitchFamily="34" charset="0"/>
              <a:sym typeface="Lato"/>
            </a:endParaRPr>
          </a:p>
          <a:p>
            <a:pPr marL="0" marR="0" lvl="0" indent="0" algn="l" rtl="0">
              <a:lnSpc>
                <a:spcPct val="100000"/>
              </a:lnSpc>
              <a:spcBef>
                <a:spcPts val="0"/>
              </a:spcBef>
              <a:spcAft>
                <a:spcPts val="0"/>
              </a:spcAft>
              <a:buClr>
                <a:srgbClr val="000000"/>
              </a:buClr>
              <a:buSzPts val="1400"/>
              <a:buFont typeface="Arial"/>
              <a:buNone/>
            </a:pPr>
            <a:r>
              <a:rPr lang="en-IN" sz="1600" dirty="0" smtClean="0">
                <a:solidFill>
                  <a:srgbClr val="222222"/>
                </a:solidFill>
                <a:highlight>
                  <a:srgbClr val="FFFFFF"/>
                </a:highlight>
                <a:latin typeface="Segoe UI" panose="020B0502040204020203" pitchFamily="34" charset="0"/>
                <a:ea typeface="Lato"/>
                <a:cs typeface="Segoe UI" panose="020B0502040204020203" pitchFamily="34" charset="0"/>
                <a:sym typeface="Lato"/>
              </a:rPr>
              <a:t>Health and fitness website name: WellFit</a:t>
            </a:r>
            <a:endParaRPr lang="en-IN" sz="1600" u="none" strike="noStrike" cap="none" dirty="0" smtClean="0">
              <a:solidFill>
                <a:srgbClr val="222222"/>
              </a:solidFill>
              <a:highlight>
                <a:srgbClr val="FFFFFF"/>
              </a:highlight>
              <a:latin typeface="Segoe UI" panose="020B0502040204020203" pitchFamily="34" charset="0"/>
              <a:ea typeface="Lato"/>
              <a:cs typeface="Segoe UI" panose="020B0502040204020203" pitchFamily="34" charset="0"/>
              <a:sym typeface="Lato"/>
            </a:endParaRPr>
          </a:p>
          <a:p>
            <a:pPr marL="0" marR="0" lvl="0" indent="0" algn="l" rtl="0">
              <a:lnSpc>
                <a:spcPct val="100000"/>
              </a:lnSpc>
              <a:spcBef>
                <a:spcPts val="0"/>
              </a:spcBef>
              <a:spcAft>
                <a:spcPts val="0"/>
              </a:spcAft>
              <a:buClr>
                <a:srgbClr val="000000"/>
              </a:buClr>
              <a:buSzPts val="1400"/>
              <a:buFont typeface="Arial"/>
              <a:buNone/>
            </a:pPr>
            <a:endParaRPr lang="en-IN" sz="1600" dirty="0" smtClean="0">
              <a:solidFill>
                <a:srgbClr val="222222"/>
              </a:solidFill>
              <a:highlight>
                <a:srgbClr val="FFFFFF"/>
              </a:highlight>
              <a:latin typeface="Segoe UI" panose="020B0502040204020203" pitchFamily="34" charset="0"/>
              <a:ea typeface="Lato"/>
              <a:cs typeface="Segoe UI" panose="020B0502040204020203" pitchFamily="34" charset="0"/>
              <a:sym typeface="Lato"/>
            </a:endParaRPr>
          </a:p>
          <a:p>
            <a:pPr lvl="0">
              <a:buClr>
                <a:srgbClr val="000000"/>
              </a:buClr>
              <a:buSzPts val="1400"/>
            </a:pPr>
            <a:r>
              <a:rPr lang="en-IN" sz="1600" smtClean="0">
                <a:solidFill>
                  <a:srgbClr val="000000"/>
                </a:solidFill>
                <a:latin typeface="Segoe UI" panose="020B0502040204020203" pitchFamily="34" charset="0"/>
                <a:ea typeface="Lato"/>
                <a:cs typeface="Segoe UI" panose="020B0502040204020203" pitchFamily="34" charset="0"/>
                <a:sym typeface="Lato"/>
              </a:rPr>
              <a:t>https://github.com/mansiruhil13/BOB-hackathon</a:t>
            </a:r>
            <a:endParaRPr lang="en-IN" sz="1600" u="none" strike="noStrike" cap="none" dirty="0">
              <a:solidFill>
                <a:srgbClr val="000000"/>
              </a:solidFill>
              <a:latin typeface="Segoe UI" panose="020B0502040204020203" pitchFamily="34" charset="0"/>
              <a:ea typeface="Lato"/>
              <a:cs typeface="Segoe UI" panose="020B0502040204020203" pitchFamily="34" charset="0"/>
              <a:sym typeface="Lato"/>
            </a:endParaRPr>
          </a:p>
        </p:txBody>
      </p:sp>
      <p:pic>
        <p:nvPicPr>
          <p:cNvPr id="6" name="Picture 5" descr="download (4).png"/>
          <p:cNvPicPr>
            <a:picLocks noChangeAspect="1"/>
          </p:cNvPicPr>
          <p:nvPr/>
        </p:nvPicPr>
        <p:blipFill>
          <a:blip r:embed="rId2"/>
          <a:stretch>
            <a:fillRect/>
          </a:stretch>
        </p:blipFill>
        <p:spPr>
          <a:xfrm>
            <a:off x="6523264" y="1202871"/>
            <a:ext cx="3581789" cy="2568075"/>
          </a:xfrm>
          <a:prstGeom prst="rect">
            <a:avLst/>
          </a:prstGeom>
        </p:spPr>
      </p:pic>
      <p:sp>
        <p:nvSpPr>
          <p:cNvPr id="7" name="TextBox 6"/>
          <p:cNvSpPr txBox="1"/>
          <p:nvPr/>
        </p:nvSpPr>
        <p:spPr>
          <a:xfrm>
            <a:off x="6699380" y="4049486"/>
            <a:ext cx="3377681" cy="369332"/>
          </a:xfrm>
          <a:prstGeom prst="rect">
            <a:avLst/>
          </a:prstGeom>
          <a:noFill/>
        </p:spPr>
        <p:txBody>
          <a:bodyPr wrap="square" rtlCol="0">
            <a:spAutoFit/>
          </a:bodyPr>
          <a:lstStyle/>
          <a:p>
            <a:pPr algn="ctr"/>
            <a:r>
              <a:rPr lang="en-US" b="1" dirty="0" smtClean="0"/>
              <a:t>Proximity Sensors</a:t>
            </a:r>
            <a:endParaRPr lang="en-US" b="1" dirty="0"/>
          </a:p>
        </p:txBody>
      </p:sp>
      <p:pic>
        <p:nvPicPr>
          <p:cNvPr id="8" name="Picture 7" descr="Screenshot 2024-06-30 134941.png"/>
          <p:cNvPicPr>
            <a:picLocks noChangeAspect="1"/>
          </p:cNvPicPr>
          <p:nvPr/>
        </p:nvPicPr>
        <p:blipFill>
          <a:blip r:embed="rId3"/>
          <a:stretch>
            <a:fillRect/>
          </a:stretch>
        </p:blipFill>
        <p:spPr>
          <a:xfrm>
            <a:off x="1035697" y="3361937"/>
            <a:ext cx="3156492" cy="1867076"/>
          </a:xfrm>
          <a:prstGeom prst="rect">
            <a:avLst/>
          </a:prstGeom>
        </p:spPr>
      </p:pic>
      <p:sp>
        <p:nvSpPr>
          <p:cNvPr id="9" name="TextBox 8"/>
          <p:cNvSpPr txBox="1"/>
          <p:nvPr/>
        </p:nvSpPr>
        <p:spPr>
          <a:xfrm>
            <a:off x="1427584" y="5598367"/>
            <a:ext cx="2976466" cy="369332"/>
          </a:xfrm>
          <a:prstGeom prst="rect">
            <a:avLst/>
          </a:prstGeom>
          <a:noFill/>
        </p:spPr>
        <p:txBody>
          <a:bodyPr wrap="square" rtlCol="0">
            <a:spAutoFit/>
          </a:bodyPr>
          <a:lstStyle/>
          <a:p>
            <a:r>
              <a:rPr lang="en-US" b="1" dirty="0" smtClean="0"/>
              <a:t>Optical heart-rate sensors</a:t>
            </a:r>
            <a:endParaRPr lang="en-US" b="1" dirty="0"/>
          </a:p>
        </p:txBody>
      </p:sp>
      <p:pic>
        <p:nvPicPr>
          <p:cNvPr id="10" name="Picture 9" descr="Screenshot 2024-06-30 133714.png"/>
          <p:cNvPicPr>
            <a:picLocks noChangeAspect="1"/>
          </p:cNvPicPr>
          <p:nvPr/>
        </p:nvPicPr>
        <p:blipFill>
          <a:blip r:embed="rId4"/>
          <a:stretch>
            <a:fillRect/>
          </a:stretch>
        </p:blipFill>
        <p:spPr>
          <a:xfrm>
            <a:off x="10190686" y="2480915"/>
            <a:ext cx="1836474" cy="3264842"/>
          </a:xfrm>
          <a:prstGeom prst="rect">
            <a:avLst/>
          </a:prstGeom>
        </p:spPr>
      </p:pic>
    </p:spTree>
    <p:extLst>
      <p:ext uri="{BB962C8B-B14F-4D97-AF65-F5344CB8AC3E}">
        <p14:creationId xmlns="" xmlns:p14="http://schemas.microsoft.com/office/powerpoint/2010/main" val="26166310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health.png"/>
          <p:cNvPicPr>
            <a:picLocks noChangeAspect="1"/>
          </p:cNvPicPr>
          <p:nvPr/>
        </p:nvPicPr>
        <p:blipFill>
          <a:blip r:embed="rId2"/>
          <a:stretch>
            <a:fillRect/>
          </a:stretch>
        </p:blipFill>
        <p:spPr>
          <a:xfrm>
            <a:off x="212625" y="218906"/>
            <a:ext cx="10862811" cy="5720249"/>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114</TotalTime>
  <Words>1784</Words>
  <Application>Microsoft Macintosh PowerPoint</Application>
  <PresentationFormat>Custom</PresentationFormat>
  <Paragraphs>159</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Slide 1</vt:lpstr>
      <vt:lpstr>Health and Fitness?</vt:lpstr>
      <vt:lpstr>Pre-Requisite</vt:lpstr>
      <vt:lpstr>Tools or resources</vt:lpstr>
      <vt:lpstr>Any Supporting Functional Documents</vt:lpstr>
      <vt:lpstr>Slide 6</vt:lpstr>
      <vt:lpstr>Slide 7</vt:lpstr>
      <vt:lpstr>GitHub Repository Link &amp; supporting diagrams, screenshots, if any </vt:lpstr>
      <vt:lpstr>Slide 9</vt:lpstr>
      <vt:lpstr>Business Potential and Relevance </vt:lpstr>
      <vt:lpstr>Uniqueness of Approach and Solution </vt:lpstr>
      <vt:lpstr>User Experience</vt:lpstr>
      <vt:lpstr>Security Considerations</vt:lpstr>
      <vt:lpstr>Slide 14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Avinash Rohit</dc:creator>
  <cp:lastModifiedBy>admin</cp:lastModifiedBy>
  <cp:revision>14</cp:revision>
  <dcterms:created xsi:type="dcterms:W3CDTF">2024-06-09T08:34:46Z</dcterms:created>
  <dcterms:modified xsi:type="dcterms:W3CDTF">2024-06-30T11:04:02Z</dcterms:modified>
</cp:coreProperties>
</file>