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C945B-10AD-4AE2-B52C-49551841F83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99607-B67E-4871-ABC2-D6D9A948AC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F7A9-4534-4D09-8FAA-36B1D96151D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799D-AFC5-4736-8CE4-223207DB44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357166"/>
            <a:ext cx="87154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blipFill>
                  <a:blip r:embed="rId2"/>
                  <a:stretch>
                    <a:fillRect/>
                  </a:stretch>
                </a:blipFill>
              </a:rPr>
              <a:t>HEALTH </a:t>
            </a:r>
          </a:p>
          <a:p>
            <a:pPr algn="ctr"/>
            <a:r>
              <a:rPr lang="en-US" sz="9600" b="1" dirty="0" smtClean="0">
                <a:blipFill>
                  <a:blip r:embed="rId2"/>
                  <a:stretch>
                    <a:fillRect/>
                  </a:stretch>
                </a:blipFill>
              </a:rPr>
              <a:t>&amp;</a:t>
            </a:r>
          </a:p>
          <a:p>
            <a:pPr algn="ctr"/>
            <a:r>
              <a:rPr lang="en-US" sz="9600" b="1" dirty="0" smtClean="0">
                <a:blipFill>
                  <a:blip r:embed="rId2"/>
                  <a:stretch>
                    <a:fillRect/>
                  </a:stretch>
                </a:blipFill>
              </a:rPr>
              <a:t> FITNESS TRACKER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2844" y="142852"/>
            <a:ext cx="8858312" cy="650085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04"/>
            <a:ext cx="7143768" cy="12144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58082" y="428604"/>
            <a:ext cx="1785918" cy="12144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hnschrift Condensed" pitchFamily="34" charset="0"/>
              </a:rPr>
              <a:t>Features</a:t>
            </a:r>
            <a:endParaRPr lang="en-US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2071678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Step Counter</a:t>
            </a: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Heart Rate Monitor</a:t>
            </a:r>
          </a:p>
          <a:p>
            <a:pPr algn="just">
              <a:buFont typeface="Arial" pitchFamily="34" charset="0"/>
              <a:buChar char="•"/>
            </a:pP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Calorie Tracker</a:t>
            </a:r>
          </a:p>
          <a:p>
            <a:pPr algn="just">
              <a:buFont typeface="Arial" pitchFamily="34" charset="0"/>
              <a:buChar char="•"/>
            </a:pP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Sleep Tracker</a:t>
            </a:r>
          </a:p>
          <a:p>
            <a:pPr algn="just">
              <a:buFont typeface="Arial" pitchFamily="34" charset="0"/>
              <a:buChar char="•"/>
            </a:pP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GPS</a:t>
            </a:r>
          </a:p>
          <a:p>
            <a:pPr algn="just">
              <a:buFont typeface="Arial" pitchFamily="34" charset="0"/>
              <a:buChar char="•"/>
            </a:pP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Smartphone Notifications</a:t>
            </a:r>
          </a:p>
          <a:p>
            <a:pPr algn="just">
              <a:buFont typeface="Arial" pitchFamily="34" charset="0"/>
              <a:buChar char="•"/>
            </a:pP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Water Resistance</a:t>
            </a:r>
          </a:p>
          <a:p>
            <a:pPr algn="just">
              <a:buFont typeface="Arial" pitchFamily="34" charset="0"/>
              <a:buChar char="•"/>
            </a:pPr>
            <a:endParaRPr lang="en-US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Bahnschrift Condensed" pitchFamily="34" charset="0"/>
              </a:rPr>
              <a:t> Long Battery life</a:t>
            </a:r>
          </a:p>
          <a:p>
            <a:pPr algn="just"/>
            <a:r>
              <a:rPr lang="en-US" b="1" dirty="0" smtClean="0">
                <a:latin typeface="Bahnschrift Condensed" pitchFamily="34" charset="0"/>
              </a:rPr>
              <a:t> </a:t>
            </a:r>
            <a:endParaRPr lang="en-US" b="1" dirty="0">
              <a:latin typeface="Bahnschrift Condensed" pitchFamily="34" charset="0"/>
            </a:endParaRPr>
          </a:p>
        </p:txBody>
      </p:sp>
      <p:pic>
        <p:nvPicPr>
          <p:cNvPr id="10" name="Picture 9" descr="Screenshot 2024-06-30 0909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071678"/>
            <a:ext cx="4241606" cy="4283055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6-30 140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290"/>
            <a:ext cx="4063879" cy="2143140"/>
          </a:xfrm>
          <a:prstGeom prst="round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7752" y="500042"/>
            <a:ext cx="3786214" cy="783193"/>
          </a:xfrm>
          <a:prstGeom prst="round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Bahnschrift Condensed" pitchFamily="34" charset="0"/>
              </a:rPr>
              <a:t>Advantages</a:t>
            </a:r>
            <a:endParaRPr lang="en-US" sz="4000" b="1" dirty="0">
              <a:solidFill>
                <a:srgbClr val="7030A0"/>
              </a:solidFill>
              <a:latin typeface="Bahnschrif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7752" y="1571612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No need to define leisure time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smtClean="0"/>
              <a:t> Motivates physical activity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Motivates to achieve optimum caloric intake and healthy eating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Monitors quality of sleep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Long Battery life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Helpful in Scientific Research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714620"/>
            <a:ext cx="3786214" cy="783193"/>
          </a:xfrm>
          <a:prstGeom prst="roundRect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Bahnschrift Condensed" pitchFamily="34" charset="0"/>
              </a:rPr>
              <a:t>Disadvantages</a:t>
            </a:r>
            <a:endParaRPr lang="en-US" sz="4000" b="1" dirty="0">
              <a:solidFill>
                <a:srgbClr val="7030A0"/>
              </a:solidFill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786190"/>
            <a:ext cx="3786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Some of them are Expensive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Some of them have inaccurate measurement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Less Functionality</a:t>
            </a:r>
          </a:p>
          <a:p>
            <a:pPr>
              <a:buFont typeface="Arial" pitchFamily="34" charset="0"/>
              <a:buChar char="•"/>
            </a:pPr>
            <a:endParaRPr lang="en-US" sz="1400" b="1" dirty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It can be very time consuming to set up and organize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44" y="857232"/>
            <a:ext cx="8715436" cy="2554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Bahnschrift Condensed" pitchFamily="34" charset="0"/>
              </a:rPr>
              <a:t>Thank-You</a:t>
            </a:r>
          </a:p>
          <a:p>
            <a:pPr algn="ctr"/>
            <a:endParaRPr lang="en-US" sz="8000" dirty="0"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8794" y="3000372"/>
            <a:ext cx="500066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hnschrift Condensed" pitchFamily="34" charset="0"/>
              </a:rPr>
              <a:t>For More Details, Contact info:</a:t>
            </a:r>
            <a:endParaRPr lang="en-US" sz="3600" b="1" dirty="0">
              <a:latin typeface="Bahnschrift Condens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500063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Condensed" pitchFamily="34" charset="0"/>
              </a:rPr>
              <a:t>     </a:t>
            </a:r>
            <a:r>
              <a:rPr lang="en-US" b="1" u="sng" dirty="0" smtClean="0">
                <a:latin typeface="Bahnschrift Condensed" pitchFamily="34" charset="0"/>
              </a:rPr>
              <a:t>mansiruhil99@gmail.com</a:t>
            </a:r>
            <a:endParaRPr lang="en-US" b="1" u="sng" dirty="0">
              <a:latin typeface="Bahnschrift Condensed" pitchFamily="34" charset="0"/>
            </a:endParaRPr>
          </a:p>
        </p:txBody>
      </p:sp>
      <p:pic>
        <p:nvPicPr>
          <p:cNvPr id="10" name="Picture 9" descr="downloa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5000636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14942" y="500063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Bahnschrift Condensed" pitchFamily="34" charset="0"/>
              </a:rPr>
              <a:t>https://github.com/mansiruhil13</a:t>
            </a:r>
            <a:endParaRPr lang="en-US" b="1" u="sng" dirty="0">
              <a:latin typeface="Bahnschrift Condensed" pitchFamily="34" charset="0"/>
            </a:endParaRPr>
          </a:p>
        </p:txBody>
      </p:sp>
      <p:pic>
        <p:nvPicPr>
          <p:cNvPr id="12" name="Picture 11" descr="download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4929198"/>
            <a:ext cx="496250" cy="496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86116" y="6143644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Bahnschrift Condensed" pitchFamily="34" charset="0"/>
              </a:rPr>
              <a:t>https://www.linkedin.com/in/mansi-ruhil-7a00a0228/</a:t>
            </a:r>
            <a:endParaRPr lang="en-US" b="1" u="sng" dirty="0">
              <a:latin typeface="Bahnschrift Condensed" pitchFamily="34" charset="0"/>
            </a:endParaRPr>
          </a:p>
        </p:txBody>
      </p:sp>
      <p:pic>
        <p:nvPicPr>
          <p:cNvPr id="14" name="Picture 13" descr="images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6143644"/>
            <a:ext cx="357184" cy="357184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06-30 0906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57" y="0"/>
            <a:ext cx="9243057" cy="735809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643050"/>
            <a:ext cx="3450766" cy="3929090"/>
          </a:xfrm>
          <a:prstGeom prst="rect">
            <a:avLst/>
          </a:prstGeom>
        </p:spPr>
      </p:pic>
      <p:pic>
        <p:nvPicPr>
          <p:cNvPr id="4" name="Picture 3" descr="Screenshot 2024-06-30 091349.png"/>
          <p:cNvPicPr>
            <a:picLocks noChangeAspect="1"/>
          </p:cNvPicPr>
          <p:nvPr/>
        </p:nvPicPr>
        <p:blipFill>
          <a:blip r:embed="rId3">
            <a:lum bright="40000"/>
          </a:blip>
          <a:stretch>
            <a:fillRect/>
          </a:stretch>
        </p:blipFill>
        <p:spPr>
          <a:xfrm>
            <a:off x="5286380" y="1714488"/>
            <a:ext cx="3016664" cy="3308599"/>
          </a:xfrm>
          <a:prstGeom prst="roundRect">
            <a:avLst/>
          </a:prstGeom>
          <a:ln>
            <a:noFill/>
          </a:ln>
        </p:spPr>
      </p:pic>
      <p:sp>
        <p:nvSpPr>
          <p:cNvPr id="8" name="Arc 7"/>
          <p:cNvSpPr/>
          <p:nvPr/>
        </p:nvSpPr>
        <p:spPr>
          <a:xfrm>
            <a:off x="857224" y="1285860"/>
            <a:ext cx="1643074" cy="178595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472" y="100010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</a:t>
            </a:r>
          </a:p>
          <a:p>
            <a:pPr algn="ctr"/>
            <a:r>
              <a:rPr lang="en-US" dirty="0" smtClean="0"/>
              <a:t>4km</a:t>
            </a:r>
            <a:endParaRPr lang="en-US" dirty="0"/>
          </a:p>
        </p:txBody>
      </p:sp>
      <p:pic>
        <p:nvPicPr>
          <p:cNvPr id="10" name="Picture 9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571612"/>
            <a:ext cx="785812" cy="7858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7620" y="642918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Calories</a:t>
            </a:r>
          </a:p>
          <a:p>
            <a:pPr algn="ctr"/>
            <a:r>
              <a:rPr lang="en-US" dirty="0" smtClean="0"/>
              <a:t>290cal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 flipH="1">
            <a:off x="3714744" y="1357298"/>
            <a:ext cx="1214446" cy="1285884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ownload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6" y="142852"/>
            <a:ext cx="680083" cy="5667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158" y="492919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Weather</a:t>
            </a:r>
          </a:p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16" name="Picture 15" descr="Screenshot 2024-06-30 0924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852" y="5286388"/>
            <a:ext cx="264505" cy="188622"/>
          </a:xfrm>
          <a:prstGeom prst="rect">
            <a:avLst/>
          </a:prstGeom>
        </p:spPr>
      </p:pic>
      <p:pic>
        <p:nvPicPr>
          <p:cNvPr id="17" name="Picture 16" descr="download (3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62" y="5500702"/>
            <a:ext cx="642942" cy="571504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 flipH="1">
            <a:off x="1714480" y="5072074"/>
            <a:ext cx="1071570" cy="1143008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reenshot 2024-06-30 09263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9190" y="5214951"/>
            <a:ext cx="608455" cy="571504"/>
          </a:xfrm>
          <a:prstGeom prst="rect">
            <a:avLst/>
          </a:prstGeom>
        </p:spPr>
      </p:pic>
      <p:sp>
        <p:nvSpPr>
          <p:cNvPr id="20" name="Arc 19"/>
          <p:cNvSpPr/>
          <p:nvPr/>
        </p:nvSpPr>
        <p:spPr>
          <a:xfrm>
            <a:off x="3071802" y="4500570"/>
            <a:ext cx="1928826" cy="142876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43438" y="5857892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</a:t>
            </a:r>
          </a:p>
          <a:p>
            <a:pPr algn="ctr"/>
            <a:r>
              <a:rPr lang="en-US" dirty="0" smtClean="0"/>
              <a:t>22:41</a:t>
            </a:r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6-30 093051.png"/>
          <p:cNvPicPr>
            <a:picLocks noChangeAspect="1"/>
          </p:cNvPicPr>
          <p:nvPr/>
        </p:nvPicPr>
        <p:blipFill>
          <a:blip r:embed="rId2">
            <a:lum bright="12000"/>
          </a:blip>
          <a:stretch>
            <a:fillRect/>
          </a:stretch>
        </p:blipFill>
        <p:spPr>
          <a:xfrm>
            <a:off x="7072330" y="2214554"/>
            <a:ext cx="1830291" cy="1928826"/>
          </a:xfrm>
          <a:prstGeom prst="roundRect">
            <a:avLst/>
          </a:prstGeom>
          <a:blipFill>
            <a:blip r:embed="rId2">
              <a:lum bright="12000"/>
            </a:blip>
            <a:stretch>
              <a:fillRect/>
            </a:stretch>
          </a:blipFill>
        </p:spPr>
      </p:pic>
      <p:pic>
        <p:nvPicPr>
          <p:cNvPr id="3" name="Picture 2" descr="Screenshot 2024-06-30 093031.png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4786314" y="2214554"/>
            <a:ext cx="1916336" cy="2000264"/>
          </a:xfrm>
          <a:prstGeom prst="rect">
            <a:avLst/>
          </a:prstGeom>
        </p:spPr>
      </p:pic>
      <p:pic>
        <p:nvPicPr>
          <p:cNvPr id="4" name="Picture 3" descr="Screenshot 2024-06-30 093020.png"/>
          <p:cNvPicPr>
            <a:picLocks noChangeAspect="1"/>
          </p:cNvPicPr>
          <p:nvPr/>
        </p:nvPicPr>
        <p:blipFill>
          <a:blip r:embed="rId4">
            <a:lum bright="18000"/>
          </a:blip>
          <a:stretch>
            <a:fillRect/>
          </a:stretch>
        </p:blipFill>
        <p:spPr>
          <a:xfrm>
            <a:off x="2500298" y="2214554"/>
            <a:ext cx="1987226" cy="2000264"/>
          </a:xfrm>
          <a:prstGeom prst="rect">
            <a:avLst/>
          </a:prstGeom>
        </p:spPr>
      </p:pic>
      <p:pic>
        <p:nvPicPr>
          <p:cNvPr id="5" name="Picture 4" descr="Screenshot 2024-06-30 093010.png"/>
          <p:cNvPicPr>
            <a:picLocks noChangeAspect="1"/>
          </p:cNvPicPr>
          <p:nvPr/>
        </p:nvPicPr>
        <p:blipFill>
          <a:blip r:embed="rId5">
            <a:lum bright="18000"/>
          </a:blip>
          <a:stretch>
            <a:fillRect/>
          </a:stretch>
        </p:blipFill>
        <p:spPr>
          <a:xfrm>
            <a:off x="214282" y="2214554"/>
            <a:ext cx="1857388" cy="19949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24" y="1571612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75%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40" y="1571612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90%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6380" y="1571612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25%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1500174"/>
            <a:ext cx="129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65%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4643446"/>
            <a:ext cx="135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portion of food will provide your body with 100 units of energy derived from the food's nutrients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86050" y="4643446"/>
            <a:ext cx="1214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portion of food will provide your body with 200 units of energy derived from the food's nutrients</a:t>
            </a:r>
          </a:p>
          <a:p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7752" y="4714884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portion of food will provide your body with 300 units of energy derived from the food's nutrients</a:t>
            </a:r>
          </a:p>
          <a:p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5206" y="4643446"/>
            <a:ext cx="1357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portion of food will provide your body with 400 units of energy derived from the food's nutrients</a:t>
            </a:r>
          </a:p>
          <a:p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24" name="Notched Right Arrow 23"/>
          <p:cNvSpPr/>
          <p:nvPr/>
        </p:nvSpPr>
        <p:spPr>
          <a:xfrm>
            <a:off x="357158" y="142852"/>
            <a:ext cx="4286280" cy="1500198"/>
          </a:xfrm>
          <a:prstGeom prst="notchedRightArrow">
            <a:avLst/>
          </a:prstGeom>
          <a:ln>
            <a:noFill/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2910" y="642918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Agency FB" pitchFamily="34" charset="0"/>
              </a:rPr>
              <a:t>A Measure of Food Energy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6-30 132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642918"/>
            <a:ext cx="1333616" cy="1988992"/>
          </a:xfrm>
          <a:prstGeom prst="rect">
            <a:avLst/>
          </a:prstGeom>
        </p:spPr>
      </p:pic>
      <p:pic>
        <p:nvPicPr>
          <p:cNvPr id="3" name="Picture 2" descr="Screenshot 2024-06-30 1321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714356"/>
            <a:ext cx="670618" cy="2057578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>
            <a:off x="3857620" y="1357298"/>
            <a:ext cx="2000264" cy="928694"/>
          </a:xfrm>
          <a:prstGeom prst="notched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3357562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Bahnschrift Condensed" pitchFamily="34" charset="0"/>
              </a:rPr>
              <a:t>Fitness Tracker don’t magically transform you into a fit and healthy person. Though it helps in becoming you fit, all the hard work has to be done by you.</a:t>
            </a:r>
            <a:endParaRPr lang="en-US" sz="3600" b="1" dirty="0">
              <a:latin typeface="Bahnschrift Condensed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7224" y="3071810"/>
            <a:ext cx="7572428" cy="300039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8604"/>
            <a:ext cx="7143768" cy="12144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hnschrift Condensed" pitchFamily="34" charset="0"/>
              </a:rPr>
              <a:t>The History of Wearables</a:t>
            </a:r>
            <a:endParaRPr lang="en-US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8082" y="428604"/>
            <a:ext cx="1785918" cy="12144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2143116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u="sng" dirty="0" smtClean="0"/>
              <a:t>2005</a:t>
            </a:r>
            <a:r>
              <a:rPr lang="en-US" sz="2000" dirty="0" smtClean="0"/>
              <a:t>: Release of the self-tracking app and website MyFitnessPal.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u="sng" dirty="0" smtClean="0"/>
              <a:t>2008</a:t>
            </a:r>
            <a:r>
              <a:rPr lang="en-US" sz="2000" dirty="0" smtClean="0"/>
              <a:t>: Fibit debuted with first of its fitness.</a:t>
            </a:r>
            <a:endParaRPr lang="en-US" sz="2000" dirty="0"/>
          </a:p>
        </p:txBody>
      </p:sp>
      <p:pic>
        <p:nvPicPr>
          <p:cNvPr id="8" name="Picture 7" descr="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857628"/>
            <a:ext cx="3072827" cy="1647888"/>
          </a:xfrm>
          <a:prstGeom prst="roundRect">
            <a:avLst/>
          </a:prstGeom>
        </p:spPr>
      </p:pic>
      <p:pic>
        <p:nvPicPr>
          <p:cNvPr id="9" name="Picture 8" descr="Screenshot 2024-06-30 1337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2571744"/>
            <a:ext cx="2009194" cy="35719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04"/>
            <a:ext cx="7143768" cy="12144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58082" y="428604"/>
            <a:ext cx="1785918" cy="12144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hnschrift Condensed" pitchFamily="34" charset="0"/>
              </a:rPr>
              <a:t>Accelerometer</a:t>
            </a:r>
            <a:endParaRPr lang="en-US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2071678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Bahnschrift Condensed" pitchFamily="34" charset="0"/>
              </a:rPr>
              <a:t> Health and Fitness tracker sense the movement of body with 3 axis    accelerometer to track movement in every direction.</a:t>
            </a:r>
          </a:p>
          <a:p>
            <a:pPr algn="just">
              <a:buFont typeface="Arial" pitchFamily="34" charset="0"/>
              <a:buChar char="•"/>
            </a:pPr>
            <a:endParaRPr lang="en-US" sz="2400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Bahnschrift Condensed" pitchFamily="34" charset="0"/>
              </a:rPr>
              <a:t> Newton 2</a:t>
            </a:r>
            <a:r>
              <a:rPr lang="en-US" sz="2400" b="1" baseline="30000" dirty="0" smtClean="0">
                <a:latin typeface="Bahnschrift Condensed" pitchFamily="34" charset="0"/>
              </a:rPr>
              <a:t>nd</a:t>
            </a:r>
            <a:r>
              <a:rPr lang="en-US" sz="2400" b="1" dirty="0" smtClean="0">
                <a:latin typeface="Bahnschrift Condensed" pitchFamily="34" charset="0"/>
              </a:rPr>
              <a:t> law of motion.</a:t>
            </a:r>
          </a:p>
          <a:p>
            <a:pPr algn="just"/>
            <a:r>
              <a:rPr lang="en-US" sz="2400" b="1" dirty="0" smtClean="0">
                <a:latin typeface="Bahnschrift Condensed" pitchFamily="34" charset="0"/>
              </a:rPr>
              <a:t> </a:t>
            </a:r>
            <a:endParaRPr lang="en-US" sz="2400" b="1" dirty="0">
              <a:latin typeface="Bahnschrift Condensed" pitchFamily="34" charset="0"/>
            </a:endParaRPr>
          </a:p>
        </p:txBody>
      </p:sp>
      <p:pic>
        <p:nvPicPr>
          <p:cNvPr id="7" name="Picture 6" descr="download (6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3000372"/>
            <a:ext cx="2752738" cy="2506749"/>
          </a:xfrm>
          <a:prstGeom prst="rect">
            <a:avLst/>
          </a:prstGeom>
        </p:spPr>
      </p:pic>
      <p:pic>
        <p:nvPicPr>
          <p:cNvPr id="8" name="Picture 7" descr="download (7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714752"/>
            <a:ext cx="2075272" cy="2512706"/>
          </a:xfrm>
          <a:prstGeom prst="rect">
            <a:avLst/>
          </a:prstGeom>
        </p:spPr>
      </p:pic>
      <p:pic>
        <p:nvPicPr>
          <p:cNvPr id="9" name="Picture 8" descr="Screenshot 2024-06-30 1343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82" y="4929198"/>
            <a:ext cx="1766967" cy="125294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04"/>
            <a:ext cx="7143768" cy="12144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58082" y="428604"/>
            <a:ext cx="1785918" cy="12144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714356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hnschrift Condensed" pitchFamily="34" charset="0"/>
              </a:rPr>
              <a:t>Optical Heart-Rate Sensor</a:t>
            </a:r>
            <a:endParaRPr lang="en-US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2071678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Bahnschrift Condensed" pitchFamily="34" charset="0"/>
              </a:rPr>
              <a:t> An optical heart rate sensor monitor measures your heart rate using green light or red light.</a:t>
            </a:r>
          </a:p>
          <a:p>
            <a:pPr algn="just">
              <a:buFont typeface="Arial" pitchFamily="34" charset="0"/>
              <a:buChar char="•"/>
            </a:pPr>
            <a:endParaRPr lang="en-US" sz="2400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Bahnschrift Condensed" pitchFamily="34" charset="0"/>
              </a:rPr>
              <a:t> LED shines through your skin &amp; an optical sensor scans the light that bounces back.</a:t>
            </a:r>
          </a:p>
          <a:p>
            <a:pPr algn="just"/>
            <a:r>
              <a:rPr lang="en-US" sz="2400" b="1" dirty="0" smtClean="0">
                <a:latin typeface="Bahnschrift Condensed" pitchFamily="34" charset="0"/>
              </a:rPr>
              <a:t> </a:t>
            </a:r>
            <a:endParaRPr lang="en-US" sz="2400" b="1" dirty="0">
              <a:latin typeface="Bahnschrift Condensed" pitchFamily="34" charset="0"/>
            </a:endParaRPr>
          </a:p>
        </p:txBody>
      </p:sp>
      <p:pic>
        <p:nvPicPr>
          <p:cNvPr id="8" name="Picture 7" descr="Screenshot 2024-06-30 1349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47" y="4000504"/>
            <a:ext cx="3864754" cy="2286016"/>
          </a:xfrm>
          <a:prstGeom prst="rect">
            <a:avLst/>
          </a:prstGeom>
        </p:spPr>
      </p:pic>
      <p:pic>
        <p:nvPicPr>
          <p:cNvPr id="9" name="Picture 8" descr="images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714884"/>
            <a:ext cx="1744980" cy="1684020"/>
          </a:xfrm>
          <a:prstGeom prst="rect">
            <a:avLst/>
          </a:prstGeom>
        </p:spPr>
      </p:pic>
      <p:pic>
        <p:nvPicPr>
          <p:cNvPr id="10" name="Picture 9" descr="download (8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4071942"/>
            <a:ext cx="2941320" cy="1143008"/>
          </a:xfrm>
          <a:prstGeom prst="round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04"/>
            <a:ext cx="7143768" cy="12144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58082" y="428604"/>
            <a:ext cx="1785918" cy="121444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hnschrift Condensed" pitchFamily="34" charset="0"/>
              </a:rPr>
              <a:t>Proximity sensor</a:t>
            </a:r>
            <a:endParaRPr lang="en-US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071678"/>
            <a:ext cx="857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Bahnschrift Condensed" pitchFamily="34" charset="0"/>
              </a:rPr>
              <a:t> Detect presence or absence of objects using electromagnetic fields, lights and sound.</a:t>
            </a:r>
          </a:p>
          <a:p>
            <a:pPr algn="just">
              <a:buFont typeface="Arial" pitchFamily="34" charset="0"/>
              <a:buChar char="•"/>
            </a:pPr>
            <a:endParaRPr lang="en-US" sz="2400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Bahnschrift Condensed" pitchFamily="34" charset="0"/>
              </a:rPr>
              <a:t> In capacitive sensors, 2 conduction plates are housed together in a sensing head.</a:t>
            </a:r>
          </a:p>
          <a:p>
            <a:pPr algn="just">
              <a:buFont typeface="Arial" pitchFamily="34" charset="0"/>
              <a:buChar char="•"/>
            </a:pPr>
            <a:endParaRPr lang="en-US" sz="2400" b="1" dirty="0">
              <a:latin typeface="Bahnschrif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Bahnschrift Condensed" pitchFamily="34" charset="0"/>
              </a:rPr>
              <a:t> As a target enters the sensing zone the capacitance of the two plates increases creating an output signal.</a:t>
            </a:r>
          </a:p>
          <a:p>
            <a:pPr algn="just"/>
            <a:r>
              <a:rPr lang="en-US" sz="2400" b="1" dirty="0" smtClean="0">
                <a:latin typeface="Bahnschrift Condensed" pitchFamily="34" charset="0"/>
              </a:rPr>
              <a:t> </a:t>
            </a:r>
            <a:endParaRPr lang="en-US" sz="2400" b="1" dirty="0">
              <a:latin typeface="Bahnschrift Condensed" pitchFamily="34" charset="0"/>
            </a:endParaRPr>
          </a:p>
        </p:txBody>
      </p:sp>
      <p:pic>
        <p:nvPicPr>
          <p:cNvPr id="6" name="Picture 5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4429132"/>
            <a:ext cx="3081352" cy="2209271"/>
          </a:xfrm>
          <a:prstGeom prst="rect">
            <a:avLst/>
          </a:prstGeom>
        </p:spPr>
      </p:pic>
      <p:pic>
        <p:nvPicPr>
          <p:cNvPr id="8" name="Picture 7" descr="download (9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4857760"/>
            <a:ext cx="1853572" cy="185357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384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37</cp:revision>
  <dcterms:created xsi:type="dcterms:W3CDTF">2024-06-30T03:13:22Z</dcterms:created>
  <dcterms:modified xsi:type="dcterms:W3CDTF">2024-06-30T09:16:17Z</dcterms:modified>
</cp:coreProperties>
</file>