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3" r:id="rId2"/>
    <p:sldId id="270" r:id="rId3"/>
    <p:sldId id="256" r:id="rId4"/>
    <p:sldId id="266" r:id="rId5"/>
    <p:sldId id="257" r:id="rId6"/>
    <p:sldId id="258" r:id="rId7"/>
    <p:sldId id="267" r:id="rId8"/>
    <p:sldId id="259" r:id="rId9"/>
    <p:sldId id="265" r:id="rId10"/>
    <p:sldId id="268" r:id="rId11"/>
    <p:sldId id="260" r:id="rId12"/>
    <p:sldId id="261" r:id="rId13"/>
    <p:sldId id="262" r:id="rId14"/>
    <p:sldId id="269" r:id="rId15"/>
    <p:sldId id="275" r:id="rId16"/>
    <p:sldId id="276" r:id="rId17"/>
    <p:sldId id="271" r:id="rId18"/>
    <p:sldId id="274" r:id="rId19"/>
    <p:sldId id="27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8E796A-1CEC-4966-A38A-5CFADC030874}" type="datetimeFigureOut">
              <a:rPr lang="en-IN" smtClean="0"/>
              <a:t>18-06-2021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399749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393850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352414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E9FAA2A-1F4A-4DAF-9D35-8B03AF43515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2240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1029265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A8E796A-1CEC-4966-A38A-5CFADC030874}" type="datetimeFigureOut">
              <a:rPr lang="en-IN" smtClean="0"/>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216076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A8E796A-1CEC-4966-A38A-5CFADC030874}" type="datetimeFigureOut">
              <a:rPr lang="en-IN" smtClean="0"/>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85105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8E796A-1CEC-4966-A38A-5CFADC030874}"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2189651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8E796A-1CEC-4966-A38A-5CFADC030874}" type="datetimeFigureOut">
              <a:rPr lang="en-IN" smtClean="0"/>
              <a:t>18-06-2021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10142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8E796A-1CEC-4966-A38A-5CFADC030874}"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371165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8E796A-1CEC-4966-A38A-5CFADC030874}" type="datetimeFigureOut">
              <a:rPr lang="en-IN" smtClean="0"/>
              <a:t>18-06-2021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8444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65550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E796A-1CEC-4966-A38A-5CFADC030874}" type="datetimeFigureOut">
              <a:rPr lang="en-IN" smtClean="0"/>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272653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E796A-1CEC-4966-A38A-5CFADC030874}" type="datetimeFigureOut">
              <a:rPr lang="en-IN" smtClean="0"/>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118965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E796A-1CEC-4966-A38A-5CFADC030874}" type="datetimeFigureOut">
              <a:rPr lang="en-IN" smtClean="0"/>
              <a:t>18-06-2021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364740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209492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E796A-1CEC-4966-A38A-5CFADC030874}"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9FAA2A-1F4A-4DAF-9D35-8B03AF43515A}" type="slidenum">
              <a:rPr lang="en-IN" smtClean="0"/>
              <a:t>‹#›</a:t>
            </a:fld>
            <a:endParaRPr lang="en-IN"/>
          </a:p>
        </p:txBody>
      </p:sp>
    </p:spTree>
    <p:extLst>
      <p:ext uri="{BB962C8B-B14F-4D97-AF65-F5344CB8AC3E}">
        <p14:creationId xmlns:p14="http://schemas.microsoft.com/office/powerpoint/2010/main" val="129236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8E796A-1CEC-4966-A38A-5CFADC030874}" type="datetimeFigureOut">
              <a:rPr lang="en-IN" smtClean="0"/>
              <a:t>18-06-2021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9FAA2A-1F4A-4DAF-9D35-8B03AF43515A}" type="slidenum">
              <a:rPr lang="en-IN" smtClean="0"/>
              <a:t>‹#›</a:t>
            </a:fld>
            <a:endParaRPr lang="en-IN"/>
          </a:p>
        </p:txBody>
      </p:sp>
    </p:spTree>
    <p:extLst>
      <p:ext uri="{BB962C8B-B14F-4D97-AF65-F5344CB8AC3E}">
        <p14:creationId xmlns:p14="http://schemas.microsoft.com/office/powerpoint/2010/main" val="48543037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icrocontroller" TargetMode="External"/><Relationship Id="rId7" Type="http://schemas.openxmlformats.org/officeDocument/2006/relationships/image" Target="../media/image13.jpeg"/><Relationship Id="rId2" Type="http://schemas.openxmlformats.org/officeDocument/2006/relationships/hyperlink" Target="https://en.wikipedia.org/wiki/System_on_a_chip" TargetMode="External"/><Relationship Id="rId1" Type="http://schemas.openxmlformats.org/officeDocument/2006/relationships/slideLayout" Target="../slideLayouts/slideLayout2.xml"/><Relationship Id="rId6" Type="http://schemas.openxmlformats.org/officeDocument/2006/relationships/hyperlink" Target="https://en.wikipedia.org/w/index.php?title=Espressif_Systems&amp;action=edit&amp;redlink=1" TargetMode="External"/><Relationship Id="rId5" Type="http://schemas.openxmlformats.org/officeDocument/2006/relationships/hyperlink" Target="https://en.wikipedia.org/wiki/Bluetooth" TargetMode="External"/><Relationship Id="rId4" Type="http://schemas.openxmlformats.org/officeDocument/2006/relationships/hyperlink" Target="https://en.wikipedia.org/wiki/Wi-Fi"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4B24D-60B5-4DA5-BA9F-9BAC373AB9FD}"/>
              </a:ext>
            </a:extLst>
          </p:cNvPr>
          <p:cNvSpPr>
            <a:spLocks noGrp="1"/>
          </p:cNvSpPr>
          <p:nvPr>
            <p:ph type="ctrTitle"/>
          </p:nvPr>
        </p:nvSpPr>
        <p:spPr>
          <a:xfrm>
            <a:off x="1027651" y="1534927"/>
            <a:ext cx="7554287" cy="1825096"/>
          </a:xfrm>
        </p:spPr>
        <p:txBody>
          <a:bodyPr>
            <a:normAutofit/>
          </a:bodyPr>
          <a:lstStyle/>
          <a:p>
            <a:r>
              <a:rPr lang="en-GB" sz="4400" dirty="0"/>
              <a:t>RGB addressable LED CONTOLLER</a:t>
            </a:r>
            <a:endParaRPr lang="en-IN" sz="4400" dirty="0"/>
          </a:p>
        </p:txBody>
      </p:sp>
      <p:sp>
        <p:nvSpPr>
          <p:cNvPr id="5" name="Subtitle 4">
            <a:extLst>
              <a:ext uri="{FF2B5EF4-FFF2-40B4-BE49-F238E27FC236}">
                <a16:creationId xmlns:a16="http://schemas.microsoft.com/office/drawing/2014/main" id="{06182679-B380-4DE6-883F-8D39788EBF57}"/>
              </a:ext>
            </a:extLst>
          </p:cNvPr>
          <p:cNvSpPr>
            <a:spLocks noGrp="1"/>
          </p:cNvSpPr>
          <p:nvPr>
            <p:ph type="subTitle" idx="1"/>
          </p:nvPr>
        </p:nvSpPr>
        <p:spPr>
          <a:xfrm>
            <a:off x="6965257" y="5014857"/>
            <a:ext cx="4318261" cy="1341555"/>
          </a:xfrm>
        </p:spPr>
        <p:txBody>
          <a:bodyPr>
            <a:normAutofit/>
          </a:bodyPr>
          <a:lstStyle/>
          <a:p>
            <a:r>
              <a:rPr lang="en-US" dirty="0"/>
              <a:t>Class :- TYBCA </a:t>
            </a:r>
          </a:p>
          <a:p>
            <a:r>
              <a:rPr lang="en-US" dirty="0" err="1"/>
              <a:t>Div</a:t>
            </a:r>
            <a:r>
              <a:rPr lang="en-US" dirty="0"/>
              <a:t> :- C</a:t>
            </a:r>
          </a:p>
          <a:p>
            <a:r>
              <a:rPr lang="en-US" dirty="0"/>
              <a:t>Project guide :- Prof. Nehal Patel</a:t>
            </a:r>
            <a:endParaRPr lang="en-IN" dirty="0"/>
          </a:p>
        </p:txBody>
      </p:sp>
      <p:pic>
        <p:nvPicPr>
          <p:cNvPr id="8" name="Picture 7">
            <a:extLst>
              <a:ext uri="{FF2B5EF4-FFF2-40B4-BE49-F238E27FC236}">
                <a16:creationId xmlns:a16="http://schemas.microsoft.com/office/drawing/2014/main" id="{EAC2020E-C231-4AA6-AA65-7C00DBC572CA}"/>
              </a:ext>
            </a:extLst>
          </p:cNvPr>
          <p:cNvPicPr>
            <a:picLocks noChangeAspect="1"/>
          </p:cNvPicPr>
          <p:nvPr/>
        </p:nvPicPr>
        <p:blipFill>
          <a:blip r:embed="rId2"/>
          <a:stretch>
            <a:fillRect/>
          </a:stretch>
        </p:blipFill>
        <p:spPr>
          <a:xfrm>
            <a:off x="8009543" y="588709"/>
            <a:ext cx="3776989" cy="946218"/>
          </a:xfrm>
          <a:prstGeom prst="rect">
            <a:avLst/>
          </a:prstGeom>
        </p:spPr>
      </p:pic>
      <p:sp>
        <p:nvSpPr>
          <p:cNvPr id="2" name="TextBox 1">
            <a:extLst>
              <a:ext uri="{FF2B5EF4-FFF2-40B4-BE49-F238E27FC236}">
                <a16:creationId xmlns:a16="http://schemas.microsoft.com/office/drawing/2014/main" id="{56D63F0B-145D-49BD-ABFA-21751FB33812}"/>
              </a:ext>
            </a:extLst>
          </p:cNvPr>
          <p:cNvSpPr txBox="1"/>
          <p:nvPr/>
        </p:nvSpPr>
        <p:spPr>
          <a:xfrm>
            <a:off x="6977851" y="3802380"/>
            <a:ext cx="2032987" cy="1200329"/>
          </a:xfrm>
          <a:prstGeom prst="rect">
            <a:avLst/>
          </a:prstGeom>
          <a:noFill/>
        </p:spPr>
        <p:txBody>
          <a:bodyPr wrap="square" rtlCol="0">
            <a:spAutoFit/>
          </a:bodyPr>
          <a:lstStyle/>
          <a:p>
            <a:endParaRPr lang="en-US" dirty="0"/>
          </a:p>
          <a:p>
            <a:r>
              <a:rPr lang="en-US" dirty="0"/>
              <a:t>Mansi C. Satani</a:t>
            </a:r>
          </a:p>
          <a:p>
            <a:r>
              <a:rPr lang="en-US" dirty="0"/>
              <a:t>Roll no. :- 143</a:t>
            </a:r>
          </a:p>
          <a:p>
            <a:r>
              <a:rPr lang="en-US" dirty="0"/>
              <a:t>Exam No. :- 3271</a:t>
            </a:r>
            <a:endParaRPr lang="en-IN" dirty="0"/>
          </a:p>
        </p:txBody>
      </p:sp>
      <p:sp>
        <p:nvSpPr>
          <p:cNvPr id="3" name="TextBox 2">
            <a:extLst>
              <a:ext uri="{FF2B5EF4-FFF2-40B4-BE49-F238E27FC236}">
                <a16:creationId xmlns:a16="http://schemas.microsoft.com/office/drawing/2014/main" id="{20C68FCB-04D8-49AB-9835-39C1E828B575}"/>
              </a:ext>
            </a:extLst>
          </p:cNvPr>
          <p:cNvSpPr txBox="1"/>
          <p:nvPr/>
        </p:nvSpPr>
        <p:spPr>
          <a:xfrm>
            <a:off x="9152877" y="4051976"/>
            <a:ext cx="2281562" cy="923330"/>
          </a:xfrm>
          <a:prstGeom prst="rect">
            <a:avLst/>
          </a:prstGeom>
          <a:noFill/>
        </p:spPr>
        <p:txBody>
          <a:bodyPr wrap="square" rtlCol="0">
            <a:spAutoFit/>
          </a:bodyPr>
          <a:lstStyle/>
          <a:p>
            <a:r>
              <a:rPr lang="en-US" dirty="0"/>
              <a:t>Krishna R. </a:t>
            </a:r>
            <a:r>
              <a:rPr lang="en-US" dirty="0" err="1"/>
              <a:t>Rudani</a:t>
            </a:r>
            <a:endParaRPr lang="en-US" dirty="0"/>
          </a:p>
          <a:p>
            <a:r>
              <a:rPr lang="en-US" dirty="0"/>
              <a:t>Roll no. :- 140</a:t>
            </a:r>
          </a:p>
          <a:p>
            <a:r>
              <a:rPr lang="en-US" dirty="0"/>
              <a:t>Exam no. :- 3268</a:t>
            </a:r>
            <a:endParaRPr lang="en-IN" dirty="0"/>
          </a:p>
        </p:txBody>
      </p:sp>
      <p:sp>
        <p:nvSpPr>
          <p:cNvPr id="6" name="TextBox 5">
            <a:extLst>
              <a:ext uri="{FF2B5EF4-FFF2-40B4-BE49-F238E27FC236}">
                <a16:creationId xmlns:a16="http://schemas.microsoft.com/office/drawing/2014/main" id="{0BB3DE19-8EF6-487F-BA96-253A1FDA375D}"/>
              </a:ext>
            </a:extLst>
          </p:cNvPr>
          <p:cNvSpPr txBox="1"/>
          <p:nvPr/>
        </p:nvSpPr>
        <p:spPr>
          <a:xfrm>
            <a:off x="8211847" y="3563216"/>
            <a:ext cx="1597981" cy="646331"/>
          </a:xfrm>
          <a:prstGeom prst="rect">
            <a:avLst/>
          </a:prstGeom>
          <a:noFill/>
        </p:spPr>
        <p:txBody>
          <a:bodyPr wrap="square" rtlCol="0">
            <a:spAutoFit/>
          </a:bodyPr>
          <a:lstStyle/>
          <a:p>
            <a:r>
              <a:rPr lang="en-US" dirty="0"/>
              <a:t>Present by:-</a:t>
            </a:r>
          </a:p>
          <a:p>
            <a:endParaRPr lang="en-IN" dirty="0"/>
          </a:p>
        </p:txBody>
      </p:sp>
    </p:spTree>
    <p:extLst>
      <p:ext uri="{BB962C8B-B14F-4D97-AF65-F5344CB8AC3E}">
        <p14:creationId xmlns:p14="http://schemas.microsoft.com/office/powerpoint/2010/main" val="427518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C7C471-7D14-47E5-ADA3-E3A57333675F}"/>
              </a:ext>
            </a:extLst>
          </p:cNvPr>
          <p:cNvPicPr>
            <a:picLocks noChangeAspect="1"/>
          </p:cNvPicPr>
          <p:nvPr/>
        </p:nvPicPr>
        <p:blipFill>
          <a:blip r:embed="rId2"/>
          <a:stretch>
            <a:fillRect/>
          </a:stretch>
        </p:blipFill>
        <p:spPr>
          <a:xfrm>
            <a:off x="2433315" y="690377"/>
            <a:ext cx="2762250" cy="5743575"/>
          </a:xfrm>
          <a:prstGeom prst="rect">
            <a:avLst/>
          </a:prstGeom>
        </p:spPr>
      </p:pic>
      <p:pic>
        <p:nvPicPr>
          <p:cNvPr id="7" name="Picture 6">
            <a:extLst>
              <a:ext uri="{FF2B5EF4-FFF2-40B4-BE49-F238E27FC236}">
                <a16:creationId xmlns:a16="http://schemas.microsoft.com/office/drawing/2014/main" id="{B577D710-6DAC-45E3-91F8-84AA77A33B2E}"/>
              </a:ext>
            </a:extLst>
          </p:cNvPr>
          <p:cNvPicPr>
            <a:picLocks noChangeAspect="1"/>
          </p:cNvPicPr>
          <p:nvPr/>
        </p:nvPicPr>
        <p:blipFill>
          <a:blip r:embed="rId3"/>
          <a:stretch>
            <a:fillRect/>
          </a:stretch>
        </p:blipFill>
        <p:spPr>
          <a:xfrm>
            <a:off x="6849632" y="1045485"/>
            <a:ext cx="2771775" cy="4457700"/>
          </a:xfrm>
          <a:prstGeom prst="rect">
            <a:avLst/>
          </a:prstGeom>
        </p:spPr>
      </p:pic>
    </p:spTree>
    <p:extLst>
      <p:ext uri="{BB962C8B-B14F-4D97-AF65-F5344CB8AC3E}">
        <p14:creationId xmlns:p14="http://schemas.microsoft.com/office/powerpoint/2010/main" val="400727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EFB8-6078-494A-A57C-E521DCE4E42E}"/>
              </a:ext>
            </a:extLst>
          </p:cNvPr>
          <p:cNvSpPr>
            <a:spLocks noGrp="1"/>
          </p:cNvSpPr>
          <p:nvPr>
            <p:ph type="title"/>
          </p:nvPr>
        </p:nvSpPr>
        <p:spPr/>
        <p:txBody>
          <a:bodyPr/>
          <a:lstStyle/>
          <a:p>
            <a:r>
              <a:rPr lang="en-GB" dirty="0"/>
              <a:t>Node MCU </a:t>
            </a:r>
            <a:endParaRPr lang="en-IN" dirty="0"/>
          </a:p>
        </p:txBody>
      </p:sp>
      <p:sp>
        <p:nvSpPr>
          <p:cNvPr id="3" name="Content Placeholder 2">
            <a:extLst>
              <a:ext uri="{FF2B5EF4-FFF2-40B4-BE49-F238E27FC236}">
                <a16:creationId xmlns:a16="http://schemas.microsoft.com/office/drawing/2014/main" id="{FD6AFB18-0785-4A0B-8CA1-59CC59C76CF1}"/>
              </a:ext>
            </a:extLst>
          </p:cNvPr>
          <p:cNvSpPr>
            <a:spLocks noGrp="1"/>
          </p:cNvSpPr>
          <p:nvPr>
            <p:ph idx="1"/>
          </p:nvPr>
        </p:nvSpPr>
        <p:spPr>
          <a:xfrm>
            <a:off x="685800" y="2194560"/>
            <a:ext cx="5102441" cy="4024125"/>
          </a:xfrm>
        </p:spPr>
        <p:txBody>
          <a:bodyPr>
            <a:normAutofit/>
          </a:bodyPr>
          <a:lstStyle/>
          <a:p>
            <a:pPr marL="0" lvl="0" indent="0">
              <a:buNone/>
            </a:pPr>
            <a:r>
              <a:rPr lang="en-US" b="1" u="sng" dirty="0"/>
              <a:t>ESP32 (IoT Device)</a:t>
            </a:r>
            <a:endParaRPr lang="en-IN" u="sng" dirty="0"/>
          </a:p>
          <a:p>
            <a:pPr marL="0" indent="0">
              <a:buNone/>
            </a:pPr>
            <a:endParaRPr lang="en-IN" dirty="0"/>
          </a:p>
          <a:p>
            <a:r>
              <a:rPr lang="en-US" sz="2000" dirty="0"/>
              <a:t>ESP32 is a series of low-cost, low-power </a:t>
            </a:r>
            <a:r>
              <a:rPr lang="en-US" sz="2000" dirty="0">
                <a:hlinkClick r:id="rId2" tooltip="System on a chip">
                  <a:extLst>
                    <a:ext uri="{A12FA001-AC4F-418D-AE19-62706E023703}">
                      <ahyp:hlinkClr xmlns:ahyp="http://schemas.microsoft.com/office/drawing/2018/hyperlinkcolor" val="tx"/>
                    </a:ext>
                  </a:extLst>
                </a:hlinkClick>
              </a:rPr>
              <a:t>system on a chip</a:t>
            </a:r>
            <a:r>
              <a:rPr lang="en-US" sz="2000" dirty="0"/>
              <a:t> </a:t>
            </a:r>
            <a:r>
              <a:rPr lang="en-US" sz="2000" dirty="0">
                <a:hlinkClick r:id="rId3">
                  <a:extLst>
                    <a:ext uri="{A12FA001-AC4F-418D-AE19-62706E023703}">
                      <ahyp:hlinkClr xmlns:ahyp="http://schemas.microsoft.com/office/drawing/2018/hyperlinkcolor" val="tx"/>
                    </a:ext>
                  </a:extLst>
                </a:hlinkClick>
              </a:rPr>
              <a:t>microcontrollers</a:t>
            </a:r>
            <a:r>
              <a:rPr lang="en-US" sz="2000" dirty="0"/>
              <a:t> with integrated </a:t>
            </a:r>
            <a:r>
              <a:rPr lang="en-US" sz="2000" dirty="0">
                <a:hlinkClick r:id="rId4" tooltip="Wi-Fi">
                  <a:extLst>
                    <a:ext uri="{A12FA001-AC4F-418D-AE19-62706E023703}">
                      <ahyp:hlinkClr xmlns:ahyp="http://schemas.microsoft.com/office/drawing/2018/hyperlinkcolor" val="tx"/>
                    </a:ext>
                  </a:extLst>
                </a:hlinkClick>
              </a:rPr>
              <a:t>Wi-Fi</a:t>
            </a:r>
            <a:r>
              <a:rPr lang="en-US" sz="2000" dirty="0"/>
              <a:t> and dual-mode </a:t>
            </a:r>
            <a:r>
              <a:rPr lang="en-US" sz="2000" dirty="0">
                <a:hlinkClick r:id="rId5" tooltip="Bluetooth">
                  <a:extLst>
                    <a:ext uri="{A12FA001-AC4F-418D-AE19-62706E023703}">
                      <ahyp:hlinkClr xmlns:ahyp="http://schemas.microsoft.com/office/drawing/2018/hyperlinkcolor" val="tx"/>
                    </a:ext>
                  </a:extLst>
                </a:hlinkClick>
              </a:rPr>
              <a:t>Bluetooth</a:t>
            </a:r>
            <a:r>
              <a:rPr lang="en-US" sz="2000" dirty="0"/>
              <a:t>.</a:t>
            </a:r>
          </a:p>
          <a:p>
            <a:pPr marL="0" indent="0">
              <a:buNone/>
            </a:pPr>
            <a:endParaRPr lang="en-US" sz="2000" dirty="0"/>
          </a:p>
          <a:p>
            <a:r>
              <a:rPr lang="en-US" sz="2000" dirty="0"/>
              <a:t>ESP32 is created and developed by </a:t>
            </a:r>
            <a:r>
              <a:rPr lang="en-US" sz="2000" dirty="0">
                <a:hlinkClick r:id="rId6" tooltip="Espressif Systems (page does not exist)">
                  <a:extLst>
                    <a:ext uri="{A12FA001-AC4F-418D-AE19-62706E023703}">
                      <ahyp:hlinkClr xmlns:ahyp="http://schemas.microsoft.com/office/drawing/2018/hyperlinkcolor" val="tx"/>
                    </a:ext>
                  </a:extLst>
                </a:hlinkClick>
              </a:rPr>
              <a:t>Espressif Systems</a:t>
            </a:r>
            <a:r>
              <a:rPr lang="en-US" sz="2000" dirty="0"/>
              <a:t>, a Shanghai-based Chinese company.</a:t>
            </a:r>
            <a:endParaRPr lang="en-IN" dirty="0"/>
          </a:p>
        </p:txBody>
      </p:sp>
      <p:pic>
        <p:nvPicPr>
          <p:cNvPr id="1028" name="Picture 4" descr="Easy Electronics ESP32 ESP-32 ESP-32S ESP 32 Development Board CP2102 WiFi  Bluetooth Ultra-Low Power Consumption Dual Core: Amazon.in: Industrial &amp;amp;  Scientific">
            <a:extLst>
              <a:ext uri="{FF2B5EF4-FFF2-40B4-BE49-F238E27FC236}">
                <a16:creationId xmlns:a16="http://schemas.microsoft.com/office/drawing/2014/main" id="{4E862D11-1F2A-4622-91DF-57329AFBA9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9677" y="2599069"/>
            <a:ext cx="3070564" cy="3070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1C39-81DC-48B8-A302-F11EF699E688}"/>
              </a:ext>
            </a:extLst>
          </p:cNvPr>
          <p:cNvSpPr>
            <a:spLocks noGrp="1"/>
          </p:cNvSpPr>
          <p:nvPr>
            <p:ph type="title"/>
          </p:nvPr>
        </p:nvSpPr>
        <p:spPr>
          <a:xfrm>
            <a:off x="2895600" y="639315"/>
            <a:ext cx="8610600" cy="1293028"/>
          </a:xfrm>
        </p:spPr>
        <p:txBody>
          <a:bodyPr/>
          <a:lstStyle/>
          <a:p>
            <a:r>
              <a:rPr lang="en-GB" dirty="0"/>
              <a:t>DC power supply</a:t>
            </a:r>
            <a:endParaRPr lang="en-IN" dirty="0"/>
          </a:p>
        </p:txBody>
      </p:sp>
      <p:sp>
        <p:nvSpPr>
          <p:cNvPr id="3" name="Content Placeholder 2">
            <a:extLst>
              <a:ext uri="{FF2B5EF4-FFF2-40B4-BE49-F238E27FC236}">
                <a16:creationId xmlns:a16="http://schemas.microsoft.com/office/drawing/2014/main" id="{BEB51ACD-8787-4261-815E-CEBF3E922705}"/>
              </a:ext>
            </a:extLst>
          </p:cNvPr>
          <p:cNvSpPr>
            <a:spLocks noGrp="1"/>
          </p:cNvSpPr>
          <p:nvPr>
            <p:ph idx="1"/>
          </p:nvPr>
        </p:nvSpPr>
        <p:spPr>
          <a:xfrm>
            <a:off x="685801" y="2194560"/>
            <a:ext cx="5342138" cy="4024125"/>
          </a:xfrm>
        </p:spPr>
        <p:txBody>
          <a:bodyPr>
            <a:normAutofit/>
          </a:bodyPr>
          <a:lstStyle/>
          <a:p>
            <a:r>
              <a:rPr lang="en-GB" sz="2000" dirty="0"/>
              <a:t>DC power supplies are power supplies which produce an output DC voltage. Power supplies are devices that deliver electric power to one or several loads. They generate the output power by converting an input signal into an output signal (in this case, a DC output).</a:t>
            </a:r>
          </a:p>
          <a:p>
            <a:pPr marL="0" indent="0">
              <a:buNone/>
            </a:pPr>
            <a:endParaRPr lang="en-IN" dirty="0"/>
          </a:p>
        </p:txBody>
      </p:sp>
      <p:pic>
        <p:nvPicPr>
          <p:cNvPr id="2050" name="Picture 2" descr="Amazon.com: ALITOVE AC to DC Converter 12V 5A 60W 100-240V to 12V Car  Cigarette Lighter Socket AC/DC Power Adapter Power Supply for Car Vacuum  Cleaner Car Fan Car Air Purifier Car MP3">
            <a:extLst>
              <a:ext uri="{FF2B5EF4-FFF2-40B4-BE49-F238E27FC236}">
                <a16:creationId xmlns:a16="http://schemas.microsoft.com/office/drawing/2014/main" id="{583CEB13-9068-485A-A801-929F88DB5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2057401"/>
            <a:ext cx="3598954" cy="425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0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3ACE-7DD8-45B6-BCB6-70B048C32E0F}"/>
              </a:ext>
            </a:extLst>
          </p:cNvPr>
          <p:cNvSpPr>
            <a:spLocks noGrp="1"/>
          </p:cNvSpPr>
          <p:nvPr>
            <p:ph type="title"/>
          </p:nvPr>
        </p:nvSpPr>
        <p:spPr/>
        <p:txBody>
          <a:bodyPr/>
          <a:lstStyle/>
          <a:p>
            <a:r>
              <a:rPr lang="en-GB" dirty="0"/>
              <a:t>USB Cables</a:t>
            </a:r>
            <a:endParaRPr lang="en-IN" dirty="0"/>
          </a:p>
        </p:txBody>
      </p:sp>
      <p:sp>
        <p:nvSpPr>
          <p:cNvPr id="3" name="Content Placeholder 2">
            <a:extLst>
              <a:ext uri="{FF2B5EF4-FFF2-40B4-BE49-F238E27FC236}">
                <a16:creationId xmlns:a16="http://schemas.microsoft.com/office/drawing/2014/main" id="{387C7490-F6D8-4830-9FB5-E8F35CB74C09}"/>
              </a:ext>
            </a:extLst>
          </p:cNvPr>
          <p:cNvSpPr>
            <a:spLocks noGrp="1"/>
          </p:cNvSpPr>
          <p:nvPr>
            <p:ph idx="1"/>
          </p:nvPr>
        </p:nvSpPr>
        <p:spPr/>
        <p:txBody>
          <a:bodyPr>
            <a:normAutofit/>
          </a:bodyPr>
          <a:lstStyle/>
          <a:p>
            <a:pPr marL="0" lvl="0" indent="0">
              <a:buNone/>
            </a:pPr>
            <a:r>
              <a:rPr lang="en-US" b="1" dirty="0"/>
              <a:t>Micro USB cable:-</a:t>
            </a:r>
            <a:endParaRPr lang="en-IN" dirty="0"/>
          </a:p>
          <a:p>
            <a:r>
              <a:rPr lang="en-US" sz="2000" dirty="0"/>
              <a:t>Micro USB is a miniaturized version of the USB (Universal Serial Bus) interface developed for connecting compact and mobile devices such as your smartphones, MP3 players, GPS devices, photo printers, and digital cameras.</a:t>
            </a:r>
          </a:p>
          <a:p>
            <a:pPr marL="0" indent="0">
              <a:buNone/>
            </a:pPr>
            <a:endParaRPr lang="en-IN" sz="2000" dirty="0"/>
          </a:p>
          <a:p>
            <a:pPr marL="0" lvl="0" indent="0">
              <a:buNone/>
            </a:pPr>
            <a:r>
              <a:rPr lang="en-US" b="1" dirty="0"/>
              <a:t>Type C USB cable:-</a:t>
            </a:r>
            <a:endParaRPr lang="en-IN" dirty="0"/>
          </a:p>
          <a:p>
            <a:r>
              <a:rPr lang="en-US" sz="2000" dirty="0"/>
              <a:t>A USB-C cable is a preferred mode for charging and transferring data. Its connector has a unique shape. It can also support various USB versions like USB 3.1 and USB Power Delivery. This cable's symmetrical shape helps you to connect it to your device in any orientation.</a:t>
            </a:r>
            <a:endParaRPr lang="en-IN" sz="2000" dirty="0"/>
          </a:p>
          <a:p>
            <a:pPr marL="0" indent="0">
              <a:buNone/>
            </a:pPr>
            <a:endParaRPr lang="en-IN" dirty="0"/>
          </a:p>
        </p:txBody>
      </p:sp>
    </p:spTree>
    <p:extLst>
      <p:ext uri="{BB962C8B-B14F-4D97-AF65-F5344CB8AC3E}">
        <p14:creationId xmlns:p14="http://schemas.microsoft.com/office/powerpoint/2010/main" val="270020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mazon.com: StarTech.com 6in Micro USB Cable - A to Micro B - USB to Micro  B - USB 2.0 A Male to USB 2.0 Micro-B Male - 6-inches - Black  (UUSBHAUB6IN): Electronics">
            <a:extLst>
              <a:ext uri="{FF2B5EF4-FFF2-40B4-BE49-F238E27FC236}">
                <a16:creationId xmlns:a16="http://schemas.microsoft.com/office/drawing/2014/main" id="{1D725BBE-30B1-46D8-85EF-E5152E7243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699" y="1784412"/>
            <a:ext cx="4162594" cy="33673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mazonBasics USB Type-C to USB-A 2.0 Male Cable - 6 Feet (1.8 Meters) -  Black: Amazon.in: Electronics">
            <a:extLst>
              <a:ext uri="{FF2B5EF4-FFF2-40B4-BE49-F238E27FC236}">
                <a16:creationId xmlns:a16="http://schemas.microsoft.com/office/drawing/2014/main" id="{A5F8E4EB-48A9-4E80-ABEB-B34BC55BB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420" y="1784412"/>
            <a:ext cx="3916533" cy="3367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7D8044-E83B-492E-8EB8-7059052AF213}"/>
              </a:ext>
            </a:extLst>
          </p:cNvPr>
          <p:cNvSpPr txBox="1"/>
          <p:nvPr/>
        </p:nvSpPr>
        <p:spPr>
          <a:xfrm>
            <a:off x="1864310" y="5557421"/>
            <a:ext cx="2112886" cy="369332"/>
          </a:xfrm>
          <a:prstGeom prst="rect">
            <a:avLst/>
          </a:prstGeom>
          <a:noFill/>
        </p:spPr>
        <p:txBody>
          <a:bodyPr wrap="square" rtlCol="0">
            <a:spAutoFit/>
          </a:bodyPr>
          <a:lstStyle/>
          <a:p>
            <a:r>
              <a:rPr lang="en-US" dirty="0"/>
              <a:t>Micro USB cable</a:t>
            </a:r>
            <a:endParaRPr lang="en-IN" dirty="0"/>
          </a:p>
        </p:txBody>
      </p:sp>
      <p:sp>
        <p:nvSpPr>
          <p:cNvPr id="7" name="TextBox 6">
            <a:extLst>
              <a:ext uri="{FF2B5EF4-FFF2-40B4-BE49-F238E27FC236}">
                <a16:creationId xmlns:a16="http://schemas.microsoft.com/office/drawing/2014/main" id="{F81EC0F0-DB5D-4A7D-9699-1C081C6BD6AB}"/>
              </a:ext>
            </a:extLst>
          </p:cNvPr>
          <p:cNvSpPr txBox="1"/>
          <p:nvPr/>
        </p:nvSpPr>
        <p:spPr>
          <a:xfrm>
            <a:off x="7221242" y="5557421"/>
            <a:ext cx="2419907" cy="369332"/>
          </a:xfrm>
          <a:prstGeom prst="rect">
            <a:avLst/>
          </a:prstGeom>
          <a:noFill/>
        </p:spPr>
        <p:txBody>
          <a:bodyPr wrap="square" rtlCol="0">
            <a:spAutoFit/>
          </a:bodyPr>
          <a:lstStyle/>
          <a:p>
            <a:r>
              <a:rPr lang="en-US" dirty="0"/>
              <a:t>Type C USB cable</a:t>
            </a:r>
            <a:endParaRPr lang="en-IN" dirty="0"/>
          </a:p>
        </p:txBody>
      </p:sp>
    </p:spTree>
    <p:extLst>
      <p:ext uri="{BB962C8B-B14F-4D97-AF65-F5344CB8AC3E}">
        <p14:creationId xmlns:p14="http://schemas.microsoft.com/office/powerpoint/2010/main" val="48878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5AAD-45CC-4244-97A4-FE97E456E8CC}"/>
              </a:ext>
            </a:extLst>
          </p:cNvPr>
          <p:cNvSpPr>
            <a:spLocks noGrp="1"/>
          </p:cNvSpPr>
          <p:nvPr>
            <p:ph type="title"/>
          </p:nvPr>
        </p:nvSpPr>
        <p:spPr/>
        <p:txBody>
          <a:bodyPr/>
          <a:lstStyle/>
          <a:p>
            <a:r>
              <a:rPr lang="en-US" dirty="0"/>
              <a:t>How led controller will work?</a:t>
            </a:r>
            <a:endParaRPr lang="en-IN" dirty="0"/>
          </a:p>
        </p:txBody>
      </p:sp>
      <p:pic>
        <p:nvPicPr>
          <p:cNvPr id="2050" name="Picture 2">
            <a:extLst>
              <a:ext uri="{FF2B5EF4-FFF2-40B4-BE49-F238E27FC236}">
                <a16:creationId xmlns:a16="http://schemas.microsoft.com/office/drawing/2014/main" id="{5610269D-0775-471B-92BE-534CCB6AF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000" y="2245526"/>
            <a:ext cx="7201272" cy="405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02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9092-421B-4876-B2C2-D00436FE0453}"/>
              </a:ext>
            </a:extLst>
          </p:cNvPr>
          <p:cNvSpPr>
            <a:spLocks noGrp="1"/>
          </p:cNvSpPr>
          <p:nvPr>
            <p:ph type="title"/>
          </p:nvPr>
        </p:nvSpPr>
        <p:spPr/>
        <p:txBody>
          <a:bodyPr/>
          <a:lstStyle/>
          <a:p>
            <a:r>
              <a:rPr lang="en-US" dirty="0"/>
              <a:t>Connection of </a:t>
            </a:r>
            <a:r>
              <a:rPr lang="en-US" dirty="0" err="1"/>
              <a:t>leds</a:t>
            </a:r>
            <a:r>
              <a:rPr lang="en-US" dirty="0"/>
              <a:t> with </a:t>
            </a:r>
            <a:r>
              <a:rPr lang="en-US" dirty="0" err="1"/>
              <a:t>nodemcu</a:t>
            </a:r>
            <a:endParaRPr lang="en-IN" dirty="0"/>
          </a:p>
        </p:txBody>
      </p:sp>
      <p:pic>
        <p:nvPicPr>
          <p:cNvPr id="3074" name="Picture 2">
            <a:extLst>
              <a:ext uri="{FF2B5EF4-FFF2-40B4-BE49-F238E27FC236}">
                <a16:creationId xmlns:a16="http://schemas.microsoft.com/office/drawing/2014/main" id="{69284F85-99D2-4691-A672-1B8E0346F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961" y="2846866"/>
            <a:ext cx="7720077" cy="309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69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619E-3FD5-4A84-85A4-59FB6211D26D}"/>
              </a:ext>
            </a:extLst>
          </p:cNvPr>
          <p:cNvSpPr>
            <a:spLocks noGrp="1"/>
          </p:cNvSpPr>
          <p:nvPr>
            <p:ph type="title"/>
          </p:nvPr>
        </p:nvSpPr>
        <p:spPr/>
        <p:txBody>
          <a:bodyPr>
            <a:normAutofit/>
          </a:bodyPr>
          <a:lstStyle/>
          <a:p>
            <a:r>
              <a:rPr lang="en-IN" b="1" dirty="0">
                <a:effectLst/>
              </a:rPr>
              <a:t>Future Development</a:t>
            </a:r>
            <a:endParaRPr lang="en-IN" sz="7200" dirty="0"/>
          </a:p>
        </p:txBody>
      </p:sp>
      <p:sp>
        <p:nvSpPr>
          <p:cNvPr id="3" name="Content Placeholder 2">
            <a:extLst>
              <a:ext uri="{FF2B5EF4-FFF2-40B4-BE49-F238E27FC236}">
                <a16:creationId xmlns:a16="http://schemas.microsoft.com/office/drawing/2014/main" id="{E5BCE634-6109-4632-AA4E-005E4C671460}"/>
              </a:ext>
            </a:extLst>
          </p:cNvPr>
          <p:cNvSpPr>
            <a:spLocks noGrp="1"/>
          </p:cNvSpPr>
          <p:nvPr>
            <p:ph idx="1"/>
          </p:nvPr>
        </p:nvSpPr>
        <p:spPr/>
        <p:txBody>
          <a:bodyPr/>
          <a:lstStyle/>
          <a:p>
            <a:pPr marL="0" indent="0">
              <a:buNone/>
            </a:pPr>
            <a:r>
              <a:rPr lang="en-US" sz="1800" dirty="0">
                <a:effectLst/>
              </a:rPr>
              <a:t>We further look forward to develop our application in various fields. </a:t>
            </a:r>
            <a:endParaRPr lang="en-US" dirty="0"/>
          </a:p>
          <a:p>
            <a:pPr marL="0" indent="0">
              <a:buNone/>
            </a:pPr>
            <a:r>
              <a:rPr lang="en-US" sz="1800" dirty="0">
                <a:effectLst/>
              </a:rPr>
              <a:t>Similarly we are looking forward to add some beats of songs and pattern according to </a:t>
            </a:r>
            <a:endParaRPr lang="en-US" dirty="0"/>
          </a:p>
          <a:p>
            <a:pPr marL="0" indent="0">
              <a:buNone/>
            </a:pPr>
            <a:r>
              <a:rPr lang="en-US" sz="1800" dirty="0">
                <a:effectLst/>
              </a:rPr>
              <a:t>that particular beat ,Then transforming the LED look by adding the frame over it and </a:t>
            </a:r>
            <a:endParaRPr lang="en-US" dirty="0"/>
          </a:p>
          <a:p>
            <a:pPr marL="0" indent="0">
              <a:buNone/>
            </a:pPr>
            <a:r>
              <a:rPr lang="en-US" sz="1800" dirty="0">
                <a:effectLst/>
              </a:rPr>
              <a:t>make it more presentable. </a:t>
            </a:r>
            <a:endParaRPr lang="en-US" dirty="0"/>
          </a:p>
          <a:p>
            <a:pPr marL="0" indent="0">
              <a:buNone/>
            </a:pPr>
            <a:r>
              <a:rPr lang="en-US" sz="1800" dirty="0">
                <a:effectLst/>
              </a:rPr>
              <a:t>Also we are planning to make it usable for the parties, home </a:t>
            </a:r>
            <a:endParaRPr lang="en-US" dirty="0"/>
          </a:p>
          <a:p>
            <a:pPr marL="0" indent="0">
              <a:buNone/>
            </a:pPr>
            <a:r>
              <a:rPr lang="en-US" sz="1800" dirty="0">
                <a:effectLst/>
              </a:rPr>
              <a:t>decorations ,theaters and for many more places which can be turn boring to some </a:t>
            </a:r>
            <a:endParaRPr lang="en-US" dirty="0"/>
          </a:p>
          <a:p>
            <a:pPr marL="0" indent="0">
              <a:buNone/>
            </a:pPr>
            <a:r>
              <a:rPr lang="en-US" sz="1800" dirty="0">
                <a:effectLst/>
              </a:rPr>
              <a:t>interesting interior by this LED patterns. </a:t>
            </a:r>
            <a:endParaRPr lang="en-IN" dirty="0"/>
          </a:p>
        </p:txBody>
      </p:sp>
    </p:spTree>
    <p:extLst>
      <p:ext uri="{BB962C8B-B14F-4D97-AF65-F5344CB8AC3E}">
        <p14:creationId xmlns:p14="http://schemas.microsoft.com/office/powerpoint/2010/main" val="1396989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0621-AB6F-4028-B3BB-B9BFE0F32E7D}"/>
              </a:ext>
            </a:extLst>
          </p:cNvPr>
          <p:cNvSpPr>
            <a:spLocks noGrp="1"/>
          </p:cNvSpPr>
          <p:nvPr>
            <p:ph type="title"/>
          </p:nvPr>
        </p:nvSpPr>
        <p:spPr/>
        <p:txBody>
          <a:bodyPr/>
          <a:lstStyle/>
          <a:p>
            <a:r>
              <a:rPr lang="en-US" dirty="0"/>
              <a:t>How Led with audio device will work?</a:t>
            </a:r>
            <a:endParaRPr lang="en-IN" dirty="0"/>
          </a:p>
        </p:txBody>
      </p:sp>
      <p:pic>
        <p:nvPicPr>
          <p:cNvPr id="1026" name="Picture 2">
            <a:extLst>
              <a:ext uri="{FF2B5EF4-FFF2-40B4-BE49-F238E27FC236}">
                <a16:creationId xmlns:a16="http://schemas.microsoft.com/office/drawing/2014/main" id="{EB07D141-85A7-4F75-AEE5-C4CF03624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12" y="2185682"/>
            <a:ext cx="8854366" cy="425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98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9D23-6D94-4633-9914-30CCB655E69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5A5CDF6-40DD-40A8-8A1F-3E9AA0A0CBE8}"/>
              </a:ext>
            </a:extLst>
          </p:cNvPr>
          <p:cNvSpPr>
            <a:spLocks noGrp="1"/>
          </p:cNvSpPr>
          <p:nvPr>
            <p:ph idx="1"/>
          </p:nvPr>
        </p:nvSpPr>
        <p:spPr/>
        <p:txBody>
          <a:bodyPr/>
          <a:lstStyle/>
          <a:p>
            <a:r>
              <a:rPr lang="en-US" sz="1800" dirty="0">
                <a:effectLst/>
              </a:rPr>
              <a:t>individually-addressable-</a:t>
            </a:r>
            <a:r>
              <a:rPr lang="en-US" sz="1800" dirty="0" err="1">
                <a:effectLst/>
              </a:rPr>
              <a:t>leds</a:t>
            </a:r>
            <a:r>
              <a:rPr lang="en-US" sz="1800" dirty="0">
                <a:effectLst/>
              </a:rPr>
              <a:t>-using-</a:t>
            </a:r>
            <a:r>
              <a:rPr lang="en-US" sz="1800" dirty="0" err="1">
                <a:effectLst/>
              </a:rPr>
              <a:t>arduino</a:t>
            </a:r>
            <a:r>
              <a:rPr lang="en-US" sz="1800" dirty="0">
                <a:effectLst/>
              </a:rPr>
              <a:t>/ </a:t>
            </a:r>
            <a:endParaRPr lang="en-US" dirty="0"/>
          </a:p>
          <a:p>
            <a:r>
              <a:rPr lang="en-US" sz="1800" dirty="0">
                <a:effectLst/>
              </a:rPr>
              <a:t>https://www.youtube.com/watch?v=UhYu0k2woRM </a:t>
            </a:r>
            <a:endParaRPr lang="en-US" dirty="0"/>
          </a:p>
          <a:p>
            <a:r>
              <a:rPr lang="en-US" sz="1800" dirty="0">
                <a:effectLst/>
              </a:rPr>
              <a:t>https://howtomechatronics.com/tutorials/arduino/how-to-control-ws2812b- </a:t>
            </a:r>
            <a:endParaRPr lang="en-US" dirty="0"/>
          </a:p>
          <a:p>
            <a:r>
              <a:rPr lang="en-US" sz="1800" dirty="0">
                <a:effectLst/>
              </a:rPr>
              <a:t>individually-addressable-</a:t>
            </a:r>
            <a:r>
              <a:rPr lang="en-US" sz="1800" dirty="0" err="1">
                <a:effectLst/>
              </a:rPr>
              <a:t>leds</a:t>
            </a:r>
            <a:r>
              <a:rPr lang="en-US" sz="1800" dirty="0">
                <a:effectLst/>
              </a:rPr>
              <a:t>-using-</a:t>
            </a:r>
            <a:r>
              <a:rPr lang="en-US" sz="1800" dirty="0" err="1">
                <a:effectLst/>
              </a:rPr>
              <a:t>arduino</a:t>
            </a:r>
            <a:r>
              <a:rPr lang="en-US" sz="1800" dirty="0">
                <a:effectLst/>
              </a:rPr>
              <a:t>/ </a:t>
            </a:r>
            <a:endParaRPr lang="en-US" dirty="0"/>
          </a:p>
          <a:p>
            <a:r>
              <a:rPr lang="en-US" sz="1800" dirty="0">
                <a:effectLst/>
              </a:rPr>
              <a:t>http://arduino.esp8266.com/stable/package_esp8266com_index.json</a:t>
            </a:r>
            <a:endParaRPr lang="en-IN" dirty="0"/>
          </a:p>
        </p:txBody>
      </p:sp>
    </p:spTree>
    <p:extLst>
      <p:ext uri="{BB962C8B-B14F-4D97-AF65-F5344CB8AC3E}">
        <p14:creationId xmlns:p14="http://schemas.microsoft.com/office/powerpoint/2010/main" val="22877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2CE-E292-468C-BC5E-E24FD35514BA}"/>
              </a:ext>
            </a:extLst>
          </p:cNvPr>
          <p:cNvSpPr>
            <a:spLocks noGrp="1"/>
          </p:cNvSpPr>
          <p:nvPr>
            <p:ph type="title"/>
          </p:nvPr>
        </p:nvSpPr>
        <p:spPr>
          <a:xfrm>
            <a:off x="320040" y="381862"/>
            <a:ext cx="9303354" cy="1293028"/>
          </a:xfrm>
        </p:spPr>
        <p:txBody>
          <a:bodyPr>
            <a:noAutofit/>
          </a:bodyPr>
          <a:lstStyle/>
          <a:p>
            <a:r>
              <a:rPr lang="en-US" sz="3600" dirty="0"/>
              <a:t>About Led controller</a:t>
            </a:r>
            <a:endParaRPr lang="en-IN" sz="3600" dirty="0"/>
          </a:p>
        </p:txBody>
      </p:sp>
      <p:sp>
        <p:nvSpPr>
          <p:cNvPr id="3" name="Content Placeholder 2">
            <a:extLst>
              <a:ext uri="{FF2B5EF4-FFF2-40B4-BE49-F238E27FC236}">
                <a16:creationId xmlns:a16="http://schemas.microsoft.com/office/drawing/2014/main" id="{F2ABF8A4-F6E6-4031-9207-B687F4F73E07}"/>
              </a:ext>
            </a:extLst>
          </p:cNvPr>
          <p:cNvSpPr>
            <a:spLocks noGrp="1"/>
          </p:cNvSpPr>
          <p:nvPr>
            <p:ph idx="1"/>
          </p:nvPr>
        </p:nvSpPr>
        <p:spPr/>
        <p:txBody>
          <a:bodyPr/>
          <a:lstStyle/>
          <a:p>
            <a:pPr marL="0" indent="0">
              <a:buNone/>
            </a:pPr>
            <a:r>
              <a:rPr lang="en-US" sz="1800" dirty="0">
                <a:effectLst/>
                <a:latin typeface="Arial" panose="020B0604020202020204" pitchFamily="34" charset="0"/>
              </a:rPr>
              <a:t>The major advantage of a lighting control system over stand-alone lighting </a:t>
            </a:r>
            <a:endParaRPr lang="en-US" dirty="0"/>
          </a:p>
          <a:p>
            <a:pPr marL="0" indent="0">
              <a:buNone/>
            </a:pPr>
            <a:r>
              <a:rPr lang="en-US" sz="1800" dirty="0">
                <a:effectLst/>
                <a:latin typeface="Arial" panose="020B0604020202020204" pitchFamily="34" charset="0"/>
              </a:rPr>
              <a:t>controls or conventional manual switching is the ability to control individual lights or </a:t>
            </a:r>
            <a:endParaRPr lang="en-US" dirty="0"/>
          </a:p>
          <a:p>
            <a:pPr marL="0" indent="0">
              <a:buNone/>
            </a:pPr>
            <a:r>
              <a:rPr lang="en-US" sz="1800" dirty="0">
                <a:effectLst/>
                <a:latin typeface="Arial" panose="020B0604020202020204" pitchFamily="34" charset="0"/>
              </a:rPr>
              <a:t>groups of lights from a single user interface device. This ability to control multiple </a:t>
            </a:r>
            <a:endParaRPr lang="en-US" dirty="0"/>
          </a:p>
          <a:p>
            <a:pPr marL="0" indent="0">
              <a:buNone/>
            </a:pPr>
            <a:r>
              <a:rPr lang="en-US" sz="1800" dirty="0">
                <a:effectLst/>
                <a:latin typeface="Arial" panose="020B0604020202020204" pitchFamily="34" charset="0"/>
              </a:rPr>
              <a:t>light sources from a user device allows complex lighting scenes to be created. A </a:t>
            </a:r>
            <a:endParaRPr lang="en-US" dirty="0"/>
          </a:p>
          <a:p>
            <a:pPr marL="0" indent="0">
              <a:buNone/>
            </a:pPr>
            <a:r>
              <a:rPr lang="en-US" sz="1800" dirty="0">
                <a:effectLst/>
                <a:latin typeface="Arial" panose="020B0604020202020204" pitchFamily="34" charset="0"/>
              </a:rPr>
              <a:t>room may have multiple scenes pre-set, each one created for different activities in </a:t>
            </a:r>
            <a:endParaRPr lang="en-US" dirty="0"/>
          </a:p>
          <a:p>
            <a:pPr marL="0" indent="0">
              <a:buNone/>
            </a:pPr>
            <a:r>
              <a:rPr lang="en-US" sz="1800" dirty="0">
                <a:effectLst/>
                <a:latin typeface="Arial" panose="020B0604020202020204" pitchFamily="34" charset="0"/>
              </a:rPr>
              <a:t>the room. A major benefit of lighting control systems is reduced energy consumption. </a:t>
            </a:r>
            <a:endParaRPr lang="en-US" dirty="0"/>
          </a:p>
          <a:p>
            <a:pPr marL="0" indent="0">
              <a:buNone/>
            </a:pPr>
            <a:r>
              <a:rPr lang="en-US" sz="1800" dirty="0">
                <a:effectLst/>
                <a:latin typeface="Arial" panose="020B0604020202020204" pitchFamily="34" charset="0"/>
              </a:rPr>
              <a:t>Longer lamp life is also gained when dimming and switching off lights when not in </a:t>
            </a:r>
            <a:endParaRPr lang="en-US" dirty="0"/>
          </a:p>
          <a:p>
            <a:pPr marL="0" indent="0">
              <a:buNone/>
            </a:pPr>
            <a:r>
              <a:rPr lang="en-US" sz="1800" dirty="0">
                <a:effectLst/>
                <a:latin typeface="Arial" panose="020B0604020202020204" pitchFamily="34" charset="0"/>
              </a:rPr>
              <a:t>use. Wireless lighting control systems provide additional benefits including reduced </a:t>
            </a:r>
            <a:endParaRPr lang="en-US" dirty="0"/>
          </a:p>
          <a:p>
            <a:pPr marL="0" indent="0">
              <a:buNone/>
            </a:pPr>
            <a:r>
              <a:rPr lang="en-US" sz="1800" dirty="0">
                <a:effectLst/>
                <a:latin typeface="Arial" panose="020B0604020202020204" pitchFamily="34" charset="0"/>
              </a:rPr>
              <a:t>installation costs and increased flexibility over where switches and sensors may be </a:t>
            </a:r>
            <a:endParaRPr lang="en-US" dirty="0"/>
          </a:p>
          <a:p>
            <a:pPr marL="0" indent="0">
              <a:buNone/>
            </a:pPr>
            <a:r>
              <a:rPr lang="en-US" sz="1800" dirty="0">
                <a:effectLst/>
                <a:latin typeface="Arial" panose="020B0604020202020204" pitchFamily="34" charset="0"/>
              </a:rPr>
              <a:t>placed. </a:t>
            </a:r>
            <a:endParaRPr lang="en-IN" dirty="0"/>
          </a:p>
        </p:txBody>
      </p:sp>
    </p:spTree>
    <p:extLst>
      <p:ext uri="{BB962C8B-B14F-4D97-AF65-F5344CB8AC3E}">
        <p14:creationId xmlns:p14="http://schemas.microsoft.com/office/powerpoint/2010/main" val="2730795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C3EBF6-AAE2-47C2-AE65-3CC959899A4C}"/>
              </a:ext>
            </a:extLst>
          </p:cNvPr>
          <p:cNvSpPr txBox="1"/>
          <p:nvPr/>
        </p:nvSpPr>
        <p:spPr>
          <a:xfrm>
            <a:off x="3791824" y="2994870"/>
            <a:ext cx="6895750" cy="1015663"/>
          </a:xfrm>
          <a:prstGeom prst="rect">
            <a:avLst/>
          </a:prstGeom>
          <a:noFill/>
        </p:spPr>
        <p:txBody>
          <a:bodyPr wrap="square" rtlCol="0">
            <a:spAutoFit/>
          </a:bodyPr>
          <a:lstStyle/>
          <a:p>
            <a:r>
              <a:rPr lang="en-GB" sz="6000" b="1" dirty="0"/>
              <a:t>Thank you </a:t>
            </a:r>
            <a:endParaRPr lang="en-IN" sz="6000" b="1" dirty="0"/>
          </a:p>
        </p:txBody>
      </p:sp>
    </p:spTree>
    <p:extLst>
      <p:ext uri="{BB962C8B-B14F-4D97-AF65-F5344CB8AC3E}">
        <p14:creationId xmlns:p14="http://schemas.microsoft.com/office/powerpoint/2010/main" val="206107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8E389B-84DB-48AA-80BA-3696F96A58CD}"/>
              </a:ext>
            </a:extLst>
          </p:cNvPr>
          <p:cNvSpPr>
            <a:spLocks noGrp="1"/>
          </p:cNvSpPr>
          <p:nvPr>
            <p:ph type="title"/>
          </p:nvPr>
        </p:nvSpPr>
        <p:spPr/>
        <p:txBody>
          <a:bodyPr/>
          <a:lstStyle/>
          <a:p>
            <a:r>
              <a:rPr lang="en-GB" dirty="0"/>
              <a:t>What is </a:t>
            </a:r>
            <a:r>
              <a:rPr lang="en-GB" dirty="0" err="1"/>
              <a:t>rgb</a:t>
            </a:r>
            <a:r>
              <a:rPr lang="en-GB" dirty="0"/>
              <a:t> LED controller?</a:t>
            </a:r>
            <a:endParaRPr lang="en-IN" dirty="0"/>
          </a:p>
        </p:txBody>
      </p:sp>
      <p:sp>
        <p:nvSpPr>
          <p:cNvPr id="5" name="Content Placeholder 4">
            <a:extLst>
              <a:ext uri="{FF2B5EF4-FFF2-40B4-BE49-F238E27FC236}">
                <a16:creationId xmlns:a16="http://schemas.microsoft.com/office/drawing/2014/main" id="{3ED33064-12C0-4249-94A9-921BE6C01292}"/>
              </a:ext>
            </a:extLst>
          </p:cNvPr>
          <p:cNvSpPr>
            <a:spLocks noGrp="1"/>
          </p:cNvSpPr>
          <p:nvPr>
            <p:ph idx="1"/>
          </p:nvPr>
        </p:nvSpPr>
        <p:spPr>
          <a:xfrm>
            <a:off x="685800" y="2194560"/>
            <a:ext cx="4800600" cy="4024125"/>
          </a:xfrm>
        </p:spPr>
        <p:txBody>
          <a:bodyPr>
            <a:normAutofit/>
          </a:bodyPr>
          <a:lstStyle/>
          <a:p>
            <a:r>
              <a:rPr lang="en-GB" dirty="0"/>
              <a:t>The </a:t>
            </a:r>
            <a:r>
              <a:rPr lang="en-GB" b="1" dirty="0"/>
              <a:t>RGB LED controller</a:t>
            </a:r>
            <a:r>
              <a:rPr lang="en-GB" dirty="0"/>
              <a:t> tunes the strengths of three basic colours of red, green, and blue, and mixes them to generate any specific colour. Through wired or remote control, the RGB controllers can also manage the colour-changing modes, such as strobe, fading, and flash, as well as colour-changing order and speed.</a:t>
            </a:r>
          </a:p>
          <a:p>
            <a:pPr marL="0" indent="0">
              <a:buNone/>
            </a:pPr>
            <a:endParaRPr lang="en-IN" dirty="0"/>
          </a:p>
        </p:txBody>
      </p:sp>
      <p:pic>
        <p:nvPicPr>
          <p:cNvPr id="1028" name="Picture 4" descr="5m rgb led strip with power adapter and ir remote">
            <a:extLst>
              <a:ext uri="{FF2B5EF4-FFF2-40B4-BE49-F238E27FC236}">
                <a16:creationId xmlns:a16="http://schemas.microsoft.com/office/drawing/2014/main" id="{7A983DEC-B33F-4F97-A357-F538D2B69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385" y="2501315"/>
            <a:ext cx="2926301" cy="292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17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CA36-834E-4219-9964-E4B133E98EE6}"/>
              </a:ext>
            </a:extLst>
          </p:cNvPr>
          <p:cNvSpPr>
            <a:spLocks noGrp="1"/>
          </p:cNvSpPr>
          <p:nvPr>
            <p:ph type="title"/>
          </p:nvPr>
        </p:nvSpPr>
        <p:spPr>
          <a:xfrm>
            <a:off x="1705990" y="2168817"/>
            <a:ext cx="8920579" cy="2520365"/>
          </a:xfrm>
        </p:spPr>
        <p:txBody>
          <a:bodyPr/>
          <a:lstStyle/>
          <a:p>
            <a:r>
              <a:rPr lang="en-GB" dirty="0"/>
              <a:t>Required components for LED controller </a:t>
            </a:r>
            <a:endParaRPr lang="en-IN" dirty="0"/>
          </a:p>
        </p:txBody>
      </p:sp>
    </p:spTree>
    <p:extLst>
      <p:ext uri="{BB962C8B-B14F-4D97-AF65-F5344CB8AC3E}">
        <p14:creationId xmlns:p14="http://schemas.microsoft.com/office/powerpoint/2010/main" val="121776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393C1-ADBA-4947-975B-C5545C2199E4}"/>
              </a:ext>
            </a:extLst>
          </p:cNvPr>
          <p:cNvSpPr>
            <a:spLocks noGrp="1"/>
          </p:cNvSpPr>
          <p:nvPr>
            <p:ph idx="1"/>
          </p:nvPr>
        </p:nvSpPr>
        <p:spPr/>
        <p:txBody>
          <a:bodyPr/>
          <a:lstStyle/>
          <a:p>
            <a:r>
              <a:rPr lang="en-GB" dirty="0"/>
              <a:t>LED -frame </a:t>
            </a:r>
          </a:p>
          <a:p>
            <a:r>
              <a:rPr lang="en-GB" dirty="0"/>
              <a:t>RGB addressable LED</a:t>
            </a:r>
          </a:p>
          <a:p>
            <a:r>
              <a:rPr lang="en-GB" dirty="0"/>
              <a:t>Node-MCU </a:t>
            </a:r>
          </a:p>
          <a:p>
            <a:r>
              <a:rPr lang="en-GB" dirty="0"/>
              <a:t>Dc power supply</a:t>
            </a:r>
          </a:p>
          <a:p>
            <a:r>
              <a:rPr lang="en-GB" dirty="0"/>
              <a:t>USB cables</a:t>
            </a:r>
          </a:p>
          <a:p>
            <a:pPr marL="0" indent="0">
              <a:buNone/>
            </a:pPr>
            <a:endParaRPr lang="en-IN" dirty="0"/>
          </a:p>
        </p:txBody>
      </p:sp>
    </p:spTree>
    <p:extLst>
      <p:ext uri="{BB962C8B-B14F-4D97-AF65-F5344CB8AC3E}">
        <p14:creationId xmlns:p14="http://schemas.microsoft.com/office/powerpoint/2010/main" val="143458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441B-AE79-4674-B08D-3BA09AD97156}"/>
              </a:ext>
            </a:extLst>
          </p:cNvPr>
          <p:cNvSpPr>
            <a:spLocks noGrp="1"/>
          </p:cNvSpPr>
          <p:nvPr>
            <p:ph type="title"/>
          </p:nvPr>
        </p:nvSpPr>
        <p:spPr>
          <a:xfrm>
            <a:off x="2336307" y="519793"/>
            <a:ext cx="8610600" cy="1293028"/>
          </a:xfrm>
        </p:spPr>
        <p:txBody>
          <a:bodyPr/>
          <a:lstStyle/>
          <a:p>
            <a:r>
              <a:rPr lang="en-GB" dirty="0"/>
              <a:t>LED frame(MDF)</a:t>
            </a:r>
            <a:endParaRPr lang="en-IN" dirty="0"/>
          </a:p>
        </p:txBody>
      </p:sp>
      <p:sp>
        <p:nvSpPr>
          <p:cNvPr id="8" name="Content Placeholder 7">
            <a:extLst>
              <a:ext uri="{FF2B5EF4-FFF2-40B4-BE49-F238E27FC236}">
                <a16:creationId xmlns:a16="http://schemas.microsoft.com/office/drawing/2014/main" id="{32CD3AA1-5EB7-4051-BCCA-08485CB40EE0}"/>
              </a:ext>
            </a:extLst>
          </p:cNvPr>
          <p:cNvSpPr>
            <a:spLocks noGrp="1"/>
          </p:cNvSpPr>
          <p:nvPr>
            <p:ph idx="1"/>
          </p:nvPr>
        </p:nvSpPr>
        <p:spPr>
          <a:xfrm>
            <a:off x="605900" y="1812821"/>
            <a:ext cx="8610599" cy="4024125"/>
          </a:xfrm>
        </p:spPr>
        <p:txBody>
          <a:bodyPr>
            <a:normAutofit lnSpcReduction="10000"/>
          </a:bodyPr>
          <a:lstStyle/>
          <a:p>
            <a:pPr marL="0" lvl="0" indent="0">
              <a:buNone/>
            </a:pPr>
            <a:r>
              <a:rPr lang="en-US" b="1" u="sng" dirty="0"/>
              <a:t>MDF (Frame) :-</a:t>
            </a:r>
          </a:p>
          <a:p>
            <a:pPr marL="0" lvl="0" indent="0">
              <a:buNone/>
            </a:pPr>
            <a:endParaRPr lang="en-IN" dirty="0"/>
          </a:p>
          <a:p>
            <a:r>
              <a:rPr lang="en-US" dirty="0"/>
              <a:t>MDF is traditionally made of wood fibers that have been broken down into residuals, then mixed with wax and resins and heat pressed into dense, durable sheets. A sheet of MDF will be heavy, smooth and even, with a flat surface that can be painted or sealed. </a:t>
            </a:r>
            <a:endParaRPr lang="en-IN" dirty="0"/>
          </a:p>
          <a:p>
            <a:r>
              <a:rPr lang="en-US" dirty="0"/>
              <a:t>It’s prized for some surface uses because it’s uniform and smooth. While it typically contains urea-formaldehyde as part of its manufacturing process, it can also be specified as NAF or no added formaldehyde for those concerned about off-gassing</a:t>
            </a:r>
            <a:endParaRPr lang="en-IN" dirty="0"/>
          </a:p>
        </p:txBody>
      </p:sp>
    </p:spTree>
    <p:extLst>
      <p:ext uri="{BB962C8B-B14F-4D97-AF65-F5344CB8AC3E}">
        <p14:creationId xmlns:p14="http://schemas.microsoft.com/office/powerpoint/2010/main" val="25867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D6AE22-C56E-4BE1-8BB5-A81201496E02}"/>
              </a:ext>
            </a:extLst>
          </p:cNvPr>
          <p:cNvPicPr>
            <a:picLocks noChangeAspect="1"/>
          </p:cNvPicPr>
          <p:nvPr/>
        </p:nvPicPr>
        <p:blipFill>
          <a:blip r:embed="rId2"/>
          <a:stretch>
            <a:fillRect/>
          </a:stretch>
        </p:blipFill>
        <p:spPr>
          <a:xfrm>
            <a:off x="729167" y="4487091"/>
            <a:ext cx="3082216" cy="1895895"/>
          </a:xfrm>
          <a:prstGeom prst="rect">
            <a:avLst/>
          </a:prstGeom>
        </p:spPr>
      </p:pic>
      <p:pic>
        <p:nvPicPr>
          <p:cNvPr id="11" name="Picture 10">
            <a:extLst>
              <a:ext uri="{FF2B5EF4-FFF2-40B4-BE49-F238E27FC236}">
                <a16:creationId xmlns:a16="http://schemas.microsoft.com/office/drawing/2014/main" id="{A7BCF989-1F89-4C25-8650-599EC4355227}"/>
              </a:ext>
            </a:extLst>
          </p:cNvPr>
          <p:cNvPicPr>
            <a:picLocks noChangeAspect="1"/>
          </p:cNvPicPr>
          <p:nvPr/>
        </p:nvPicPr>
        <p:blipFill>
          <a:blip r:embed="rId3"/>
          <a:stretch>
            <a:fillRect/>
          </a:stretch>
        </p:blipFill>
        <p:spPr>
          <a:xfrm>
            <a:off x="787429" y="1246980"/>
            <a:ext cx="2692892" cy="2681945"/>
          </a:xfrm>
          <a:prstGeom prst="rect">
            <a:avLst/>
          </a:prstGeom>
        </p:spPr>
      </p:pic>
      <p:pic>
        <p:nvPicPr>
          <p:cNvPr id="13" name="Picture 12">
            <a:extLst>
              <a:ext uri="{FF2B5EF4-FFF2-40B4-BE49-F238E27FC236}">
                <a16:creationId xmlns:a16="http://schemas.microsoft.com/office/drawing/2014/main" id="{EEFEEA0A-6460-45F4-8144-9D736C97D30D}"/>
              </a:ext>
            </a:extLst>
          </p:cNvPr>
          <p:cNvPicPr>
            <a:picLocks noChangeAspect="1"/>
          </p:cNvPicPr>
          <p:nvPr/>
        </p:nvPicPr>
        <p:blipFill>
          <a:blip r:embed="rId4"/>
          <a:stretch>
            <a:fillRect/>
          </a:stretch>
        </p:blipFill>
        <p:spPr>
          <a:xfrm>
            <a:off x="4678531" y="1272921"/>
            <a:ext cx="2692893" cy="2656004"/>
          </a:xfrm>
          <a:prstGeom prst="rect">
            <a:avLst/>
          </a:prstGeom>
        </p:spPr>
      </p:pic>
      <p:pic>
        <p:nvPicPr>
          <p:cNvPr id="15" name="Picture 14">
            <a:extLst>
              <a:ext uri="{FF2B5EF4-FFF2-40B4-BE49-F238E27FC236}">
                <a16:creationId xmlns:a16="http://schemas.microsoft.com/office/drawing/2014/main" id="{008888A8-BEF1-4BF1-A465-66E746DE1F3E}"/>
              </a:ext>
            </a:extLst>
          </p:cNvPr>
          <p:cNvPicPr>
            <a:picLocks noChangeAspect="1"/>
          </p:cNvPicPr>
          <p:nvPr/>
        </p:nvPicPr>
        <p:blipFill>
          <a:blip r:embed="rId5"/>
          <a:stretch>
            <a:fillRect/>
          </a:stretch>
        </p:blipFill>
        <p:spPr>
          <a:xfrm>
            <a:off x="4758430" y="4282963"/>
            <a:ext cx="2275644" cy="2304150"/>
          </a:xfrm>
          <a:prstGeom prst="rect">
            <a:avLst/>
          </a:prstGeom>
        </p:spPr>
      </p:pic>
      <p:pic>
        <p:nvPicPr>
          <p:cNvPr id="17" name="Picture 16">
            <a:extLst>
              <a:ext uri="{FF2B5EF4-FFF2-40B4-BE49-F238E27FC236}">
                <a16:creationId xmlns:a16="http://schemas.microsoft.com/office/drawing/2014/main" id="{11F08F1D-078E-4E81-A34B-E0E09E39B863}"/>
              </a:ext>
            </a:extLst>
          </p:cNvPr>
          <p:cNvPicPr>
            <a:picLocks noChangeAspect="1"/>
          </p:cNvPicPr>
          <p:nvPr/>
        </p:nvPicPr>
        <p:blipFill>
          <a:blip r:embed="rId6"/>
          <a:stretch>
            <a:fillRect/>
          </a:stretch>
        </p:blipFill>
        <p:spPr>
          <a:xfrm>
            <a:off x="8285780" y="1272921"/>
            <a:ext cx="2385180" cy="2350017"/>
          </a:xfrm>
          <a:prstGeom prst="rect">
            <a:avLst/>
          </a:prstGeom>
        </p:spPr>
      </p:pic>
      <p:pic>
        <p:nvPicPr>
          <p:cNvPr id="19" name="Picture 18">
            <a:extLst>
              <a:ext uri="{FF2B5EF4-FFF2-40B4-BE49-F238E27FC236}">
                <a16:creationId xmlns:a16="http://schemas.microsoft.com/office/drawing/2014/main" id="{FAFB729A-E10D-49EC-A19F-3BE33DA58E9E}"/>
              </a:ext>
            </a:extLst>
          </p:cNvPr>
          <p:cNvPicPr>
            <a:picLocks noChangeAspect="1"/>
          </p:cNvPicPr>
          <p:nvPr/>
        </p:nvPicPr>
        <p:blipFill>
          <a:blip r:embed="rId7"/>
          <a:stretch>
            <a:fillRect/>
          </a:stretch>
        </p:blipFill>
        <p:spPr>
          <a:xfrm>
            <a:off x="8285780" y="4272696"/>
            <a:ext cx="2387207" cy="2230153"/>
          </a:xfrm>
          <a:prstGeom prst="rect">
            <a:avLst/>
          </a:prstGeom>
        </p:spPr>
      </p:pic>
    </p:spTree>
    <p:extLst>
      <p:ext uri="{BB962C8B-B14F-4D97-AF65-F5344CB8AC3E}">
        <p14:creationId xmlns:p14="http://schemas.microsoft.com/office/powerpoint/2010/main" val="33993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C92-BFF9-439F-B87B-9C331AA95FFB}"/>
              </a:ext>
            </a:extLst>
          </p:cNvPr>
          <p:cNvSpPr>
            <a:spLocks noGrp="1"/>
          </p:cNvSpPr>
          <p:nvPr>
            <p:ph type="title"/>
          </p:nvPr>
        </p:nvSpPr>
        <p:spPr/>
        <p:txBody>
          <a:bodyPr/>
          <a:lstStyle/>
          <a:p>
            <a:r>
              <a:rPr lang="en-GB" dirty="0"/>
              <a:t>RGB addressable LED</a:t>
            </a:r>
            <a:endParaRPr lang="en-IN" dirty="0"/>
          </a:p>
        </p:txBody>
      </p:sp>
      <p:sp>
        <p:nvSpPr>
          <p:cNvPr id="3" name="Content Placeholder 2">
            <a:extLst>
              <a:ext uri="{FF2B5EF4-FFF2-40B4-BE49-F238E27FC236}">
                <a16:creationId xmlns:a16="http://schemas.microsoft.com/office/drawing/2014/main" id="{0E8075DF-95DF-4996-BAB7-4AAC3444E309}"/>
              </a:ext>
            </a:extLst>
          </p:cNvPr>
          <p:cNvSpPr>
            <a:spLocks noGrp="1"/>
          </p:cNvSpPr>
          <p:nvPr>
            <p:ph idx="1"/>
          </p:nvPr>
        </p:nvSpPr>
        <p:spPr/>
        <p:txBody>
          <a:bodyPr>
            <a:normAutofit/>
          </a:bodyPr>
          <a:lstStyle/>
          <a:p>
            <a:pPr marL="0" lvl="0" indent="0">
              <a:buNone/>
            </a:pPr>
            <a:r>
              <a:rPr lang="en-US" b="1" u="sng" dirty="0"/>
              <a:t>Ws2812b(RGB LED strips) :-</a:t>
            </a:r>
          </a:p>
          <a:p>
            <a:pPr marL="0" lvl="0" indent="0">
              <a:buNone/>
            </a:pPr>
            <a:endParaRPr lang="en-US" b="1" dirty="0"/>
          </a:p>
          <a:p>
            <a:pPr lvl="0"/>
            <a:r>
              <a:rPr lang="en-GB" sz="2000" dirty="0"/>
              <a:t>Each separate red, green, and blue </a:t>
            </a:r>
            <a:r>
              <a:rPr lang="en-GB" sz="2000" b="1" dirty="0"/>
              <a:t>LED</a:t>
            </a:r>
            <a:r>
              <a:rPr lang="en-GB" sz="2000" dirty="0"/>
              <a:t> in a single </a:t>
            </a:r>
            <a:r>
              <a:rPr lang="en-GB" sz="2000" b="1" dirty="0"/>
              <a:t>WS2812B</a:t>
            </a:r>
            <a:r>
              <a:rPr lang="en-GB" sz="2000" dirty="0"/>
              <a:t> unit is set up </a:t>
            </a:r>
            <a:r>
              <a:rPr lang="en-GB" sz="2000" b="1" dirty="0"/>
              <a:t>to</a:t>
            </a:r>
            <a:r>
              <a:rPr lang="en-GB" sz="2000" dirty="0"/>
              <a:t> shine at 256 brightness levels, indicated by an 8-bit binary sequence set from 0 </a:t>
            </a:r>
            <a:r>
              <a:rPr lang="en-GB" sz="2000" b="1" dirty="0"/>
              <a:t>to</a:t>
            </a:r>
            <a:r>
              <a:rPr lang="en-GB" sz="2000" dirty="0"/>
              <a:t> 255. </a:t>
            </a:r>
          </a:p>
          <a:p>
            <a:pPr lvl="0"/>
            <a:r>
              <a:rPr lang="en-GB" sz="2000" dirty="0"/>
              <a:t> A microcontroller transmits this sequence of eight green bits, eight red bits, and eight blue bits </a:t>
            </a:r>
            <a:r>
              <a:rPr lang="en-GB" sz="2000" b="1" dirty="0"/>
              <a:t>to</a:t>
            </a:r>
            <a:r>
              <a:rPr lang="en-GB" sz="2000" dirty="0"/>
              <a:t> the first </a:t>
            </a:r>
            <a:r>
              <a:rPr lang="en-GB" sz="2000" b="1" dirty="0"/>
              <a:t>LED</a:t>
            </a:r>
            <a:r>
              <a:rPr lang="en-GB" sz="2000" dirty="0"/>
              <a:t> in the series.</a:t>
            </a:r>
            <a:endParaRPr lang="en-IN" sz="2000" dirty="0"/>
          </a:p>
        </p:txBody>
      </p:sp>
    </p:spTree>
    <p:extLst>
      <p:ext uri="{BB962C8B-B14F-4D97-AF65-F5344CB8AC3E}">
        <p14:creationId xmlns:p14="http://schemas.microsoft.com/office/powerpoint/2010/main" val="148101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3B0B-0930-4478-8B3A-CC9CCB9A96C4}"/>
              </a:ext>
            </a:extLst>
          </p:cNvPr>
          <p:cNvSpPr>
            <a:spLocks noGrp="1"/>
          </p:cNvSpPr>
          <p:nvPr>
            <p:ph type="title"/>
          </p:nvPr>
        </p:nvSpPr>
        <p:spPr/>
        <p:txBody>
          <a:bodyPr/>
          <a:lstStyle/>
          <a:p>
            <a:r>
              <a:rPr lang="en-US" dirty="0"/>
              <a:t>Why Addressable Led strip?</a:t>
            </a:r>
            <a:endParaRPr lang="en-IN" dirty="0"/>
          </a:p>
        </p:txBody>
      </p:sp>
      <p:sp>
        <p:nvSpPr>
          <p:cNvPr id="3" name="Content Placeholder 2">
            <a:extLst>
              <a:ext uri="{FF2B5EF4-FFF2-40B4-BE49-F238E27FC236}">
                <a16:creationId xmlns:a16="http://schemas.microsoft.com/office/drawing/2014/main" id="{AE59CB9D-3560-453A-A7C9-0A5F4A294CBD}"/>
              </a:ext>
            </a:extLst>
          </p:cNvPr>
          <p:cNvSpPr>
            <a:spLocks noGrp="1"/>
          </p:cNvSpPr>
          <p:nvPr>
            <p:ph idx="1"/>
          </p:nvPr>
        </p:nvSpPr>
        <p:spPr/>
        <p:txBody>
          <a:bodyPr/>
          <a:lstStyle/>
          <a:p>
            <a:r>
              <a:rPr lang="en-US" b="0" i="0" dirty="0">
                <a:effectLst/>
              </a:rPr>
              <a:t>As a digital </a:t>
            </a:r>
            <a:r>
              <a:rPr lang="en-US" b="1" i="0" dirty="0">
                <a:effectLst/>
              </a:rPr>
              <a:t>LED</a:t>
            </a:r>
            <a:r>
              <a:rPr lang="en-US" b="0" i="0" dirty="0">
                <a:effectLst/>
              </a:rPr>
              <a:t> strip, each </a:t>
            </a:r>
            <a:r>
              <a:rPr lang="en-US" b="1" i="0" dirty="0">
                <a:effectLst/>
              </a:rPr>
              <a:t>addressable LED</a:t>
            </a:r>
            <a:r>
              <a:rPr lang="en-US" b="0" i="0" dirty="0">
                <a:effectLst/>
              </a:rPr>
              <a:t> has an integrated driver that allows the brightness and color of each </a:t>
            </a:r>
            <a:r>
              <a:rPr lang="en-US" b="1" i="0" dirty="0">
                <a:effectLst/>
              </a:rPr>
              <a:t>LED</a:t>
            </a:r>
            <a:r>
              <a:rPr lang="en-US" b="0" i="0" dirty="0">
                <a:effectLst/>
              </a:rPr>
              <a:t> to be controlled individually, that is, an </a:t>
            </a:r>
            <a:r>
              <a:rPr lang="en-US" b="1" i="0" dirty="0">
                <a:effectLst/>
              </a:rPr>
              <a:t>LED</a:t>
            </a:r>
            <a:r>
              <a:rPr lang="en-US" b="0" i="0" dirty="0">
                <a:effectLst/>
              </a:rPr>
              <a:t> can be a different color to the one next to it. Thus, it enables us to create beautiful and complex lighting effects.</a:t>
            </a:r>
            <a:endParaRPr lang="en-US" b="1" i="0" dirty="0">
              <a:effectLst/>
            </a:endParaRPr>
          </a:p>
          <a:p>
            <a:r>
              <a:rPr lang="en-US" b="1" i="0" dirty="0">
                <a:effectLst/>
              </a:rPr>
              <a:t>Addressable LEDs</a:t>
            </a:r>
            <a:r>
              <a:rPr lang="en-US" b="0" i="0" dirty="0">
                <a:effectLst/>
              </a:rPr>
              <a:t> are neither controlled by voltage, nor Pulse-Width Modulation. They are controlled by a carrier signal. This 800kHz signal has a format that describes to the chip what each of the colors </a:t>
            </a:r>
            <a:r>
              <a:rPr lang="en-US" b="1" i="0" dirty="0">
                <a:effectLst/>
              </a:rPr>
              <a:t>should</a:t>
            </a:r>
            <a:r>
              <a:rPr lang="en-US" b="0" i="0" dirty="0">
                <a:effectLst/>
              </a:rPr>
              <a:t> be, what the brightness </a:t>
            </a:r>
            <a:r>
              <a:rPr lang="en-US" b="1" i="0" dirty="0">
                <a:effectLst/>
              </a:rPr>
              <a:t>should</a:t>
            </a:r>
            <a:r>
              <a:rPr lang="en-US" b="0" i="0" dirty="0">
                <a:effectLst/>
              </a:rPr>
              <a:t> be, and also what every </a:t>
            </a:r>
            <a:r>
              <a:rPr lang="en-US" b="1" i="0" dirty="0">
                <a:effectLst/>
              </a:rPr>
              <a:t>LED</a:t>
            </a:r>
            <a:r>
              <a:rPr lang="en-US" b="0" i="0" dirty="0">
                <a:effectLst/>
              </a:rPr>
              <a:t> in the chain downstream </a:t>
            </a:r>
            <a:r>
              <a:rPr lang="en-US" b="1" i="0" dirty="0">
                <a:effectLst/>
              </a:rPr>
              <a:t>should</a:t>
            </a:r>
            <a:r>
              <a:rPr lang="en-US" b="0" i="0" dirty="0">
                <a:effectLst/>
              </a:rPr>
              <a:t> be too.</a:t>
            </a:r>
            <a:endParaRPr lang="en-IN" dirty="0"/>
          </a:p>
        </p:txBody>
      </p:sp>
    </p:spTree>
    <p:extLst>
      <p:ext uri="{BB962C8B-B14F-4D97-AF65-F5344CB8AC3E}">
        <p14:creationId xmlns:p14="http://schemas.microsoft.com/office/powerpoint/2010/main" val="29810352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115</TotalTime>
  <Words>909</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RGB addressable LED CONTOLLER</vt:lpstr>
      <vt:lpstr>About Led controller</vt:lpstr>
      <vt:lpstr>What is rgb LED controller?</vt:lpstr>
      <vt:lpstr>Required components for LED controller </vt:lpstr>
      <vt:lpstr>PowerPoint Presentation</vt:lpstr>
      <vt:lpstr>LED frame(MDF)</vt:lpstr>
      <vt:lpstr>PowerPoint Presentation</vt:lpstr>
      <vt:lpstr>RGB addressable LED</vt:lpstr>
      <vt:lpstr>Why Addressable Led strip?</vt:lpstr>
      <vt:lpstr>PowerPoint Presentation</vt:lpstr>
      <vt:lpstr>Node MCU </vt:lpstr>
      <vt:lpstr>DC power supply</vt:lpstr>
      <vt:lpstr>USB Cables</vt:lpstr>
      <vt:lpstr>PowerPoint Presentation</vt:lpstr>
      <vt:lpstr>How led controller will work?</vt:lpstr>
      <vt:lpstr>Connection of leds with nodemcu</vt:lpstr>
      <vt:lpstr>Future Development</vt:lpstr>
      <vt:lpstr>How Led with audio device will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LED controller?</dc:title>
  <dc:creator>Krishna Rudani</dc:creator>
  <cp:lastModifiedBy>mansi satani</cp:lastModifiedBy>
  <cp:revision>17</cp:revision>
  <dcterms:created xsi:type="dcterms:W3CDTF">2021-06-07T10:16:31Z</dcterms:created>
  <dcterms:modified xsi:type="dcterms:W3CDTF">2021-06-18T05:37:52Z</dcterms:modified>
</cp:coreProperties>
</file>