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 SemiBold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Oswald Light"/>
      <p:regular r:id="rId36"/>
      <p:bold r:id="rId37"/>
    </p:embeddedFont>
    <p:embeddedFont>
      <p:font typeface="Lora"/>
      <p:regular r:id="rId38"/>
      <p:bold r:id="rId39"/>
      <p:italic r:id="rId40"/>
      <p:boldItalic r:id="rId41"/>
    </p:embeddedFont>
    <p:embeddedFont>
      <p:font typeface="Nunito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italic.fntdata"/><Relationship Id="rId20" Type="http://schemas.openxmlformats.org/officeDocument/2006/relationships/slide" Target="slides/slide15.xml"/><Relationship Id="rId42" Type="http://schemas.openxmlformats.org/officeDocument/2006/relationships/font" Target="fonts/NunitoMedium-regular.fntdata"/><Relationship Id="rId41" Type="http://schemas.openxmlformats.org/officeDocument/2006/relationships/font" Target="fonts/Lora-boldItalic.fntdata"/><Relationship Id="rId22" Type="http://schemas.openxmlformats.org/officeDocument/2006/relationships/slide" Target="slides/slide17.xml"/><Relationship Id="rId44" Type="http://schemas.openxmlformats.org/officeDocument/2006/relationships/font" Target="fonts/NunitoMedium-italic.fntdata"/><Relationship Id="rId21" Type="http://schemas.openxmlformats.org/officeDocument/2006/relationships/slide" Target="slides/slide16.xml"/><Relationship Id="rId43" Type="http://schemas.openxmlformats.org/officeDocument/2006/relationships/font" Target="fonts/Nunito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Nuni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emiBold-boldItalic.fntdata"/><Relationship Id="rId30" Type="http://schemas.openxmlformats.org/officeDocument/2006/relationships/font" Target="fonts/NunitoSemiBold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OswaldLight-bold.fntdata"/><Relationship Id="rId14" Type="http://schemas.openxmlformats.org/officeDocument/2006/relationships/slide" Target="slides/slide9.xml"/><Relationship Id="rId36" Type="http://schemas.openxmlformats.org/officeDocument/2006/relationships/font" Target="fonts/OswaldLight-regular.fntdata"/><Relationship Id="rId17" Type="http://schemas.openxmlformats.org/officeDocument/2006/relationships/slide" Target="slides/slide12.xml"/><Relationship Id="rId39" Type="http://schemas.openxmlformats.org/officeDocument/2006/relationships/font" Target="fonts/Lora-bold.fntdata"/><Relationship Id="rId16" Type="http://schemas.openxmlformats.org/officeDocument/2006/relationships/slide" Target="slides/slide11.xml"/><Relationship Id="rId38" Type="http://schemas.openxmlformats.org/officeDocument/2006/relationships/font" Target="fonts/Lor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6a0a8be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6a0a8b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Notes/ feedback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research more on how to integrate bunch of different constraints on existing methods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tool development instead of interface creation ( automated data cleaning 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28afcb76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28afcb76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3d16609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3d16609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742039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2742039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3d16609a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3d16609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8afcb76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28afcb76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28afcb76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28afcb76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832"/>
              </a:buClr>
              <a:buSzPts val="1200"/>
              <a:buChar char="●"/>
            </a:pPr>
            <a:r>
              <a:rPr lang="en" sz="1200">
                <a:solidFill>
                  <a:srgbClr val="222832"/>
                </a:solidFill>
              </a:rPr>
              <a:t>A classifier h satisfies demographic parity under a distribution over (X, A, Y) if its prediction </a:t>
            </a:r>
            <a:r>
              <a:rPr lang="en" sz="1200">
                <a:solidFill>
                  <a:srgbClr val="222832"/>
                </a:solidFill>
              </a:rPr>
              <a:t>h(X) </a:t>
            </a:r>
            <a:r>
              <a:rPr lang="en" sz="1200">
                <a:solidFill>
                  <a:srgbClr val="222832"/>
                </a:solidFill>
              </a:rPr>
              <a:t> is statistically independent of the sensitive feature A. </a:t>
            </a:r>
            <a:endParaRPr sz="1200">
              <a:solidFill>
                <a:srgbClr val="22283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832"/>
              </a:buClr>
              <a:buSzPts val="1200"/>
              <a:buChar char="●"/>
            </a:pPr>
            <a:r>
              <a:rPr lang="en" sz="1200">
                <a:solidFill>
                  <a:srgbClr val="222832"/>
                </a:solidFill>
              </a:rPr>
              <a:t>A classifier h satisfies equalized odds under a distribution over (X, A, Y)  if its prediction h(X) is conditionally independent of the sensitive feature A given the label Y</a:t>
            </a:r>
            <a:endParaRPr sz="1200">
              <a:solidFill>
                <a:srgbClr val="2228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3d16609a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f3d16609a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3d16609a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3d16609a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1738466f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c1738466f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28afcb767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28afcb767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c1738466f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c1738466f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196a9ce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196a9ce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f3d16609a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f3d16609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1738466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173846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1738466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1738466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1738466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1738466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1738466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1738466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3d16609a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3d16609a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1738466f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1738466f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1738466f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1738466f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6" name="Google Shape;16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0" name="Google Shape;20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4" name="Google Shape;24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8" name="Google Shape;2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2" name="Google Shape;3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Medium"/>
              <a:buNone/>
              <a:defRPr sz="28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ora"/>
              <a:buNone/>
              <a:defRPr sz="2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5074925" y="1246550"/>
            <a:ext cx="16539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11" Type="http://schemas.openxmlformats.org/officeDocument/2006/relationships/image" Target="../media/image4.png"/><Relationship Id="rId10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19.png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689700" y="204500"/>
            <a:ext cx="77646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/>
              <a:t>FairClean: Toolkit for Fairness-aware Data Cleaning and Debiasing</a:t>
            </a:r>
            <a:endParaRPr b="1" sz="1900"/>
          </a:p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204375" y="4557100"/>
            <a:ext cx="87456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en" sz="920">
                <a:solidFill>
                  <a:srgbClr val="374151"/>
                </a:solidFill>
              </a:rPr>
              <a:t>Inspired by:</a:t>
            </a:r>
            <a:r>
              <a:rPr i="1" lang="en" sz="920">
                <a:solidFill>
                  <a:srgbClr val="374151"/>
                </a:solidFill>
              </a:rPr>
              <a:t> Mehrabi, N., Morstatter, F., Saxena, N., Lerman, K., &amp; Galstyan, A. (2021). A survey on bias and fairness in machine learning. ACM computing surveys (CSUR), 54(6), 1-35.</a:t>
            </a:r>
            <a:endParaRPr i="1" sz="1005"/>
          </a:p>
        </p:txBody>
      </p:sp>
      <p:sp>
        <p:nvSpPr>
          <p:cNvPr id="131" name="Google Shape;131;p13"/>
          <p:cNvSpPr txBox="1"/>
          <p:nvPr/>
        </p:nvSpPr>
        <p:spPr>
          <a:xfrm>
            <a:off x="519450" y="748325"/>
            <a:ext cx="8105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FairClean is a pioneering toolkit designed to enhance fairness in machine learning. It focuses on identifying, cleaning, and debiasing datasets to ensure ethical AI applications in critical sectors like healthcare and finance.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813" y="1677813"/>
            <a:ext cx="1729325" cy="123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792025" y="1149975"/>
            <a:ext cx="303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Data Bias &amp; Unfairness (The Problem)</a:t>
            </a:r>
            <a:endParaRPr b="1" sz="13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5932600" y="1149975"/>
            <a:ext cx="19119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FairClean (The Solution)</a:t>
            </a:r>
            <a:endParaRPr b="1" sz="13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50" y="1677825"/>
            <a:ext cx="1911800" cy="11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/>
          <p:nvPr/>
        </p:nvSpPr>
        <p:spPr>
          <a:xfrm>
            <a:off x="4220125" y="2461050"/>
            <a:ext cx="626400" cy="2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92025" y="3038738"/>
            <a:ext cx="2337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Skewed Data Collection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Historical Inequalities</a:t>
            </a:r>
            <a:endParaRPr sz="12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Gaps in fairness integration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1770" y="2201440"/>
            <a:ext cx="1118835" cy="102603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/>
        </p:nvSpPr>
        <p:spPr>
          <a:xfrm>
            <a:off x="6167763" y="1885575"/>
            <a:ext cx="1118700" cy="30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Fair AI</a:t>
            </a:r>
            <a:endParaRPr b="1" sz="12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4950" y="1581875"/>
            <a:ext cx="486900" cy="5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10771" y="1564602"/>
            <a:ext cx="515329" cy="6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1679" y="2749600"/>
            <a:ext cx="542746" cy="6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41211" y="2800956"/>
            <a:ext cx="458271" cy="556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66024" y="2800937"/>
            <a:ext cx="458282" cy="557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 txBox="1"/>
          <p:nvPr/>
        </p:nvSpPr>
        <p:spPr>
          <a:xfrm>
            <a:off x="5055326" y="2190225"/>
            <a:ext cx="9807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7508976" y="2190229"/>
            <a:ext cx="8079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ML Fairness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5033725" y="3368125"/>
            <a:ext cx="1023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Bias Identification and </a:t>
            </a:r>
            <a:r>
              <a:rPr lang="en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Debiasing algorithm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7592745" y="3375475"/>
            <a:ext cx="8079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374750" y="3954725"/>
            <a:ext cx="3706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Existing Tools for Data Cleaning: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JENGA, Auto-SkLearn and AlphaClean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6247488" y="4057550"/>
            <a:ext cx="1023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User-Friendly interface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46250" y="3496050"/>
            <a:ext cx="626374" cy="6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50" y="329900"/>
            <a:ext cx="3268175" cy="448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200" y="1423338"/>
            <a:ext cx="3363223" cy="229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1223675" y="388425"/>
            <a:ext cx="25845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Adult</a:t>
            </a:r>
            <a:endParaRPr/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09250"/>
            <a:ext cx="3207751" cy="282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213" y="2647749"/>
            <a:ext cx="3057192" cy="203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200" y="540475"/>
            <a:ext cx="3057219" cy="203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188" y="2571750"/>
            <a:ext cx="6193633" cy="207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626" y="291163"/>
            <a:ext cx="6096748" cy="207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AlphaClean - embedding fairness constraint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819150" y="1715225"/>
            <a:ext cx="7505700" cy="27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Assigns a quality score to each row and based on this score, row-wise </a:t>
            </a:r>
            <a:r>
              <a:rPr lang="en" sz="1800"/>
              <a:t>substitution</a:t>
            </a:r>
            <a:r>
              <a:rPr lang="en" sz="1800"/>
              <a:t> or deletion operations are performed.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Tried by having a weight for the quality score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Didn’t work as expected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800" y="2806525"/>
            <a:ext cx="6818725" cy="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819150" y="27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FairTrain in Action - BoostClean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819150" y="1054425"/>
            <a:ext cx="75057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Implements BoostClean: a data cleaning module within FairTrain.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Iteratively enhances data quality and fairness using boosting techniques.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Includes data preprocessing modules: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Missing Value Imputation, Outlier Detection and Handling as well as Feature Normalization and Scaling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Sensitive attributes considered during the cleaning process.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Post-cleaning, calculates demographic parity difference to monitor fairness.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Logs improvements in fairness after each cleaning round.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Aims to minimize data bias and ensure equitable model predictions.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5153938" y="3262700"/>
            <a:ext cx="2767800" cy="1340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Equalized Odds Constraint</a:t>
            </a:r>
            <a:endParaRPr i="1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1202650" y="3262700"/>
            <a:ext cx="2827800" cy="1340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Demographic Parity Constraint</a:t>
            </a:r>
            <a:endParaRPr i="1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819150" y="42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FairTrain in Action - Auto-SKLearn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819150" y="1158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AutoSklearn - MetaLearning and Bayesian Optimization package for automl pipelines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Automates entire pipeline from dataset cleaning to hyperparameter search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Allows optimizing with respect to custom functions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 on fitting data cleaning and feature extraction pipeline for RandomForest Model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975" y="3888275"/>
            <a:ext cx="17811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775" y="3801100"/>
            <a:ext cx="17811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050" y="3760925"/>
            <a:ext cx="18383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050" y="4082325"/>
            <a:ext cx="183832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Automl</a:t>
            </a:r>
            <a:endParaRPr/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819150" y="1493650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the adult Dataset. Optimizing for fairness constraints tend to increase fairness without accuracy tradeoffs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German Credit Dataset is a bit more ambiguous</a:t>
            </a:r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775" y="210675"/>
            <a:ext cx="4314800" cy="472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819150" y="605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FairTrain in Action - XGBoost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819150" y="1413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XGBoost - Distributed training for gradient boosted trees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Customize constraint/ objective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</a:t>
            </a:r>
            <a:r>
              <a:rPr lang="en" sz="1600"/>
              <a:t>enforce</a:t>
            </a:r>
            <a:r>
              <a:rPr lang="en" sz="1600"/>
              <a:t> fairness while training?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 “</a:t>
            </a:r>
            <a:r>
              <a:rPr i="1" lang="en" sz="1600">
                <a:highlight>
                  <a:srgbClr val="FCE5CD"/>
                </a:highlight>
              </a:rPr>
              <a:t>Regularization</a:t>
            </a:r>
            <a:r>
              <a:rPr i="1" lang="en" sz="1600"/>
              <a:t>” </a:t>
            </a:r>
            <a:r>
              <a:rPr lang="en" sz="1600"/>
              <a:t>term!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1179075" y="2968400"/>
            <a:ext cx="2920500" cy="1591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Demographic Parity Constraint</a:t>
            </a:r>
            <a:endParaRPr i="1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Where z represents the sensitive feature(s) and m is the total number of groups in z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4939300" y="2968400"/>
            <a:ext cx="2920500" cy="1591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Predictive</a:t>
            </a:r>
            <a:r>
              <a:rPr i="1" lang="en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Parity Constraint</a:t>
            </a:r>
            <a:endParaRPr i="1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     Where Precision = 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975" y="3397524"/>
            <a:ext cx="2364700" cy="5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8875" y="4119300"/>
            <a:ext cx="958950" cy="2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8987" y="3473662"/>
            <a:ext cx="2781126" cy="43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819150" y="330225"/>
            <a:ext cx="59328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XGBoost on Adult Dataset</a:t>
            </a:r>
            <a:endParaRPr/>
          </a:p>
        </p:txBody>
      </p:sp>
      <p:pic>
        <p:nvPicPr>
          <p:cNvPr id="289" name="Google Shape;2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00" y="951575"/>
            <a:ext cx="7932024" cy="37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/>
          <p:nvPr/>
        </p:nvSpPr>
        <p:spPr>
          <a:xfrm>
            <a:off x="6458025" y="1451150"/>
            <a:ext cx="642900" cy="15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606000" y="2444875"/>
            <a:ext cx="7932000" cy="32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1C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6458025" y="3074625"/>
            <a:ext cx="642900" cy="15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5160925" y="3608025"/>
            <a:ext cx="642900" cy="15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6458025" y="3613200"/>
            <a:ext cx="642900" cy="15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5160925" y="4157300"/>
            <a:ext cx="642900" cy="15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6458025" y="4151775"/>
            <a:ext cx="642900" cy="15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5160925" y="1981375"/>
            <a:ext cx="642900" cy="15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819150" y="568350"/>
            <a:ext cx="73656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XGBoost on German Credit Dataset</a:t>
            </a:r>
            <a:endParaRPr/>
          </a:p>
        </p:txBody>
      </p:sp>
      <p:pic>
        <p:nvPicPr>
          <p:cNvPr id="303" name="Google Shape;3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75" y="1660750"/>
            <a:ext cx="8508252" cy="18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1"/>
          <p:cNvSpPr/>
          <p:nvPr/>
        </p:nvSpPr>
        <p:spPr>
          <a:xfrm>
            <a:off x="8184750" y="2222500"/>
            <a:ext cx="554400" cy="17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317875" y="2761425"/>
            <a:ext cx="8508300" cy="36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61C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idx="1" type="subTitle"/>
          </p:nvPr>
        </p:nvSpPr>
        <p:spPr>
          <a:xfrm>
            <a:off x="832950" y="3085350"/>
            <a:ext cx="74781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80"/>
              <a:t>Team Fair Data Pioneers: Aaditya, </a:t>
            </a:r>
            <a:r>
              <a:rPr lang="en" sz="2080"/>
              <a:t>Divya, </a:t>
            </a:r>
            <a:r>
              <a:rPr lang="en" sz="2080"/>
              <a:t>Swetha, Mansi</a:t>
            </a:r>
            <a:endParaRPr sz="2080"/>
          </a:p>
        </p:txBody>
      </p:sp>
      <p:sp>
        <p:nvSpPr>
          <p:cNvPr id="157" name="Google Shape;157;p14"/>
          <p:cNvSpPr txBox="1"/>
          <p:nvPr/>
        </p:nvSpPr>
        <p:spPr>
          <a:xfrm>
            <a:off x="522775" y="1618950"/>
            <a:ext cx="82128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FairTrain</a:t>
            </a:r>
            <a:r>
              <a:rPr lang="en" sz="26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: </a:t>
            </a:r>
            <a:r>
              <a:rPr b="1"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FAIR</a:t>
            </a: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ness-aware Data Processing </a:t>
            </a:r>
            <a:endParaRPr sz="2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en" sz="2600">
                <a:solidFill>
                  <a:schemeClr val="lt1"/>
                </a:solidFill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r>
              <a:rPr b="1"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TRAIN</a:t>
            </a:r>
            <a:r>
              <a:rPr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ing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Road Ahead</a:t>
            </a:r>
            <a:endParaRPr/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directions include expanding FairTrain to accommodate more nuanced fairness metrics, multiple fairness objectives and broader data types.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We're also exploring how FairTrain's principles can be integrated into real-time data processing pipelines.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317" name="Google Shape;317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thank our Professor, TAs, and peers for their support and guidance.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Now, we'd love to hear your thoughts, questions, or insights on FairTrain.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2975700" y="2094450"/>
            <a:ext cx="3192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819150" y="586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Challenge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4688000" y="1639800"/>
            <a:ext cx="39339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</a:rPr>
              <a:t>Current Issues: </a:t>
            </a:r>
            <a:endParaRPr sz="16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Skewed Data Collection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Historical Inequalities</a:t>
            </a:r>
            <a:endParaRPr sz="1400">
              <a:solidFill>
                <a:srgbClr val="37415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" sz="1400">
                <a:solidFill>
                  <a:srgbClr val="374151"/>
                </a:solidFill>
              </a:rPr>
              <a:t>Gaps in fairness integration </a:t>
            </a:r>
            <a:endParaRPr sz="1400">
              <a:solidFill>
                <a:srgbClr val="37415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○"/>
            </a:pPr>
            <a:r>
              <a:rPr lang="en" sz="1400">
                <a:solidFill>
                  <a:srgbClr val="374151"/>
                </a:solidFill>
              </a:rPr>
              <a:t>Existing automated pipelines: AlphaClean, AutoSklearn, BoostClean</a:t>
            </a:r>
            <a:endParaRPr sz="1500"/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75" y="2018600"/>
            <a:ext cx="3467149" cy="26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939150" y="1497275"/>
            <a:ext cx="2823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Why consider “FAIRNESS”?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819150" y="584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Vision of FairTrain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819150" y="1475650"/>
            <a:ext cx="52527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Nunito SemiBold"/>
                <a:ea typeface="Nunito SemiBold"/>
                <a:cs typeface="Nunito SemiBold"/>
                <a:sym typeface="Nunito SemiBold"/>
              </a:rPr>
              <a:t>Introducing </a:t>
            </a:r>
            <a:r>
              <a:rPr b="1" i="1" lang="en" sz="1800">
                <a:solidFill>
                  <a:schemeClr val="lt1"/>
                </a:solidFill>
              </a:rPr>
              <a:t>FairTrain</a:t>
            </a:r>
            <a:r>
              <a:rPr i="1" lang="en" sz="1600">
                <a:latin typeface="Nunito SemiBold"/>
                <a:ea typeface="Nunito SemiBold"/>
                <a:cs typeface="Nunito SemiBold"/>
                <a:sym typeface="Nunito SemiBold"/>
              </a:rPr>
              <a:t>: </a:t>
            </a:r>
            <a:endParaRPr i="1"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Weave fairness into the fabric of data processing and </a:t>
            </a:r>
            <a:r>
              <a:rPr lang="en" sz="1600"/>
              <a:t>model training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latin typeface="Nunito SemiBold"/>
                <a:ea typeface="Nunito SemiBold"/>
                <a:cs typeface="Nunito SemiBold"/>
                <a:sym typeface="Nunito SemiBold"/>
              </a:rPr>
              <a:t>Our goal:</a:t>
            </a:r>
            <a:endParaRPr i="1"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not only train a model for better precision but to ensure it upholds the principles of equity and justice.</a:t>
            </a:r>
            <a:endParaRPr sz="1600"/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450" y="2042025"/>
            <a:ext cx="1502626" cy="14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/>
          <p:nvPr/>
        </p:nvSpPr>
        <p:spPr>
          <a:xfrm>
            <a:off x="2138050" y="1431900"/>
            <a:ext cx="4685700" cy="2822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8" name="Google Shape;178;p17"/>
          <p:cNvSpPr txBox="1"/>
          <p:nvPr>
            <p:ph type="title"/>
          </p:nvPr>
        </p:nvSpPr>
        <p:spPr>
          <a:xfrm>
            <a:off x="514000" y="529575"/>
            <a:ext cx="75057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Unpacking FairTrain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539675" y="2630550"/>
            <a:ext cx="1097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Raw Data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7325025" y="2500950"/>
            <a:ext cx="14712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Fair model and predictions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508550" y="2156550"/>
            <a:ext cx="1896300" cy="1792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latin typeface="Nunito"/>
                <a:ea typeface="Nunito"/>
                <a:cs typeface="Nunito"/>
                <a:sym typeface="Nunito"/>
              </a:rPr>
              <a:t>Pre-Processing:</a:t>
            </a:r>
            <a:endParaRPr b="1" i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eriod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Alpha Clean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eriod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Imputation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eriod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BoostClean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4571999" y="2156550"/>
            <a:ext cx="1896300" cy="1792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latin typeface="Nunito"/>
                <a:ea typeface="Nunito"/>
                <a:cs typeface="Nunito"/>
                <a:sym typeface="Nunito"/>
              </a:rPr>
              <a:t>In-Processing:</a:t>
            </a:r>
            <a:endParaRPr b="1" i="1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eriod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XGBoost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AutoNum type="arabicPeriod"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AutoSkLearn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3773950" y="1472663"/>
            <a:ext cx="1413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FairTrain</a:t>
            </a:r>
            <a:endParaRPr sz="20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cxnSp>
        <p:nvCxnSpPr>
          <p:cNvPr id="184" name="Google Shape;184;p17"/>
          <p:cNvCxnSpPr>
            <a:stCxn id="179" idx="3"/>
            <a:endCxn id="177" idx="1"/>
          </p:cNvCxnSpPr>
          <p:nvPr/>
        </p:nvCxnSpPr>
        <p:spPr>
          <a:xfrm>
            <a:off x="1636775" y="2843100"/>
            <a:ext cx="5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7"/>
          <p:cNvCxnSpPr>
            <a:stCxn id="177" idx="3"/>
            <a:endCxn id="180" idx="1"/>
          </p:cNvCxnSpPr>
          <p:nvPr/>
        </p:nvCxnSpPr>
        <p:spPr>
          <a:xfrm>
            <a:off x="6823750" y="2843100"/>
            <a:ext cx="5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7"/>
          <p:cNvCxnSpPr>
            <a:stCxn id="183" idx="2"/>
            <a:endCxn id="181" idx="0"/>
          </p:cNvCxnSpPr>
          <p:nvPr/>
        </p:nvCxnSpPr>
        <p:spPr>
          <a:xfrm rot="5400000">
            <a:off x="3839350" y="1515113"/>
            <a:ext cx="258900" cy="10242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7"/>
          <p:cNvCxnSpPr>
            <a:stCxn id="183" idx="2"/>
            <a:endCxn id="182" idx="0"/>
          </p:cNvCxnSpPr>
          <p:nvPr/>
        </p:nvCxnSpPr>
        <p:spPr>
          <a:xfrm flipH="1" rot="-5400000">
            <a:off x="4871050" y="1507613"/>
            <a:ext cx="258900" cy="1039200"/>
          </a:xfrm>
          <a:prstGeom prst="bent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481325" y="540500"/>
            <a:ext cx="7505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Foundations (Metrics)</a:t>
            </a:r>
            <a:endParaRPr/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 b="77365" l="20583" r="25490" t="0"/>
          <a:stretch/>
        </p:blipFill>
        <p:spPr>
          <a:xfrm>
            <a:off x="1133397" y="3668975"/>
            <a:ext cx="3077104" cy="5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8"/>
          <p:cNvPicPr preferRelativeResize="0"/>
          <p:nvPr/>
        </p:nvPicPr>
        <p:blipFill rotWithShape="1">
          <a:blip r:embed="rId3">
            <a:alphaModFix/>
          </a:blip>
          <a:srcRect b="40106" l="12656" r="16077" t="42130"/>
          <a:stretch/>
        </p:blipFill>
        <p:spPr>
          <a:xfrm>
            <a:off x="4804125" y="3740275"/>
            <a:ext cx="3760462" cy="3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/>
          <p:nvPr/>
        </p:nvSpPr>
        <p:spPr>
          <a:xfrm>
            <a:off x="1004725" y="1562675"/>
            <a:ext cx="3345600" cy="1700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CE5CD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Demographic Parity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Average decision across groups should be similar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5011550" y="1562663"/>
            <a:ext cx="3345600" cy="1700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CE5CD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Equality of Opportunity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True Positive Rate for positive outcomes should be similar across groups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481325" y="540500"/>
            <a:ext cx="7505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Foundations (Metrics)</a:t>
            </a: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 b="0" l="5124" r="7729" t="81212"/>
          <a:stretch/>
        </p:blipFill>
        <p:spPr>
          <a:xfrm>
            <a:off x="652400" y="3959825"/>
            <a:ext cx="3972293" cy="3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063" y="3959813"/>
            <a:ext cx="2715373" cy="3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/>
          <p:nvPr/>
        </p:nvSpPr>
        <p:spPr>
          <a:xfrm>
            <a:off x="965750" y="1529963"/>
            <a:ext cx="3345600" cy="1700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CE5CD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Predictive Parity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Ensure groups have similar precision (also false discovery rate)  instead of accuracy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4883950" y="1529963"/>
            <a:ext cx="3345600" cy="1700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CE5CD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Treatment Equality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Ratio of FN to FP should be similar across groups. Used as a policy lever while optimizing multiple metrics.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819150" y="58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stage - Dataset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4884175" y="1538650"/>
            <a:ext cx="3628800" cy="285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Nunito"/>
                <a:ea typeface="Nunito"/>
                <a:cs typeface="Nunito"/>
                <a:sym typeface="Nunito"/>
              </a:rPr>
              <a:t>Adult (Census Income) Dataset</a:t>
            </a:r>
            <a:endParaRPr b="1" i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Source: UCI M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achine Learning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Repository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Target: Predict an individual earns &gt;50K per annum or not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50,000 samples with 14 features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Nunito"/>
                <a:ea typeface="Nunito"/>
                <a:cs typeface="Nunito"/>
                <a:sym typeface="Nunito"/>
              </a:rPr>
              <a:t>Sensitive features: Sex, Race</a:t>
            </a:r>
            <a:endParaRPr i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888725" y="1538650"/>
            <a:ext cx="3628800" cy="2855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Nunito"/>
                <a:ea typeface="Nunito"/>
                <a:cs typeface="Nunito"/>
                <a:sym typeface="Nunito"/>
              </a:rPr>
              <a:t>German Credit (Statlog) Dataset</a:t>
            </a:r>
            <a:endParaRPr b="1" i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Source: UCI Machine Learning Repository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Target: Predict risk of good/ bad credit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10,000 samples with 20 features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Nunito"/>
                <a:ea typeface="Nunito"/>
                <a:cs typeface="Nunito"/>
                <a:sym typeface="Nunito"/>
              </a:rPr>
              <a:t>Sensitive features: Age, Sex</a:t>
            </a:r>
            <a:r>
              <a:rPr i="1" lang="en" sz="1500">
                <a:latin typeface="Nunito"/>
                <a:ea typeface="Nunito"/>
                <a:cs typeface="Nunito"/>
                <a:sym typeface="Nunito"/>
              </a:rPr>
              <a:t> </a:t>
            </a:r>
            <a:endParaRPr i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624900" y="465525"/>
            <a:ext cx="41553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German Credit</a:t>
            </a:r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00" y="1258400"/>
            <a:ext cx="3597699" cy="3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625" y="2715200"/>
            <a:ext cx="3746524" cy="19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1913" y="448275"/>
            <a:ext cx="3195949" cy="21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