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4" r:id="rId1"/>
  </p:sldMasterIdLst>
  <p:notesMasterIdLst>
    <p:notesMasterId r:id="rId21"/>
  </p:notesMasterIdLst>
  <p:sldIdLst>
    <p:sldId id="262" r:id="rId2"/>
    <p:sldId id="257" r:id="rId3"/>
    <p:sldId id="258" r:id="rId4"/>
    <p:sldId id="260" r:id="rId5"/>
    <p:sldId id="261" r:id="rId6"/>
    <p:sldId id="263" r:id="rId7"/>
    <p:sldId id="265" r:id="rId8"/>
    <p:sldId id="269" r:id="rId9"/>
    <p:sldId id="266" r:id="rId10"/>
    <p:sldId id="270" r:id="rId11"/>
    <p:sldId id="271" r:id="rId12"/>
    <p:sldId id="272" r:id="rId13"/>
    <p:sldId id="274" r:id="rId14"/>
    <p:sldId id="273" r:id="rId15"/>
    <p:sldId id="275" r:id="rId16"/>
    <p:sldId id="276" r:id="rId17"/>
    <p:sldId id="277" r:id="rId18"/>
    <p:sldId id="278"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2226" autoAdjust="0"/>
  </p:normalViewPr>
  <p:slideViewPr>
    <p:cSldViewPr snapToGrid="0">
      <p:cViewPr varScale="1">
        <p:scale>
          <a:sx n="73" d="100"/>
          <a:sy n="73" d="100"/>
        </p:scale>
        <p:origin x="-5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412C8-5354-4270-A648-35ECF114310E}" type="datetimeFigureOut">
              <a:rPr lang="en-US" smtClean="0"/>
              <a:pPr/>
              <a:t>25/04/2016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A498E-3547-4BFB-AEC6-88A1AA6AE59F}" type="slidenum">
              <a:rPr lang="en-US" smtClean="0"/>
              <a:pPr/>
              <a:t>‹#›</a:t>
            </a:fld>
            <a:endParaRPr lang="en-US"/>
          </a:p>
        </p:txBody>
      </p:sp>
    </p:spTree>
    <p:extLst>
      <p:ext uri="{BB962C8B-B14F-4D97-AF65-F5344CB8AC3E}">
        <p14:creationId xmlns="" xmlns:p14="http://schemas.microsoft.com/office/powerpoint/2010/main" val="194671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Implementation is the stage of the project when the theoretical design is turned out into a working system. Thus it can be considered to be the most critical stage of its development.</a:t>
            </a:r>
          </a:p>
          <a:p>
            <a:endParaRPr lang="en-US" dirty="0"/>
          </a:p>
        </p:txBody>
      </p:sp>
      <p:sp>
        <p:nvSpPr>
          <p:cNvPr id="4" name="Slide Number Placeholder 3"/>
          <p:cNvSpPr>
            <a:spLocks noGrp="1"/>
          </p:cNvSpPr>
          <p:nvPr>
            <p:ph type="sldNum" sz="quarter" idx="10"/>
          </p:nvPr>
        </p:nvSpPr>
        <p:spPr/>
        <p:txBody>
          <a:bodyPr/>
          <a:lstStyle/>
          <a:p>
            <a:fld id="{66FA498E-3547-4BFB-AEC6-88A1AA6AE59F}" type="slidenum">
              <a:rPr lang="en-US" smtClean="0"/>
              <a:pPr/>
              <a:t>6</a:t>
            </a:fld>
            <a:endParaRPr lang="en-US"/>
          </a:p>
        </p:txBody>
      </p:sp>
    </p:spTree>
    <p:extLst>
      <p:ext uri="{BB962C8B-B14F-4D97-AF65-F5344CB8AC3E}">
        <p14:creationId xmlns="" xmlns:p14="http://schemas.microsoft.com/office/powerpoint/2010/main" val="105797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FA498E-3547-4BFB-AEC6-88A1AA6AE59F}" type="slidenum">
              <a:rPr lang="en-US" smtClean="0"/>
              <a:pPr/>
              <a:t>11</a:t>
            </a:fld>
            <a:endParaRPr lang="en-US"/>
          </a:p>
        </p:txBody>
      </p:sp>
    </p:spTree>
    <p:extLst>
      <p:ext uri="{BB962C8B-B14F-4D97-AF65-F5344CB8AC3E}">
        <p14:creationId xmlns="" xmlns:p14="http://schemas.microsoft.com/office/powerpoint/2010/main" val="3672823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3AFFD65-39F3-4528-AD06-BB665879349E}"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1651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30482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15631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387437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2973787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3921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586529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5603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8571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38057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FFD65-39F3-4528-AD06-BB665879349E}"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25297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FFD65-39F3-4528-AD06-BB665879349E}" type="slidenum">
              <a:rPr lang="en-US" smtClean="0"/>
              <a:pPr/>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9916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FFD65-39F3-4528-AD06-BB665879349E}"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834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AFFD65-39F3-4528-AD06-BB665879349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85973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13247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FFD65-39F3-4528-AD06-BB665879349E}"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752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65EE19-325A-4CA9-9014-31AD810D5ACD}" type="datetimeFigureOut">
              <a:rPr lang="en-US" smtClean="0"/>
              <a:pPr/>
              <a:t>25/04/2016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3629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65EE19-325A-4CA9-9014-31AD810D5ACD}" type="datetimeFigureOut">
              <a:rPr lang="en-US" smtClean="0"/>
              <a:pPr/>
              <a:t>25/04/2016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AFFD65-39F3-4528-AD06-BB665879349E}" type="slidenum">
              <a:rPr lang="en-US" smtClean="0"/>
              <a:pPr/>
              <a:t>‹#›</a:t>
            </a:fld>
            <a:endParaRPr lang="en-US"/>
          </a:p>
        </p:txBody>
      </p:sp>
    </p:spTree>
    <p:extLst>
      <p:ext uri="{BB962C8B-B14F-4D97-AF65-F5344CB8AC3E}">
        <p14:creationId xmlns="" xmlns:p14="http://schemas.microsoft.com/office/powerpoint/2010/main" val="1156179259"/>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solidFill>
                  <a:schemeClr val="accent1"/>
                </a:solidFill>
              </a:rPr>
              <a:t>Track It!</a:t>
            </a:r>
            <a:endParaRPr lang="en-US" sz="6000" dirty="0">
              <a:solidFill>
                <a:schemeClr val="accent1"/>
              </a:solidFill>
            </a:endParaRPr>
          </a:p>
        </p:txBody>
      </p:sp>
      <p:sp>
        <p:nvSpPr>
          <p:cNvPr id="3" name="Subtitle 2"/>
          <p:cNvSpPr>
            <a:spLocks noGrp="1"/>
          </p:cNvSpPr>
          <p:nvPr>
            <p:ph type="subTitle" idx="1"/>
          </p:nvPr>
        </p:nvSpPr>
        <p:spPr/>
        <p:txBody>
          <a:bodyPr numCol="2">
            <a:normAutofit lnSpcReduction="10000"/>
          </a:bodyPr>
          <a:lstStyle/>
          <a:p>
            <a:r>
              <a:rPr lang="en-US" b="1" dirty="0" smtClean="0"/>
              <a:t>IOT Project</a:t>
            </a:r>
          </a:p>
          <a:p>
            <a:r>
              <a:rPr lang="en-US" dirty="0" smtClean="0"/>
              <a:t>B.Tech Comps 2</a:t>
            </a:r>
            <a:r>
              <a:rPr lang="en-US" baseline="30000" dirty="0" smtClean="0"/>
              <a:t>nd</a:t>
            </a:r>
            <a:r>
              <a:rPr lang="en-US" dirty="0" smtClean="0"/>
              <a:t> Year </a:t>
            </a:r>
          </a:p>
          <a:p>
            <a:r>
              <a:rPr lang="en-US" dirty="0" smtClean="0"/>
              <a:t>Div: E                        </a:t>
            </a:r>
          </a:p>
          <a:p>
            <a:r>
              <a:rPr lang="en-US" dirty="0" smtClean="0"/>
              <a:t>E015</a:t>
            </a:r>
          </a:p>
          <a:p>
            <a:r>
              <a:rPr lang="en-US" dirty="0" smtClean="0"/>
              <a:t>E017</a:t>
            </a:r>
          </a:p>
          <a:p>
            <a:r>
              <a:rPr lang="en-US" dirty="0" smtClean="0"/>
              <a:t>E022</a:t>
            </a:r>
            <a:endParaRPr lang="en-US" dirty="0"/>
          </a:p>
        </p:txBody>
      </p:sp>
    </p:spTree>
    <p:extLst>
      <p:ext uri="{BB962C8B-B14F-4D97-AF65-F5344CB8AC3E}">
        <p14:creationId xmlns="" xmlns:p14="http://schemas.microsoft.com/office/powerpoint/2010/main" val="3049361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7833" y="1213944"/>
            <a:ext cx="7819697" cy="769441"/>
          </a:xfrm>
          <a:prstGeom prst="rect">
            <a:avLst/>
          </a:prstGeom>
          <a:noFill/>
        </p:spPr>
        <p:txBody>
          <a:bodyPr wrap="square" rtlCol="0">
            <a:spAutoFit/>
          </a:bodyPr>
          <a:lstStyle/>
          <a:p>
            <a:pPr algn="ctr"/>
            <a:r>
              <a:rPr lang="en-IN" sz="4400" dirty="0" smtClean="0">
                <a:solidFill>
                  <a:schemeClr val="accent1"/>
                </a:solidFill>
              </a:rPr>
              <a:t>PROGRESS</a:t>
            </a:r>
            <a:endParaRPr lang="en-IN" sz="4400" dirty="0">
              <a:solidFill>
                <a:schemeClr val="accent1"/>
              </a:solidFill>
            </a:endParaRPr>
          </a:p>
        </p:txBody>
      </p:sp>
      <p:pic>
        <p:nvPicPr>
          <p:cNvPr id="3" name="Picture 2"/>
          <p:cNvPicPr>
            <a:picLocks noChangeAspect="1"/>
          </p:cNvPicPr>
          <p:nvPr/>
        </p:nvPicPr>
        <p:blipFill>
          <a:blip r:embed="rId2"/>
          <a:stretch>
            <a:fillRect/>
          </a:stretch>
        </p:blipFill>
        <p:spPr>
          <a:xfrm>
            <a:off x="639906" y="2109510"/>
            <a:ext cx="10775549" cy="2602418"/>
          </a:xfrm>
          <a:prstGeom prst="rect">
            <a:avLst/>
          </a:prstGeom>
        </p:spPr>
      </p:pic>
    </p:spTree>
    <p:extLst>
      <p:ext uri="{BB962C8B-B14F-4D97-AF65-F5344CB8AC3E}">
        <p14:creationId xmlns="" xmlns:p14="http://schemas.microsoft.com/office/powerpoint/2010/main" val="22490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9068" y="1218397"/>
            <a:ext cx="10832182" cy="3043698"/>
          </a:xfrm>
          <a:prstGeom prst="rect">
            <a:avLst/>
          </a:prstGeom>
        </p:spPr>
      </p:pic>
      <p:pic>
        <p:nvPicPr>
          <p:cNvPr id="3" name="Picture 2"/>
          <p:cNvPicPr>
            <a:picLocks noChangeAspect="1"/>
          </p:cNvPicPr>
          <p:nvPr/>
        </p:nvPicPr>
        <p:blipFill>
          <a:blip r:embed="rId4"/>
          <a:stretch>
            <a:fillRect/>
          </a:stretch>
        </p:blipFill>
        <p:spPr>
          <a:xfrm>
            <a:off x="739068" y="4288221"/>
            <a:ext cx="9729826" cy="299544"/>
          </a:xfrm>
          <a:prstGeom prst="rect">
            <a:avLst/>
          </a:prstGeom>
        </p:spPr>
      </p:pic>
    </p:spTree>
    <p:extLst>
      <p:ext uri="{BB962C8B-B14F-4D97-AF65-F5344CB8AC3E}">
        <p14:creationId xmlns="" xmlns:p14="http://schemas.microsoft.com/office/powerpoint/2010/main" val="255674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155" y="1613023"/>
            <a:ext cx="10834658" cy="2990507"/>
          </a:xfrm>
          <a:prstGeom prst="rect">
            <a:avLst/>
          </a:prstGeom>
        </p:spPr>
      </p:pic>
    </p:spTree>
    <p:extLst>
      <p:ext uri="{BB962C8B-B14F-4D97-AF65-F5344CB8AC3E}">
        <p14:creationId xmlns="" xmlns:p14="http://schemas.microsoft.com/office/powerpoint/2010/main" val="258142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_timetabl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54002" y="1199493"/>
            <a:ext cx="2600325" cy="4648200"/>
          </a:xfrm>
          <a:prstGeom prst="rect">
            <a:avLst/>
          </a:prstGeom>
          <a:noFill/>
          <a:ln>
            <a:noFill/>
          </a:ln>
        </p:spPr>
      </p:pic>
      <p:sp>
        <p:nvSpPr>
          <p:cNvPr id="4" name="Rectangle 3"/>
          <p:cNvSpPr/>
          <p:nvPr/>
        </p:nvSpPr>
        <p:spPr>
          <a:xfrm>
            <a:off x="4325007" y="1199493"/>
            <a:ext cx="6348248" cy="1938992"/>
          </a:xfrm>
          <a:prstGeom prst="rect">
            <a:avLst/>
          </a:prstGeom>
        </p:spPr>
        <p:txBody>
          <a:bodyPr wrap="square">
            <a:spAutoFit/>
          </a:bodyPr>
          <a:lstStyle/>
          <a:p>
            <a:r>
              <a:rPr lang="en-IN" sz="2400" dirty="0">
                <a:solidFill>
                  <a:schemeClr val="tx1">
                    <a:lumMod val="85000"/>
                    <a:lumOff val="15000"/>
                  </a:schemeClr>
                </a:solidFill>
              </a:rPr>
              <a:t>This is the page where the user can look his timetable up it will have all the subjects with their timings and we plan on showing the user whether he has attended a particular lecture or not on this page itself.</a:t>
            </a:r>
          </a:p>
        </p:txBody>
      </p:sp>
    </p:spTree>
    <p:extLst>
      <p:ext uri="{BB962C8B-B14F-4D97-AF65-F5344CB8AC3E}">
        <p14:creationId xmlns="" xmlns:p14="http://schemas.microsoft.com/office/powerpoint/2010/main" val="267985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_subject_final"/>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554" y="1130190"/>
            <a:ext cx="2619375" cy="4629150"/>
          </a:xfrm>
          <a:prstGeom prst="rect">
            <a:avLst/>
          </a:prstGeom>
          <a:noFill/>
          <a:ln>
            <a:noFill/>
          </a:ln>
        </p:spPr>
      </p:pic>
      <p:sp>
        <p:nvSpPr>
          <p:cNvPr id="3" name="Rectangle 2"/>
          <p:cNvSpPr/>
          <p:nvPr/>
        </p:nvSpPr>
        <p:spPr>
          <a:xfrm>
            <a:off x="4971392" y="1130190"/>
            <a:ext cx="5985642" cy="1938992"/>
          </a:xfrm>
          <a:prstGeom prst="rect">
            <a:avLst/>
          </a:prstGeom>
        </p:spPr>
        <p:txBody>
          <a:bodyPr wrap="square">
            <a:spAutoFit/>
          </a:bodyPr>
          <a:lstStyle/>
          <a:p>
            <a:r>
              <a:rPr lang="en-IN" sz="2400" dirty="0" smtClean="0">
                <a:solidFill>
                  <a:schemeClr val="tx1">
                    <a:lumMod val="85000"/>
                    <a:lumOff val="15000"/>
                  </a:schemeClr>
                </a:solidFill>
              </a:rPr>
              <a:t>This the page where the user enters his timetable in the database. He has to input the subject name and their timings </a:t>
            </a:r>
            <a:r>
              <a:rPr lang="en-IN" sz="2400" dirty="0">
                <a:solidFill>
                  <a:schemeClr val="tx1">
                    <a:lumMod val="85000"/>
                    <a:lumOff val="15000"/>
                  </a:schemeClr>
                </a:solidFill>
              </a:rPr>
              <a:t>and the day it’s on. Once this is done there is no need to enter the timetable ever </a:t>
            </a:r>
            <a:r>
              <a:rPr lang="en-IN" sz="2400" dirty="0" smtClean="0">
                <a:solidFill>
                  <a:schemeClr val="tx1">
                    <a:lumMod val="85000"/>
                    <a:lumOff val="15000"/>
                  </a:schemeClr>
                </a:solidFill>
              </a:rPr>
              <a:t>again</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78622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DLD\fragment_home.png"/>
          <p:cNvPicPr>
            <a:picLocks noChangeAspect="1" noChangeArrowheads="1"/>
          </p:cNvPicPr>
          <p:nvPr/>
        </p:nvPicPr>
        <p:blipFill>
          <a:blip r:embed="rId2"/>
          <a:srcRect/>
          <a:stretch>
            <a:fillRect/>
          </a:stretch>
        </p:blipFill>
        <p:spPr bwMode="auto">
          <a:xfrm>
            <a:off x="1283369" y="930440"/>
            <a:ext cx="2974206" cy="4957011"/>
          </a:xfrm>
          <a:prstGeom prst="rect">
            <a:avLst/>
          </a:prstGeom>
          <a:noFill/>
        </p:spPr>
      </p:pic>
      <p:sp>
        <p:nvSpPr>
          <p:cNvPr id="4" name="TextBox 3"/>
          <p:cNvSpPr txBox="1"/>
          <p:nvPr/>
        </p:nvSpPr>
        <p:spPr>
          <a:xfrm>
            <a:off x="5518484" y="1122946"/>
            <a:ext cx="5181600" cy="1569660"/>
          </a:xfrm>
          <a:prstGeom prst="rect">
            <a:avLst/>
          </a:prstGeom>
          <a:noFill/>
        </p:spPr>
        <p:txBody>
          <a:bodyPr wrap="square" rtlCol="0">
            <a:spAutoFit/>
          </a:bodyPr>
          <a:lstStyle/>
          <a:p>
            <a:r>
              <a:rPr lang="en-US" sz="2400" dirty="0" smtClean="0"/>
              <a:t>This is the home Page of the app. Here the user can choose whether he wants to add a new Subject to create his timetable or create a new task</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Downloads\ListViewTimetable.png"/>
          <p:cNvPicPr/>
          <p:nvPr/>
        </p:nvPicPr>
        <p:blipFill>
          <a:blip r:embed="rId2" cstate="print"/>
          <a:srcRect/>
          <a:stretch>
            <a:fillRect/>
          </a:stretch>
        </p:blipFill>
        <p:spPr bwMode="auto">
          <a:xfrm>
            <a:off x="1286126" y="858251"/>
            <a:ext cx="2932948" cy="5045243"/>
          </a:xfrm>
          <a:prstGeom prst="rect">
            <a:avLst/>
          </a:prstGeom>
          <a:noFill/>
          <a:ln w="9525">
            <a:noFill/>
            <a:miter lim="800000"/>
            <a:headEnd/>
            <a:tailEnd/>
          </a:ln>
        </p:spPr>
      </p:pic>
      <p:sp>
        <p:nvSpPr>
          <p:cNvPr id="3" name="Rectangle 2"/>
          <p:cNvSpPr/>
          <p:nvPr/>
        </p:nvSpPr>
        <p:spPr>
          <a:xfrm>
            <a:off x="5393127" y="1000036"/>
            <a:ext cx="5358064" cy="1938992"/>
          </a:xfrm>
          <a:prstGeom prst="rect">
            <a:avLst/>
          </a:prstGeom>
        </p:spPr>
        <p:txBody>
          <a:bodyPr wrap="square">
            <a:spAutoFit/>
          </a:bodyPr>
          <a:lstStyle/>
          <a:p>
            <a:r>
              <a:rPr lang="en-IN" sz="2400" dirty="0" smtClean="0"/>
              <a:t>This the page where the user enters his timetable in the database. He has to input the subject name and their timings and the day it’s on. Once this is done there is no need to enter the timetable ever again</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DLD\fragment_completed_objectives.png"/>
          <p:cNvPicPr>
            <a:picLocks noChangeAspect="1" noChangeArrowheads="1"/>
          </p:cNvPicPr>
          <p:nvPr/>
        </p:nvPicPr>
        <p:blipFill>
          <a:blip r:embed="rId2" cstate="print"/>
          <a:srcRect/>
          <a:stretch>
            <a:fillRect/>
          </a:stretch>
        </p:blipFill>
        <p:spPr bwMode="auto">
          <a:xfrm>
            <a:off x="1179058" y="809896"/>
            <a:ext cx="2935224" cy="5218176"/>
          </a:xfrm>
          <a:prstGeom prst="rect">
            <a:avLst/>
          </a:prstGeom>
          <a:noFill/>
        </p:spPr>
      </p:pic>
      <p:sp>
        <p:nvSpPr>
          <p:cNvPr id="3" name="Rectangle 2"/>
          <p:cNvSpPr/>
          <p:nvPr/>
        </p:nvSpPr>
        <p:spPr>
          <a:xfrm>
            <a:off x="5016136" y="1065351"/>
            <a:ext cx="5747659" cy="1938992"/>
          </a:xfrm>
          <a:prstGeom prst="rect">
            <a:avLst/>
          </a:prstGeom>
        </p:spPr>
        <p:txBody>
          <a:bodyPr wrap="square">
            <a:spAutoFit/>
          </a:bodyPr>
          <a:lstStyle/>
          <a:p>
            <a:r>
              <a:rPr lang="en-IN" sz="2400" dirty="0" smtClean="0"/>
              <a:t>This is the pending objectives page. Here the user can view his pending objectives and upon swiping the user can view his Completed objectives. The user can check the checkbox if a particular task has been completed.</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1915" t="10912" r="13546" b="12302"/>
          <a:stretch>
            <a:fillRect/>
          </a:stretch>
        </p:blipFill>
        <p:spPr bwMode="auto">
          <a:xfrm>
            <a:off x="1332411" y="770709"/>
            <a:ext cx="2913018" cy="5334884"/>
          </a:xfrm>
          <a:prstGeom prst="rect">
            <a:avLst/>
          </a:prstGeom>
          <a:noFill/>
          <a:ln w="9525">
            <a:noFill/>
            <a:miter lim="800000"/>
            <a:headEnd/>
            <a:tailEnd/>
          </a:ln>
          <a:effectLst/>
        </p:spPr>
      </p:pic>
      <p:sp>
        <p:nvSpPr>
          <p:cNvPr id="3" name="Rectangle 2"/>
          <p:cNvSpPr/>
          <p:nvPr/>
        </p:nvSpPr>
        <p:spPr>
          <a:xfrm>
            <a:off x="4876801" y="1078413"/>
            <a:ext cx="6096000" cy="2308324"/>
          </a:xfrm>
          <a:prstGeom prst="rect">
            <a:avLst/>
          </a:prstGeom>
        </p:spPr>
        <p:txBody>
          <a:bodyPr>
            <a:spAutoFit/>
          </a:bodyPr>
          <a:lstStyle/>
          <a:p>
            <a:r>
              <a:rPr lang="en-IN" sz="2400" dirty="0" smtClean="0"/>
              <a:t>This is the AddObjectiveActivity. Here the user can create a new task.  The user needs to enter the name of the task and also set the deadline. Once that is done the user just has to click the create objective button and the database is updated.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8920" y="2834640"/>
            <a:ext cx="7258050" cy="830997"/>
          </a:xfrm>
          <a:prstGeom prst="rect">
            <a:avLst/>
          </a:prstGeom>
          <a:noFill/>
        </p:spPr>
        <p:txBody>
          <a:bodyPr wrap="square" rtlCol="0">
            <a:spAutoFit/>
          </a:bodyPr>
          <a:lstStyle/>
          <a:p>
            <a:pPr algn="ctr"/>
            <a:r>
              <a:rPr lang="en-IN" sz="4800" dirty="0" smtClean="0">
                <a:solidFill>
                  <a:schemeClr val="accent1"/>
                </a:solidFill>
              </a:rPr>
              <a:t>Thank You</a:t>
            </a:r>
            <a:endParaRPr lang="en-IN" sz="4800" dirty="0">
              <a:solidFill>
                <a:schemeClr val="accent1"/>
              </a:solidFill>
            </a:endParaRPr>
          </a:p>
        </p:txBody>
      </p:sp>
    </p:spTree>
    <p:extLst>
      <p:ext uri="{BB962C8B-B14F-4D97-AF65-F5344CB8AC3E}">
        <p14:creationId xmlns="" xmlns:p14="http://schemas.microsoft.com/office/powerpoint/2010/main" val="1466751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Introduction</a:t>
            </a:r>
            <a:endParaRPr lang="en-US" b="1" dirty="0">
              <a:solidFill>
                <a:schemeClr val="accent1"/>
              </a:solidFill>
            </a:endParaRPr>
          </a:p>
        </p:txBody>
      </p:sp>
      <p:sp>
        <p:nvSpPr>
          <p:cNvPr id="3" name="Content Placeholder 2"/>
          <p:cNvSpPr>
            <a:spLocks noGrp="1"/>
          </p:cNvSpPr>
          <p:nvPr>
            <p:ph idx="1"/>
          </p:nvPr>
        </p:nvSpPr>
        <p:spPr>
          <a:xfrm>
            <a:off x="838200" y="2396835"/>
            <a:ext cx="10515600" cy="3780127"/>
          </a:xfrm>
        </p:spPr>
        <p:txBody>
          <a:bodyPr>
            <a:normAutofit/>
          </a:bodyPr>
          <a:lstStyle/>
          <a:p>
            <a:pPr marL="0" indent="0">
              <a:buNone/>
            </a:pPr>
            <a:endParaRPr lang="en-US" sz="2400" dirty="0" smtClean="0"/>
          </a:p>
          <a:p>
            <a:r>
              <a:rPr lang="en-US" sz="2400" dirty="0" smtClean="0"/>
              <a:t> Our idea is to make a user friendly Android application that helps students keep a track of things like attendance, assignment submissions, etc.</a:t>
            </a:r>
          </a:p>
          <a:p>
            <a:r>
              <a:rPr lang="en-US" sz="2400" dirty="0" smtClean="0"/>
              <a:t>Right now there are two main parts to the application:</a:t>
            </a:r>
          </a:p>
          <a:p>
            <a:pPr marL="514350" indent="-514350">
              <a:buFont typeface="+mj-lt"/>
              <a:buAutoNum type="romanLcPeriod"/>
            </a:pPr>
            <a:r>
              <a:rPr lang="en-US" dirty="0" smtClean="0"/>
              <a:t>The a</a:t>
            </a:r>
            <a:r>
              <a:rPr lang="en-US" sz="2400" dirty="0" smtClean="0"/>
              <a:t>ttendance tracker</a:t>
            </a:r>
          </a:p>
          <a:p>
            <a:pPr marL="514350" indent="-514350">
              <a:buFont typeface="+mj-lt"/>
              <a:buAutoNum type="romanLcPeriod"/>
            </a:pPr>
            <a:r>
              <a:rPr lang="en-US" dirty="0" smtClean="0"/>
              <a:t>And a daily objective tracker for the user.</a:t>
            </a:r>
            <a:endParaRPr lang="en-US" sz="2400" dirty="0" smtClean="0"/>
          </a:p>
          <a:p>
            <a:pPr marL="514350" indent="-514350">
              <a:buFont typeface="+mj-lt"/>
              <a:buAutoNum type="romanLcPeriod"/>
            </a:pPr>
            <a:endParaRPr lang="en-US" sz="2400" dirty="0" smtClean="0"/>
          </a:p>
          <a:p>
            <a:endParaRPr lang="en-US" dirty="0" smtClean="0"/>
          </a:p>
        </p:txBody>
      </p:sp>
    </p:spTree>
    <p:extLst>
      <p:ext uri="{BB962C8B-B14F-4D97-AF65-F5344CB8AC3E}">
        <p14:creationId xmlns="" xmlns:p14="http://schemas.microsoft.com/office/powerpoint/2010/main" val="44902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2890" y="1908534"/>
            <a:ext cx="10279625" cy="4123556"/>
          </a:xfrm>
        </p:spPr>
        <p:txBody>
          <a:bodyPr>
            <a:normAutofit/>
          </a:bodyPr>
          <a:lstStyle/>
          <a:p>
            <a:pPr algn="ctr"/>
            <a:r>
              <a:rPr lang="en-US" dirty="0" smtClean="0"/>
              <a:t>Many of us have faced the situation when we want to bunk a lecture but are worried about our attendance being very low or when we think we have enough attendance and bunk some more lectures but end up in the defaulters list.</a:t>
            </a:r>
          </a:p>
          <a:p>
            <a:pPr algn="ctr"/>
            <a:r>
              <a:rPr lang="en-US" dirty="0" smtClean="0"/>
              <a:t>This problem can be solved with this application as it will clearly tell the user how many more lectures he/she needs to attend to be clear of the defaulters.</a:t>
            </a:r>
          </a:p>
          <a:p>
            <a:pPr algn="ctr"/>
            <a:r>
              <a:rPr lang="en-US" dirty="0"/>
              <a:t> </a:t>
            </a:r>
            <a:r>
              <a:rPr lang="en-US" dirty="0" smtClean="0"/>
              <a:t>It will give </a:t>
            </a:r>
            <a:r>
              <a:rPr lang="en-US" dirty="0"/>
              <a:t>a prior notification to the </a:t>
            </a:r>
            <a:r>
              <a:rPr lang="en-US" dirty="0" smtClean="0"/>
              <a:t>user </a:t>
            </a:r>
            <a:r>
              <a:rPr lang="en-US" dirty="0"/>
              <a:t>as soon as his attendance goes below the </a:t>
            </a:r>
            <a:r>
              <a:rPr lang="en-US" dirty="0" smtClean="0"/>
              <a:t>minimum </a:t>
            </a:r>
            <a:r>
              <a:rPr lang="en-US" dirty="0"/>
              <a:t>attendance </a:t>
            </a:r>
            <a:r>
              <a:rPr lang="en-US" dirty="0" smtClean="0"/>
              <a:t>required </a:t>
            </a:r>
            <a:r>
              <a:rPr lang="en-US" dirty="0"/>
              <a:t>in the form of an alert. </a:t>
            </a:r>
            <a:endParaRPr lang="en-US" dirty="0" smtClean="0"/>
          </a:p>
        </p:txBody>
      </p:sp>
      <p:sp>
        <p:nvSpPr>
          <p:cNvPr id="2" name="Title 1"/>
          <p:cNvSpPr>
            <a:spLocks noGrp="1"/>
          </p:cNvSpPr>
          <p:nvPr>
            <p:ph type="title" idx="4294967295"/>
          </p:nvPr>
        </p:nvSpPr>
        <p:spPr>
          <a:xfrm>
            <a:off x="1356852" y="761437"/>
            <a:ext cx="9601200" cy="1147097"/>
          </a:xfrm>
        </p:spPr>
        <p:txBody>
          <a:bodyPr>
            <a:normAutofit/>
          </a:bodyPr>
          <a:lstStyle/>
          <a:p>
            <a:r>
              <a:rPr lang="en-US" sz="4000" b="1" dirty="0" smtClean="0">
                <a:solidFill>
                  <a:schemeClr val="accent1"/>
                </a:solidFill>
              </a:rPr>
              <a:t>Why use this app?</a:t>
            </a:r>
            <a:endParaRPr lang="en-US" sz="4000" b="1" dirty="0">
              <a:solidFill>
                <a:schemeClr val="accent1"/>
              </a:solidFill>
            </a:endParaRPr>
          </a:p>
        </p:txBody>
      </p:sp>
    </p:spTree>
    <p:extLst>
      <p:ext uri="{BB962C8B-B14F-4D97-AF65-F5344CB8AC3E}">
        <p14:creationId xmlns="" xmlns:p14="http://schemas.microsoft.com/office/powerpoint/2010/main" val="3535729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2890" y="2050026"/>
            <a:ext cx="10279625" cy="3982064"/>
          </a:xfrm>
        </p:spPr>
        <p:txBody>
          <a:bodyPr>
            <a:normAutofit/>
          </a:bodyPr>
          <a:lstStyle/>
          <a:p>
            <a:pPr algn="ctr"/>
            <a:r>
              <a:rPr lang="en-US" dirty="0" smtClean="0"/>
              <a:t>The application will also keep a record of all the assignments and their deadlines for the user thus making it easier for the user.</a:t>
            </a:r>
          </a:p>
          <a:p>
            <a:pPr algn="ctr"/>
            <a:r>
              <a:rPr lang="en-US" dirty="0" smtClean="0"/>
              <a:t>The user can also set small daily goals like completing 15 questions of an assignment and if he/she fails to complete it on that day then the user will be notified and the remaining pages will be shifted to the next day or any other day of user’s choice.</a:t>
            </a:r>
          </a:p>
          <a:p>
            <a:pPr algn="ctr"/>
            <a:r>
              <a:rPr lang="en-US" dirty="0" smtClean="0"/>
              <a:t>This app will eliminate any </a:t>
            </a:r>
            <a:r>
              <a:rPr lang="en-US" dirty="0"/>
              <a:t>chance of </a:t>
            </a:r>
            <a:r>
              <a:rPr lang="en-US" dirty="0" smtClean="0"/>
              <a:t>mistake while </a:t>
            </a:r>
            <a:r>
              <a:rPr lang="en-US" dirty="0"/>
              <a:t>calculating the attendance </a:t>
            </a:r>
            <a:r>
              <a:rPr lang="en-US" dirty="0" smtClean="0"/>
              <a:t>by the user.</a:t>
            </a:r>
          </a:p>
          <a:p>
            <a:pPr algn="ctr"/>
            <a:endParaRPr lang="en-US" dirty="0" smtClean="0"/>
          </a:p>
        </p:txBody>
      </p:sp>
      <p:sp>
        <p:nvSpPr>
          <p:cNvPr id="2" name="Title 1"/>
          <p:cNvSpPr>
            <a:spLocks noGrp="1"/>
          </p:cNvSpPr>
          <p:nvPr>
            <p:ph type="title" idx="4294967295"/>
          </p:nvPr>
        </p:nvSpPr>
        <p:spPr>
          <a:xfrm>
            <a:off x="1356852" y="761437"/>
            <a:ext cx="9601200" cy="1147097"/>
          </a:xfrm>
        </p:spPr>
        <p:txBody>
          <a:bodyPr>
            <a:normAutofit/>
          </a:bodyPr>
          <a:lstStyle/>
          <a:p>
            <a:r>
              <a:rPr lang="en-US" sz="4000" b="1" dirty="0" smtClean="0">
                <a:solidFill>
                  <a:schemeClr val="accent1"/>
                </a:solidFill>
              </a:rPr>
              <a:t>Why use this app? </a:t>
            </a:r>
            <a:r>
              <a:rPr lang="en-US" sz="3200" b="1" dirty="0" smtClean="0">
                <a:solidFill>
                  <a:schemeClr val="accent1"/>
                </a:solidFill>
              </a:rPr>
              <a:t>Contd.</a:t>
            </a:r>
            <a:endParaRPr lang="en-US" sz="4000" b="1" dirty="0">
              <a:solidFill>
                <a:schemeClr val="accent1"/>
              </a:solidFill>
            </a:endParaRPr>
          </a:p>
        </p:txBody>
      </p:sp>
    </p:spTree>
    <p:extLst>
      <p:ext uri="{BB962C8B-B14F-4D97-AF65-F5344CB8AC3E}">
        <p14:creationId xmlns="" xmlns:p14="http://schemas.microsoft.com/office/powerpoint/2010/main" val="300650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2890" y="1908534"/>
            <a:ext cx="10279625" cy="4123556"/>
          </a:xfrm>
        </p:spPr>
        <p:txBody>
          <a:bodyPr>
            <a:normAutofit/>
          </a:bodyPr>
          <a:lstStyle/>
          <a:p>
            <a:pPr algn="ctr"/>
            <a:r>
              <a:rPr lang="en-US" b="1" dirty="0"/>
              <a:t>User Friendly</a:t>
            </a:r>
            <a:r>
              <a:rPr lang="en-US" dirty="0"/>
              <a:t>: </a:t>
            </a:r>
            <a:r>
              <a:rPr lang="en-US" dirty="0" smtClean="0"/>
              <a:t>This application shall be </a:t>
            </a:r>
            <a:r>
              <a:rPr lang="en-US" dirty="0"/>
              <a:t>user friendly because </a:t>
            </a:r>
            <a:r>
              <a:rPr lang="en-US" dirty="0" smtClean="0"/>
              <a:t>all the user needs to do is set a minimum attendance percentage and their time table. Once this is done they will get regular attendance updates.</a:t>
            </a:r>
            <a:endParaRPr lang="en-US" b="1" dirty="0" smtClean="0"/>
          </a:p>
          <a:p>
            <a:pPr algn="ctr"/>
            <a:r>
              <a:rPr lang="en-US" b="1" dirty="0"/>
              <a:t>Reports are easily </a:t>
            </a:r>
            <a:r>
              <a:rPr lang="en-US" b="1" dirty="0" smtClean="0"/>
              <a:t>generated: </a:t>
            </a:r>
            <a:r>
              <a:rPr lang="en-US" dirty="0" smtClean="0"/>
              <a:t>Using </a:t>
            </a:r>
            <a:r>
              <a:rPr lang="en-US" dirty="0"/>
              <a:t>this application </a:t>
            </a:r>
            <a:r>
              <a:rPr lang="en-US" dirty="0" smtClean="0"/>
              <a:t>reports like number of assignments completed or remaining with their deadlines </a:t>
            </a:r>
            <a:r>
              <a:rPr lang="en-US" dirty="0"/>
              <a:t>can be easily </a:t>
            </a:r>
            <a:r>
              <a:rPr lang="en-US" dirty="0" smtClean="0"/>
              <a:t>generated whenever and wherever the user wants.</a:t>
            </a:r>
          </a:p>
          <a:p>
            <a:pPr algn="ctr"/>
            <a:r>
              <a:rPr lang="en-US" b="1" dirty="0"/>
              <a:t>Alerts:</a:t>
            </a:r>
            <a:r>
              <a:rPr lang="en-US" dirty="0"/>
              <a:t> </a:t>
            </a:r>
            <a:r>
              <a:rPr lang="en-US" dirty="0" smtClean="0"/>
              <a:t>The application will give regular alerts regarding everything so that the user is well aware of his/her situation. </a:t>
            </a:r>
          </a:p>
          <a:p>
            <a:pPr algn="ctr"/>
            <a:endParaRPr lang="en-US" b="1" dirty="0" smtClean="0"/>
          </a:p>
        </p:txBody>
      </p:sp>
      <p:sp>
        <p:nvSpPr>
          <p:cNvPr id="2" name="Title 1"/>
          <p:cNvSpPr>
            <a:spLocks noGrp="1"/>
          </p:cNvSpPr>
          <p:nvPr>
            <p:ph type="title" idx="4294967295"/>
          </p:nvPr>
        </p:nvSpPr>
        <p:spPr>
          <a:xfrm>
            <a:off x="1356852" y="761437"/>
            <a:ext cx="9601200" cy="1147097"/>
          </a:xfrm>
        </p:spPr>
        <p:txBody>
          <a:bodyPr>
            <a:normAutofit/>
          </a:bodyPr>
          <a:lstStyle/>
          <a:p>
            <a:r>
              <a:rPr lang="en-US" b="1" dirty="0">
                <a:solidFill>
                  <a:schemeClr val="accent1"/>
                </a:solidFill>
              </a:rPr>
              <a:t>Characteristics of </a:t>
            </a:r>
            <a:r>
              <a:rPr lang="en-US" b="1" dirty="0" smtClean="0">
                <a:solidFill>
                  <a:schemeClr val="accent1"/>
                </a:solidFill>
              </a:rPr>
              <a:t>Proposed Idea:</a:t>
            </a:r>
            <a:endParaRPr lang="en-US" b="1" dirty="0">
              <a:solidFill>
                <a:schemeClr val="accent1"/>
              </a:solidFill>
            </a:endParaRPr>
          </a:p>
        </p:txBody>
      </p:sp>
    </p:spTree>
    <p:extLst>
      <p:ext uri="{BB962C8B-B14F-4D97-AF65-F5344CB8AC3E}">
        <p14:creationId xmlns="" xmlns:p14="http://schemas.microsoft.com/office/powerpoint/2010/main" val="1894230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17638" y="1645062"/>
            <a:ext cx="10279625" cy="4123556"/>
          </a:xfrm>
        </p:spPr>
        <p:txBody>
          <a:bodyPr>
            <a:noAutofit/>
          </a:bodyPr>
          <a:lstStyle/>
          <a:p>
            <a:pPr algn="ctr"/>
            <a:r>
              <a:rPr lang="en-US" dirty="0" smtClean="0"/>
              <a:t>For implementation of this idea the following things are very necessary:</a:t>
            </a:r>
            <a:endParaRPr lang="en-US" dirty="0"/>
          </a:p>
          <a:p>
            <a:pPr marL="514350" indent="-514350" algn="ctr">
              <a:buFont typeface="+mj-lt"/>
              <a:buAutoNum type="romanLcPeriod"/>
            </a:pPr>
            <a:r>
              <a:rPr lang="en-US" b="1" dirty="0" smtClean="0"/>
              <a:t>Database:</a:t>
            </a:r>
            <a:r>
              <a:rPr lang="en-US" dirty="0" smtClean="0"/>
              <a:t> We need to set up a small database to store the timetable and all the assignments. This is the most important part as without this the application is useless. We plan on </a:t>
            </a:r>
            <a:r>
              <a:rPr lang="en-US" smtClean="0"/>
              <a:t>using </a:t>
            </a:r>
            <a:r>
              <a:rPr lang="en-US" b="1" smtClean="0"/>
              <a:t>SQLite</a:t>
            </a:r>
            <a:r>
              <a:rPr lang="en-US" smtClean="0"/>
              <a:t> </a:t>
            </a:r>
            <a:r>
              <a:rPr lang="en-US" dirty="0" smtClean="0"/>
              <a:t>to setup a local database.</a:t>
            </a:r>
          </a:p>
          <a:p>
            <a:pPr marL="514350" indent="-514350" algn="ctr">
              <a:buFont typeface="+mj-lt"/>
              <a:buAutoNum type="romanLcPeriod"/>
            </a:pPr>
            <a:r>
              <a:rPr lang="en-US" b="1" dirty="0" smtClean="0"/>
              <a:t>Timetable and Attendance Entry: </a:t>
            </a:r>
            <a:r>
              <a:rPr lang="en-US" dirty="0" smtClean="0"/>
              <a:t>We need to come up with an efficient and easy way to store these things.</a:t>
            </a:r>
          </a:p>
          <a:p>
            <a:pPr marL="514350" indent="-514350" algn="ctr">
              <a:buFont typeface="+mj-lt"/>
              <a:buAutoNum type="romanLcPeriod"/>
            </a:pPr>
            <a:r>
              <a:rPr lang="en-US" b="1" dirty="0" smtClean="0"/>
              <a:t>The UI: </a:t>
            </a:r>
            <a:r>
              <a:rPr lang="en-US" dirty="0" smtClean="0"/>
              <a:t>The user interface should be smooth ,fast and easy to use so that anyone can use it and it doesn’t take much of their time.</a:t>
            </a:r>
          </a:p>
          <a:p>
            <a:pPr marL="514350" indent="-514350" algn="ctr">
              <a:buFont typeface="+mj-lt"/>
              <a:buAutoNum type="romanLcPeriod"/>
            </a:pPr>
            <a:endParaRPr lang="en-US" dirty="0" smtClean="0"/>
          </a:p>
        </p:txBody>
      </p:sp>
      <p:sp>
        <p:nvSpPr>
          <p:cNvPr id="2" name="Title 1"/>
          <p:cNvSpPr>
            <a:spLocks noGrp="1"/>
          </p:cNvSpPr>
          <p:nvPr>
            <p:ph type="title" idx="4294967295"/>
          </p:nvPr>
        </p:nvSpPr>
        <p:spPr>
          <a:xfrm>
            <a:off x="1356851" y="683945"/>
            <a:ext cx="9601200" cy="1147097"/>
          </a:xfrm>
        </p:spPr>
        <p:txBody>
          <a:bodyPr>
            <a:normAutofit/>
          </a:bodyPr>
          <a:lstStyle/>
          <a:p>
            <a:r>
              <a:rPr lang="en-US" b="1" dirty="0" smtClean="0">
                <a:solidFill>
                  <a:schemeClr val="accent1"/>
                </a:solidFill>
              </a:rPr>
              <a:t>Implementation</a:t>
            </a:r>
            <a:endParaRPr lang="en-US" b="1" dirty="0">
              <a:solidFill>
                <a:schemeClr val="accent1"/>
              </a:solidFill>
            </a:endParaRPr>
          </a:p>
        </p:txBody>
      </p:sp>
    </p:spTree>
    <p:extLst>
      <p:ext uri="{BB962C8B-B14F-4D97-AF65-F5344CB8AC3E}">
        <p14:creationId xmlns="" xmlns:p14="http://schemas.microsoft.com/office/powerpoint/2010/main" val="2856864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8902" y="1023046"/>
            <a:ext cx="6236707" cy="769441"/>
          </a:xfrm>
          <a:prstGeom prst="rect">
            <a:avLst/>
          </a:prstGeom>
          <a:noFill/>
        </p:spPr>
        <p:txBody>
          <a:bodyPr wrap="none" rtlCol="0">
            <a:spAutoFit/>
          </a:bodyPr>
          <a:lstStyle/>
          <a:p>
            <a:pPr algn="ctr"/>
            <a:r>
              <a:rPr lang="en-US" sz="4400" b="1" dirty="0" smtClean="0">
                <a:solidFill>
                  <a:schemeClr val="accent1"/>
                </a:solidFill>
              </a:rPr>
              <a:t>Plans for implementation</a:t>
            </a:r>
            <a:endParaRPr lang="en-US" sz="4400" b="1" dirty="0">
              <a:solidFill>
                <a:schemeClr val="accent1"/>
              </a:solidFill>
            </a:endParaRPr>
          </a:p>
        </p:txBody>
      </p:sp>
      <p:sp>
        <p:nvSpPr>
          <p:cNvPr id="4" name="TextBox 3"/>
          <p:cNvSpPr txBox="1"/>
          <p:nvPr/>
        </p:nvSpPr>
        <p:spPr>
          <a:xfrm>
            <a:off x="999449" y="1888285"/>
            <a:ext cx="10567711" cy="3785652"/>
          </a:xfrm>
          <a:prstGeom prst="rect">
            <a:avLst/>
          </a:prstGeom>
          <a:noFill/>
        </p:spPr>
        <p:txBody>
          <a:bodyPr wrap="square" rtlCol="0">
            <a:spAutoFit/>
          </a:bodyPr>
          <a:lstStyle/>
          <a:p>
            <a:pPr>
              <a:buClr>
                <a:schemeClr val="accent1"/>
              </a:buClr>
              <a:buFont typeface="Arial" pitchFamily="34" charset="0"/>
              <a:buChar char="•"/>
            </a:pPr>
            <a:r>
              <a:rPr lang="en-US" sz="2400" dirty="0" smtClean="0"/>
              <a:t> The way we wish to achieve our objective is by using databases to store all user related information.</a:t>
            </a:r>
          </a:p>
          <a:p>
            <a:pPr>
              <a:buClr>
                <a:schemeClr val="accent1"/>
              </a:buClr>
            </a:pPr>
            <a:endParaRPr lang="en-US" sz="2400" dirty="0" smtClean="0"/>
          </a:p>
          <a:p>
            <a:pPr>
              <a:buClr>
                <a:schemeClr val="accent1"/>
              </a:buClr>
              <a:buFont typeface="Arial" pitchFamily="34" charset="0"/>
              <a:buChar char="•"/>
            </a:pPr>
            <a:r>
              <a:rPr lang="en-US" sz="2400" dirty="0" smtClean="0"/>
              <a:t> For a single user the system </a:t>
            </a:r>
            <a:r>
              <a:rPr lang="en-US" sz="2400" dirty="0" err="1" smtClean="0"/>
              <a:t>SQLite</a:t>
            </a:r>
            <a:r>
              <a:rPr lang="en-US" sz="2400" dirty="0" smtClean="0"/>
              <a:t> databases can be used but for the group feature the data will have to be stored on a web server . This can be achieved using </a:t>
            </a:r>
            <a:r>
              <a:rPr lang="en-US" sz="2400" dirty="0" err="1" smtClean="0"/>
              <a:t>Xampp</a:t>
            </a:r>
            <a:endParaRPr lang="en-US" sz="2400" dirty="0" smtClean="0"/>
          </a:p>
          <a:p>
            <a:pPr>
              <a:buClr>
                <a:schemeClr val="accent1"/>
              </a:buClr>
            </a:pPr>
            <a:endParaRPr lang="en-US" sz="2400" dirty="0" smtClean="0"/>
          </a:p>
          <a:p>
            <a:pPr>
              <a:buClr>
                <a:schemeClr val="accent1"/>
              </a:buClr>
              <a:buFont typeface="Arial" pitchFamily="34" charset="0"/>
              <a:buChar char="•"/>
            </a:pPr>
            <a:r>
              <a:rPr lang="en-US" sz="2400" dirty="0" smtClean="0"/>
              <a:t> </a:t>
            </a:r>
            <a:r>
              <a:rPr lang="en-US" sz="2400" dirty="0" err="1" smtClean="0"/>
              <a:t>Xampp</a:t>
            </a:r>
            <a:r>
              <a:rPr lang="en-US" sz="2400" dirty="0" smtClean="0"/>
              <a:t> is a software package which allows us to run a web server on a local machine. It provides a database management system called </a:t>
            </a:r>
            <a:r>
              <a:rPr lang="en-US" sz="2400" dirty="0" err="1" smtClean="0"/>
              <a:t>phpMyAdmin</a:t>
            </a:r>
            <a:r>
              <a:rPr lang="en-US" sz="2400" dirty="0" smtClean="0"/>
              <a:t> which can be used for creation and regular </a:t>
            </a:r>
            <a:r>
              <a:rPr lang="en-US" sz="2400" dirty="0" err="1" smtClean="0"/>
              <a:t>updation</a:t>
            </a:r>
            <a:r>
              <a:rPr lang="en-US" sz="2400" dirty="0" smtClean="0"/>
              <a:t> of the various tables required for this project.</a:t>
            </a:r>
          </a:p>
          <a:p>
            <a:pPr>
              <a:buClr>
                <a:schemeClr val="accent1"/>
              </a:buClr>
            </a:pPr>
            <a:endParaRPr lang="en-US"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4839" y="1209368"/>
            <a:ext cx="9468465" cy="769441"/>
          </a:xfrm>
          <a:prstGeom prst="rect">
            <a:avLst/>
          </a:prstGeom>
          <a:noFill/>
        </p:spPr>
        <p:txBody>
          <a:bodyPr wrap="square" rtlCol="0">
            <a:spAutoFit/>
          </a:bodyPr>
          <a:lstStyle/>
          <a:p>
            <a:pPr algn="ctr"/>
            <a:r>
              <a:rPr lang="en-US" sz="4400" b="1" dirty="0" smtClean="0">
                <a:solidFill>
                  <a:schemeClr val="accent1"/>
                </a:solidFill>
              </a:rPr>
              <a:t>System Requirements</a:t>
            </a:r>
            <a:endParaRPr lang="en-US" sz="4400" b="1" dirty="0">
              <a:solidFill>
                <a:schemeClr val="accent1"/>
              </a:solidFill>
            </a:endParaRPr>
          </a:p>
        </p:txBody>
      </p:sp>
      <p:sp>
        <p:nvSpPr>
          <p:cNvPr id="3" name="TextBox 2"/>
          <p:cNvSpPr txBox="1"/>
          <p:nvPr/>
        </p:nvSpPr>
        <p:spPr>
          <a:xfrm>
            <a:off x="1120878" y="2138515"/>
            <a:ext cx="10014154" cy="3785652"/>
          </a:xfrm>
          <a:prstGeom prst="rect">
            <a:avLst/>
          </a:prstGeom>
          <a:noFill/>
        </p:spPr>
        <p:txBody>
          <a:bodyPr wrap="square" rtlCol="0">
            <a:spAutoFit/>
          </a:bodyPr>
          <a:lstStyle/>
          <a:p>
            <a:pPr>
              <a:buClr>
                <a:schemeClr val="accent1"/>
              </a:buClr>
              <a:buFont typeface="Arial" pitchFamily="34" charset="0"/>
              <a:buChar char="•"/>
            </a:pPr>
            <a:r>
              <a:rPr lang="en-US" sz="2400" dirty="0" smtClean="0"/>
              <a:t> The minimum version required to run this app will be android Jelly Bean.</a:t>
            </a:r>
          </a:p>
          <a:p>
            <a:pPr>
              <a:buClr>
                <a:schemeClr val="accent1"/>
              </a:buClr>
            </a:pPr>
            <a:endParaRPr lang="en-US" sz="2400" dirty="0" smtClean="0"/>
          </a:p>
          <a:p>
            <a:pPr>
              <a:buClr>
                <a:schemeClr val="accent1"/>
              </a:buClr>
              <a:buFont typeface="Arial" pitchFamily="34" charset="0"/>
              <a:buChar char="•"/>
            </a:pPr>
            <a:r>
              <a:rPr lang="en-US" sz="2400" dirty="0" smtClean="0"/>
              <a:t> By targeting Jelly Bean the app will be able to cover over 90% of the existing android devices</a:t>
            </a:r>
          </a:p>
          <a:p>
            <a:pPr>
              <a:buClr>
                <a:schemeClr val="accent1"/>
              </a:buClr>
            </a:pPr>
            <a:endParaRPr lang="en-US" sz="2400" dirty="0" smtClean="0"/>
          </a:p>
          <a:p>
            <a:pPr>
              <a:buClr>
                <a:schemeClr val="accent1"/>
              </a:buClr>
              <a:buFont typeface="Arial" pitchFamily="34" charset="0"/>
              <a:buChar char="•"/>
            </a:pPr>
            <a:r>
              <a:rPr lang="en-US" sz="2400" dirty="0" smtClean="0"/>
              <a:t> It will also allow us to access and use latest features for the development of our app since it is a relatively modern API </a:t>
            </a:r>
          </a:p>
          <a:p>
            <a:pPr>
              <a:buClr>
                <a:schemeClr val="accent1"/>
              </a:buClr>
            </a:pPr>
            <a:endParaRPr lang="en-US" sz="2400" dirty="0" smtClean="0"/>
          </a:p>
          <a:p>
            <a:pPr>
              <a:buClr>
                <a:schemeClr val="accent1"/>
              </a:buClr>
              <a:buFont typeface="Arial" pitchFamily="34" charset="0"/>
              <a:buChar char="•"/>
            </a:pPr>
            <a:r>
              <a:rPr lang="en-US" sz="2400" dirty="0" smtClean="0"/>
              <a:t> An earlier API is not targeted as the earlier versions of android lack some of the functionality which later versions have.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9060" y="1394460"/>
            <a:ext cx="4526280" cy="769441"/>
          </a:xfrm>
          <a:prstGeom prst="rect">
            <a:avLst/>
          </a:prstGeom>
          <a:noFill/>
        </p:spPr>
        <p:txBody>
          <a:bodyPr wrap="square" rtlCol="0">
            <a:spAutoFit/>
          </a:bodyPr>
          <a:lstStyle/>
          <a:p>
            <a:pPr algn="ctr"/>
            <a:r>
              <a:rPr lang="en-IN" sz="4400" dirty="0" smtClean="0">
                <a:solidFill>
                  <a:schemeClr val="accent1"/>
                </a:solidFill>
              </a:rPr>
              <a:t>Target Audience</a:t>
            </a:r>
            <a:endParaRPr lang="en-IN" sz="4400" dirty="0">
              <a:solidFill>
                <a:schemeClr val="accent1"/>
              </a:solidFill>
            </a:endParaRPr>
          </a:p>
        </p:txBody>
      </p:sp>
      <p:sp>
        <p:nvSpPr>
          <p:cNvPr id="5" name="TextBox 4"/>
          <p:cNvSpPr txBox="1"/>
          <p:nvPr/>
        </p:nvSpPr>
        <p:spPr>
          <a:xfrm>
            <a:off x="1588770" y="2503170"/>
            <a:ext cx="6252210" cy="2308324"/>
          </a:xfrm>
          <a:prstGeom prst="rect">
            <a:avLst/>
          </a:prstGeom>
          <a:noFill/>
        </p:spPr>
        <p:txBody>
          <a:bodyPr wrap="square" rtlCol="0">
            <a:spAutoFit/>
          </a:bodyPr>
          <a:lstStyle/>
          <a:p>
            <a:pPr>
              <a:buClr>
                <a:schemeClr val="accent1"/>
              </a:buClr>
            </a:pPr>
            <a:r>
              <a:rPr lang="en-IN" sz="2400" dirty="0" smtClean="0"/>
              <a:t>The main target audience for our app are students who want to keep a regular check on their attendance and tasks assigned to them.</a:t>
            </a:r>
          </a:p>
          <a:p>
            <a:pPr>
              <a:buClr>
                <a:schemeClr val="accent1"/>
              </a:buClr>
            </a:pPr>
            <a:r>
              <a:rPr lang="en-IN" sz="2400" dirty="0" smtClean="0"/>
              <a:t>It also targets people who like to stay organized and be regularly notified about their progress in certain tasks. </a:t>
            </a:r>
            <a:endParaRPr lang="en-IN" sz="2400" dirty="0"/>
          </a:p>
        </p:txBody>
      </p:sp>
      <p:pic>
        <p:nvPicPr>
          <p:cNvPr id="1026" name="Picture 2" descr="http://i.telegraph.co.uk/multimedia/archive/02657/student-mobile_2657187b.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019415" y="2583180"/>
            <a:ext cx="3039729" cy="18973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5225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568</TotalTime>
  <Words>996</Words>
  <Application>Microsoft Office PowerPoint</Application>
  <PresentationFormat>Custom</PresentationFormat>
  <Paragraphs>58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Track It!</vt:lpstr>
      <vt:lpstr>Introduction</vt:lpstr>
      <vt:lpstr>Why use this app?</vt:lpstr>
      <vt:lpstr>Why use this app? Contd.</vt:lpstr>
      <vt:lpstr>Characteristics of Proposed Idea:</vt:lpstr>
      <vt:lpstr>Implementation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Pranay Punamiya</dc:creator>
  <cp:lastModifiedBy>Admin</cp:lastModifiedBy>
  <cp:revision>47</cp:revision>
  <dcterms:created xsi:type="dcterms:W3CDTF">2016-02-06T12:13:34Z</dcterms:created>
  <dcterms:modified xsi:type="dcterms:W3CDTF">2016-04-25T05:06:03Z</dcterms:modified>
</cp:coreProperties>
</file>