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6" r:id="rId2"/>
    <p:sldId id="287" r:id="rId3"/>
    <p:sldId id="288" r:id="rId4"/>
    <p:sldId id="289" r:id="rId5"/>
    <p:sldId id="290" r:id="rId6"/>
    <p:sldId id="313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17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18" r:id="rId26"/>
    <p:sldId id="314" r:id="rId27"/>
    <p:sldId id="315" r:id="rId28"/>
    <p:sldId id="308" r:id="rId29"/>
    <p:sldId id="309" r:id="rId30"/>
    <p:sldId id="310" r:id="rId31"/>
    <p:sldId id="311" r:id="rId32"/>
    <p:sldId id="31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595" autoAdjust="0"/>
  </p:normalViewPr>
  <p:slideViewPr>
    <p:cSldViewPr>
      <p:cViewPr>
        <p:scale>
          <a:sx n="75" d="100"/>
          <a:sy n="75" d="100"/>
        </p:scale>
        <p:origin x="-122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253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02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3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50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604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605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606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0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588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96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8697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59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71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1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6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7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8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35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9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8690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F99AF67-B60A-4AC0-AB43-CD4FFBAEAE76}" type="datetimeFigureOut">
              <a:rPr lang="en-US" smtClean="0"/>
              <a:pPr/>
              <a:t>31/03/2018</a:t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158A7E4-548A-43D1-84C7-E1C039BEC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VID-20180307-WA0005.mp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HARVESTING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ROBOT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7315200" cy="289560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Ms.Shaik Shalina                                                      14471A0437</a:t>
            </a:r>
          </a:p>
          <a:p>
            <a:pPr algn="l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Ms.Shahina Siddiqua Banu                                     14471A0420</a:t>
            </a:r>
          </a:p>
          <a:p>
            <a:pPr algn="l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Mr.Syed Mansoor                                                     14471A0438</a:t>
            </a:r>
            <a:endParaRPr lang="zh-CN" altLang="en-US" dirty="0"/>
          </a:p>
          <a:p>
            <a:pPr algn="l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Ms.Yarasingu Sita Devi                                            14471A0418</a:t>
            </a:r>
          </a:p>
          <a:p>
            <a:pPr algn="l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Ms.Tanuboddi Ramya Krishna                               14471A0429  </a:t>
            </a:r>
            <a:endParaRPr lang="zh-CN" altLang="en-US" dirty="0"/>
          </a:p>
          <a:p>
            <a:pPr algn="l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Guide: Dr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 V. Venkata Rao.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Specifications</a:t>
            </a:r>
            <a:endParaRPr lang="en-I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4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Voltage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Voltage(recommended)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7-12V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Voltage(limits)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6-20V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I/O</a:t>
                      </a:r>
                      <a:r>
                        <a:rPr lang="en-US" baseline="0" dirty="0" smtClean="0"/>
                        <a:t> Pins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Analog I/O</a:t>
                      </a:r>
                      <a:r>
                        <a:rPr lang="en-US" baseline="0" dirty="0" smtClean="0"/>
                        <a:t> Pins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</a:t>
                      </a:r>
                      <a:r>
                        <a:rPr lang="en-US" baseline="0" dirty="0" smtClean="0"/>
                        <a:t> Current per I/O Pins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mA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 Current for 3.3V 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KB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KB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EEPROM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KB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MHz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5059363"/>
          </a:xfrm>
        </p:spPr>
        <p:txBody>
          <a:bodyPr/>
          <a:lstStyle/>
          <a:p>
            <a:pPr marL="566928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#define S0 9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Servo.h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PinMode(pin number, OUTPUT);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digitalWrite(pin number, HIGH/LOW);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delay(1000);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Serial.begin(9600);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Serial.print(“RED”);</a:t>
            </a:r>
          </a:p>
          <a:p>
            <a:endParaRPr lang="en-US" dirty="0"/>
          </a:p>
        </p:txBody>
      </p:sp>
      <p:sp>
        <p:nvSpPr>
          <p:cNvPr id="104863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Functions used in Arduino UNO 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rduino-Basics-Installing-the-Softw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1285861"/>
            <a:ext cx="4752975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2"/>
          <p:cNvSpPr>
            <a:spLocks noGrp="1"/>
          </p:cNvSpPr>
          <p:nvPr>
            <p:ph type="title"/>
          </p:nvPr>
        </p:nvSpPr>
        <p:spPr>
          <a:xfrm>
            <a:off x="457200" y="5181600"/>
            <a:ext cx="365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Library inclusion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7" name="Title 2"/>
          <p:cNvSpPr txBox="1"/>
          <p:nvPr/>
        </p:nvSpPr>
        <p:spPr>
          <a:xfrm>
            <a:off x="5181600" y="5105400"/>
            <a:ext cx="3657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Board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selection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Content Placeholder 6" descr="2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714356"/>
            <a:ext cx="3771635" cy="4525962"/>
          </a:xfrm>
        </p:spPr>
      </p:pic>
      <p:pic>
        <p:nvPicPr>
          <p:cNvPr id="8" name="Picture 7" descr="325d121f-ba5f-468f-8d14-c011b7ccbec1-imageId=32c403c0-eead-492a-b7f7-cb4af43759f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14356"/>
            <a:ext cx="4333872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3340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is a simple color sensor using Arduino Uno R3 and TCS3200 color sensor module.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It is useful for color identification and detection.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used for detecting primary colors (red, green and blue) that are physically available in LEDs in one package.</a:t>
            </a:r>
            <a:endParaRPr lang="en-US" sz="2400" dirty="0"/>
          </a:p>
        </p:txBody>
      </p:sp>
      <p:sp>
        <p:nvSpPr>
          <p:cNvPr id="104863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Color Detection Sensor</a:t>
            </a:r>
            <a:endParaRPr lang="en-US" sz="2800" dirty="0"/>
          </a:p>
        </p:txBody>
      </p:sp>
      <p:pic>
        <p:nvPicPr>
          <p:cNvPr id="2097166" name="Picture 4" descr="sku_216448_3_iwYMEVYGO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70" y="1371600"/>
            <a:ext cx="250033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107504" y="1628800"/>
            <a:ext cx="8424936" cy="38058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nterfacing of TCS3200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color sensor with Arduino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UNO for color detecting the fruits.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TCS3200 color sensor contains 8x8 array of photodiodes.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16 of Red photodiodes,16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reen photodiodes ,16 of Blue photodiodes and another 16 for clear filters.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photodiodes are used to detect colors.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we have written embeded-C programm for color detection sensor using Arduino IDE. It will detect colors of RGB.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Interfacing Arduino UNO with Color Detection Sensor</a:t>
            </a:r>
            <a:endParaRPr lang="en-IN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Interfacing of Arduino Uno &amp; TCS 3200 color sensor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olor-sensor-tcs3200-arduino-hook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643050"/>
            <a:ext cx="6500858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90468530"/>
              </p:ext>
            </p:extLst>
          </p:nvPr>
        </p:nvGraphicFramePr>
        <p:xfrm>
          <a:off x="533400" y="19050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Color detection sensor pins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Arduino uno pins</a:t>
                      </a:r>
                      <a:endParaRPr lang="en-IN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r>
                        <a:rPr lang="en-US" baseline="0" dirty="0" smtClean="0"/>
                        <a:t> pin is connected to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the digital pin D4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r>
                        <a:rPr lang="en-US" baseline="0" dirty="0" smtClean="0"/>
                        <a:t> pin is connected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the digital pin D5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S2 pin</a:t>
                      </a:r>
                      <a:r>
                        <a:rPr lang="en-US" baseline="0" dirty="0" smtClean="0"/>
                        <a:t> is connected to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the digital pin D7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S3 pin</a:t>
                      </a:r>
                      <a:r>
                        <a:rPr lang="en-US" baseline="0" dirty="0" smtClean="0"/>
                        <a:t> is connected to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the digital pin D6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Vcc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is connected to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is connected to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 pin is connected to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the digital pin D6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OE pin</a:t>
                      </a:r>
                      <a:r>
                        <a:rPr lang="en-US" baseline="0" dirty="0" smtClean="0"/>
                        <a:t> is connected to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GND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 Connections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584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648200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servomotor is a rotary actuator which allows for precise control of position in angular direction.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servo motor, a small setup of  a DC motor, potentiometer and control circuit is present.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04859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Servo Motor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4" name="Picture 4" descr="0J4341.1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981200"/>
            <a:ext cx="3429032" cy="25003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62872" cy="4525963"/>
          </a:xfrm>
        </p:spPr>
        <p:txBody>
          <a:bodyPr>
            <a:normAutofit fontScale="96154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interfacing servomotors with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rduino UNO, we are going to control robotic arm operation.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Servo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Motors are used where there is a need for accurate shaft movement or position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position of the shaft of the DC motor is adjusted by the control electronics in the servo, based on the duty ratio of the PWM signal.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0" name="Tit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Interfacing servo motors with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rduino </a:t>
            </a:r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UNO</a:t>
            </a:r>
            <a:endParaRPr lang="en-IN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erv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714488"/>
            <a:ext cx="3643338" cy="27251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ontent Placeholder 1"/>
          <p:cNvSpPr>
            <a:spLocks noGrp="1"/>
          </p:cNvSpPr>
          <p:nvPr>
            <p:ph idx="1"/>
          </p:nvPr>
        </p:nvSpPr>
        <p:spPr>
          <a:xfrm>
            <a:off x="395536" y="1143000"/>
            <a:ext cx="3456384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harvesting robot we are going to interface two servo motors.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servomotor is used to raise the robotic arm vertically upwards.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servo motor is used for gripping action.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248548"/>
            <a:ext cx="4572000" cy="3188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Existing Methods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Method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Scope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1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dc motor is an electrical machine which converts direct electrical energy into mechanical energy.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dc motor’s speed is controlled by using the variable supplied voltage or by changing the Strength of current in the field  windings.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DC MOTOR</a:t>
            </a:r>
            <a:endParaRPr lang="en-US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5" name="Picture 3" descr="130 DC Motor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57400"/>
            <a:ext cx="3073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dc motors controlled by arduino to rotate the wheels of the robot.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arduino is programmed to turn the robot left,right movements.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4859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Interfacing dc motor to the Arduino UNO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291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 nickel–metal hydride battery is a rechargable battery.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NiMH cells are often used in digital cameras.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NiMH cells are advantageous for high-current-drain applications, largely due to their lower internal resistance.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9.6V  is provided by Nickel Metal Hydride (NiMH) battery.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External power(NiMH Battery)</a:t>
            </a:r>
            <a:endParaRPr lang="en-I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7" name="Picture 3" descr="650mah-ni-mh-battery-50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68" y="1447800"/>
            <a:ext cx="3778232" cy="377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VID-20180307-WA000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6800" y="1447800"/>
            <a:ext cx="6927273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3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/>
            </p:seq>
            <p:video>
              <p:cMediaNode>
                <p:cTn id="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980728"/>
            <a:ext cx="3943217" cy="2218060"/>
          </a:xfrm>
        </p:spPr>
      </p:pic>
      <p:sp>
        <p:nvSpPr>
          <p:cNvPr id="104864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3888432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Front view</a:t>
            </a:r>
            <a:endParaRPr lang="en-IN" dirty="0"/>
          </a:p>
        </p:txBody>
      </p:sp>
      <p:pic>
        <p:nvPicPr>
          <p:cNvPr id="2097170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3390" y="980728"/>
            <a:ext cx="3675900" cy="2067694"/>
          </a:xfrm>
          <a:prstGeom prst="rect">
            <a:avLst/>
          </a:prstGeom>
        </p:spPr>
      </p:pic>
      <p:sp>
        <p:nvSpPr>
          <p:cNvPr id="1048644" name="Title 2"/>
          <p:cNvSpPr txBox="1"/>
          <p:nvPr/>
        </p:nvSpPr>
        <p:spPr>
          <a:xfrm>
            <a:off x="4808458" y="216176"/>
            <a:ext cx="3888432" cy="548527"/>
          </a:xfrm>
          <a:prstGeom prst="rect">
            <a:avLst/>
          </a:prstGeom>
        </p:spPr>
        <p:txBody>
          <a:bodyPr vert="horz" rtlCol="0" anchor="ctr">
            <a:normAutofit fontScale="87622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Top  view</a:t>
            </a:r>
            <a:endParaRPr lang="en-IN" dirty="0"/>
          </a:p>
        </p:txBody>
      </p:sp>
      <p:pic>
        <p:nvPicPr>
          <p:cNvPr id="2097171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4188013"/>
            <a:ext cx="4211960" cy="2369228"/>
          </a:xfrm>
          <a:prstGeom prst="rect">
            <a:avLst/>
          </a:prstGeom>
        </p:spPr>
      </p:pic>
      <p:sp>
        <p:nvSpPr>
          <p:cNvPr id="1048645" name="Title 2"/>
          <p:cNvSpPr txBox="1"/>
          <p:nvPr/>
        </p:nvSpPr>
        <p:spPr>
          <a:xfrm>
            <a:off x="3446062" y="3356991"/>
            <a:ext cx="3888432" cy="548527"/>
          </a:xfrm>
          <a:prstGeom prst="rect">
            <a:avLst/>
          </a:prstGeom>
        </p:spPr>
        <p:txBody>
          <a:bodyPr vert="horz" rtlCol="0" anchor="ctr">
            <a:normAutofit fontScale="87622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Side 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3042" y="285728"/>
            <a:ext cx="4429156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Gripping action of the robot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4543428" cy="309068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Robot plucks the fruit from the tree when it senses the RGB color.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gripping action of the robot depends upon the object (fruit, vegetable) color intensity. </a:t>
            </a:r>
          </a:p>
          <a:p>
            <a:endParaRPr lang="en-US" dirty="0"/>
          </a:p>
        </p:txBody>
      </p:sp>
      <p:pic>
        <p:nvPicPr>
          <p:cNvPr id="8" name="Picture 7" descr="IMG-20180329-WA00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1357298"/>
            <a:ext cx="2571736" cy="1928802"/>
          </a:xfrm>
          <a:prstGeom prst="rect">
            <a:avLst/>
          </a:prstGeom>
        </p:spPr>
      </p:pic>
      <p:pic>
        <p:nvPicPr>
          <p:cNvPr id="9" name="Picture 8" descr="IMG_20180323_1634378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3929066"/>
            <a:ext cx="2857520" cy="17145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43570" y="335756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Robot  plucking the chilly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43570" y="5786454"/>
            <a:ext cx="285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Robot  plucking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fruit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Automatically harvest the fruits without involvement  of humans.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 up the process of harvesting compared to manual work.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work in any environment condition like fog,high temperature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241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643050"/>
            <a:ext cx="7643866" cy="41499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plucks only the primary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 (RGB) fruits or vegetables.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does not pluck the exact ripen fruit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 sensor is not accurate in detecting colors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4398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817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Content Placeholder 1"/>
          <p:cNvSpPr>
            <a:spLocks noGrp="1"/>
          </p:cNvSpPr>
          <p:nvPr>
            <p:ph idx="1"/>
          </p:nvPr>
        </p:nvSpPr>
        <p:spPr>
          <a:xfrm>
            <a:off x="457200" y="1643049"/>
            <a:ext cx="8229600" cy="1785951"/>
          </a:xfrm>
        </p:spPr>
        <p:txBody>
          <a:bodyPr>
            <a:normAutofit fontScale="96296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implemented harvesting robot prototype which can automatically pluck the fruit from the tree without intervention of human.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robot is applicable in harvesting fruits or vegetables.</a:t>
            </a:r>
          </a:p>
        </p:txBody>
      </p:sp>
      <p:sp>
        <p:nvSpPr>
          <p:cNvPr id="1048647" name="Title 2"/>
          <p:cNvSpPr>
            <a:spLocks noGrp="1"/>
          </p:cNvSpPr>
          <p:nvPr>
            <p:ph type="title"/>
          </p:nvPr>
        </p:nvSpPr>
        <p:spPr>
          <a:xfrm>
            <a:off x="1143000" y="500042"/>
            <a:ext cx="6553200" cy="8715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Performing digital color image analysis there is an advancement for harvesting robots to pluck the exact ripen fruit using digital cameras.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4267200" cy="3429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aim of this harvesting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robot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pluck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ripen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fruit from the tree.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robot automatically harvest the fruits with out the involvement of humans. 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AIM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8" name="Picture 3" descr="Alan-Titchmarsh-grading-tips-apple-tree-harvest-8351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09800"/>
            <a:ext cx="36576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Autofit/>
          </a:bodyPr>
          <a:lstStyle/>
          <a:p>
            <a:pPr marL="566928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www.safaribooksonline.com/library/view/arduino-a-technical/9781491934319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566928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www.dfrobot.com/wiki/index.php/TCS3200_Color_Sensor_(SKU:SEN010)</a:t>
            </a:r>
          </a:p>
          <a:p>
            <a:pPr marL="566928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howtomechatronics.com/tutorials/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/arduino-color-sensing-tutorial-tcs230-tcs3200-color-sensor/</a:t>
            </a:r>
          </a:p>
          <a:p>
            <a:pPr marL="566928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https://www.jameco.com/jameco/workshop/howitworks/how-servo-motors-work.html</a:t>
            </a:r>
          </a:p>
          <a:p>
            <a:pPr marL="566928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www.theengineeringprojects.com/2017/05/servo-motor-control-using-arduino.html</a:t>
            </a:r>
          </a:p>
          <a:p>
            <a:pPr marL="566928" indent="-457200" algn="just">
              <a:buFont typeface="+mj-lt"/>
              <a:buAutoNum type="arabicPeriod"/>
            </a:pPr>
            <a:r>
              <a:rPr lang="en-US" sz="2000" dirty="0" smtClean="0"/>
              <a:t>8051 Microcontroller-Internals, Instructions, Programming &amp; Interfacing by Subrata Ghoshal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Content Placeholder 1"/>
          <p:cNvSpPr>
            <a:spLocks noGrp="1"/>
          </p:cNvSpPr>
          <p:nvPr>
            <p:ph idx="1"/>
          </p:nvPr>
        </p:nvSpPr>
        <p:spPr>
          <a:xfrm>
            <a:off x="457200" y="2971801"/>
            <a:ext cx="8229600" cy="106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Any Queries ?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Content Placeholder 1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05"/>
          <p:cNvSpPr>
            <a:spLocks noGrp="1"/>
          </p:cNvSpPr>
          <p:nvPr>
            <p:ph type="ctrTitle"/>
          </p:nvPr>
        </p:nvSpPr>
        <p:spPr>
          <a:xfrm>
            <a:off x="522001" y="228599"/>
            <a:ext cx="7772400" cy="114300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EXISTING METHODS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7" name="Subtitle 1048606"/>
          <p:cNvSpPr>
            <a:spLocks noGrp="1"/>
          </p:cNvSpPr>
          <p:nvPr>
            <p:ph type="subTitle" idx="1"/>
          </p:nvPr>
        </p:nvSpPr>
        <p:spPr>
          <a:xfrm>
            <a:off x="320979" y="1905000"/>
            <a:ext cx="4784422" cy="3276601"/>
          </a:xfrm>
        </p:spPr>
        <p:txBody>
          <a:bodyPr>
            <a:normAutofit/>
          </a:bodyPr>
          <a:lstStyle/>
          <a:p>
            <a:pPr marL="0" indent="0"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1.Shake the limb and the fruit falls off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this technique, we have to shake the limb of the tree,   the fruit falls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down.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lots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work is required. </a:t>
            </a:r>
          </a:p>
        </p:txBody>
      </p:sp>
      <p:pic>
        <p:nvPicPr>
          <p:cNvPr id="2097159" name="Picture 4" descr="140094828211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133600"/>
            <a:ext cx="2843212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ubtitle 1048608"/>
          <p:cNvSpPr>
            <a:spLocks noGrp="1"/>
          </p:cNvSpPr>
          <p:nvPr>
            <p:ph type="subTitle" idx="1"/>
          </p:nvPr>
        </p:nvSpPr>
        <p:spPr>
          <a:xfrm>
            <a:off x="685800" y="838200"/>
            <a:ext cx="4800600" cy="3733800"/>
          </a:xfrm>
        </p:spPr>
        <p:txBody>
          <a:bodyPr>
            <a:normAutofit fontScale="96000"/>
          </a:bodyPr>
          <a:lstStyle/>
          <a:p>
            <a:pPr marL="0" indent="0" algn="l">
              <a:buNone/>
            </a:pPr>
            <a:r>
              <a:rPr lang="en-US" sz="2500" b="1" dirty="0"/>
              <a:t>2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. Twist and pull method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method, lot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of time is taken to grab each individual fruit and twist it until the fruit is free of 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tree.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 Use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 fruit picker basket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 this method it is hard to reach the fruit to pull from the stem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0" name="Picture 3" descr="140094790235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0600"/>
            <a:ext cx="2233613" cy="1600200"/>
          </a:xfrm>
          <a:prstGeom prst="rect">
            <a:avLst/>
          </a:prstGeom>
        </p:spPr>
      </p:pic>
      <p:pic>
        <p:nvPicPr>
          <p:cNvPr id="2097161" name="Picture 4" descr="140094828184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028950"/>
            <a:ext cx="2538413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Lot of time consuming process.</a:t>
            </a:r>
          </a:p>
          <a:p>
            <a:r>
              <a:rPr lang="en-US" dirty="0" smtClean="0"/>
              <a:t>Shortage of  seasonal labors</a:t>
            </a:r>
          </a:p>
          <a:p>
            <a:r>
              <a:rPr lang="en-US" dirty="0" smtClean="0"/>
              <a:t>In general, through manual work fruits are getting damaged.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6" y="3143248"/>
            <a:ext cx="30480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0" y="3143248"/>
            <a:ext cx="2730512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015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048609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PROPOSED METHOD</a:t>
            </a:r>
            <a:endParaRPr lang="en-US" sz="3200" dirty="0"/>
          </a:p>
        </p:txBody>
      </p:sp>
      <p:sp>
        <p:nvSpPr>
          <p:cNvPr id="1048620" name="Subtitle 1048610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37338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overcome all the problems of manual work we come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up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harvesting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robot</a:t>
            </a:r>
          </a:p>
          <a:p>
            <a:pPr algn="l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STEP:1 Interfacing Arduino Uno with color detecting sensor to detect the color of the fruit.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STEP:2 Interfacing Arduino Uno with Servomotors to control the function of robotic arm.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STEP:3 Interfacing Arduino Uno with dc motors for robot movements (Left, Right, Forward &amp; Backward).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048611"/>
          <p:cNvSpPr>
            <a:spLocks noGrp="1"/>
          </p:cNvSpPr>
          <p:nvPr>
            <p:ph type="ctrTitle"/>
          </p:nvPr>
        </p:nvSpPr>
        <p:spPr>
          <a:xfrm>
            <a:off x="1828800" y="76200"/>
            <a:ext cx="5879172" cy="60405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Rectangle 1048614"/>
          <p:cNvSpPr/>
          <p:nvPr/>
        </p:nvSpPr>
        <p:spPr>
          <a:xfrm rot="10800000" flipH="1" flipV="1">
            <a:off x="6141890" y="824828"/>
            <a:ext cx="1310430" cy="1445859"/>
          </a:xfrm>
          <a:prstGeom prst="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dirty="0" smtClean="0"/>
              <a:t>Robotic Arm</a:t>
            </a:r>
            <a:endParaRPr lang="en-US" dirty="0"/>
          </a:p>
        </p:txBody>
      </p:sp>
      <p:sp>
        <p:nvSpPr>
          <p:cNvPr id="1048623" name="Rectangle 1048615"/>
          <p:cNvSpPr/>
          <p:nvPr/>
        </p:nvSpPr>
        <p:spPr>
          <a:xfrm>
            <a:off x="3107665" y="2417287"/>
            <a:ext cx="1652302" cy="1551201"/>
          </a:xfrm>
          <a:prstGeom prst="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b="1" dirty="0"/>
              <a:t>ARDUINO UNO </a:t>
            </a:r>
            <a:r>
              <a:rPr lang="en-US" b="1" dirty="0" smtClean="0"/>
              <a:t>ATmega </a:t>
            </a:r>
            <a:r>
              <a:rPr lang="en-US" b="1" dirty="0"/>
              <a:t>328</a:t>
            </a:r>
          </a:p>
        </p:txBody>
      </p:sp>
      <p:sp>
        <p:nvSpPr>
          <p:cNvPr id="1048624" name="Rectangle 1048616"/>
          <p:cNvSpPr/>
          <p:nvPr/>
        </p:nvSpPr>
        <p:spPr>
          <a:xfrm>
            <a:off x="3286116" y="785794"/>
            <a:ext cx="1295400" cy="1066800"/>
          </a:xfrm>
          <a:prstGeom prst="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dirty="0"/>
              <a:t>External </a:t>
            </a:r>
            <a:r>
              <a:rPr lang="en-US" dirty="0" smtClean="0"/>
              <a:t>Power</a:t>
            </a:r>
          </a:p>
          <a:p>
            <a:pPr algn="ctr"/>
            <a:r>
              <a:rPr lang="en-US" dirty="0" smtClean="0"/>
              <a:t>(NiMH Battery)</a:t>
            </a:r>
            <a:endParaRPr lang="en-US" dirty="0"/>
          </a:p>
        </p:txBody>
      </p:sp>
      <p:sp>
        <p:nvSpPr>
          <p:cNvPr id="1048625" name="Rectangle 1048617"/>
          <p:cNvSpPr/>
          <p:nvPr/>
        </p:nvSpPr>
        <p:spPr>
          <a:xfrm>
            <a:off x="5765258" y="2740914"/>
            <a:ext cx="1903086" cy="1156865"/>
          </a:xfrm>
          <a:prstGeom prst="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dirty="0"/>
              <a:t>2 Servo Motors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48626" name="Rectangle 1048619"/>
          <p:cNvSpPr/>
          <p:nvPr/>
        </p:nvSpPr>
        <p:spPr>
          <a:xfrm>
            <a:off x="611560" y="2581959"/>
            <a:ext cx="1584176" cy="1221855"/>
          </a:xfrm>
          <a:prstGeom prst="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dirty="0"/>
              <a:t>Color Detection </a:t>
            </a:r>
            <a:r>
              <a:rPr lang="en-US" dirty="0" smtClean="0"/>
              <a:t>Sensor </a:t>
            </a:r>
          </a:p>
          <a:p>
            <a:pPr algn="ctr"/>
            <a:r>
              <a:rPr lang="en-US" dirty="0" smtClean="0"/>
              <a:t>(TCS3200) </a:t>
            </a:r>
            <a:endParaRPr lang="en-US" dirty="0"/>
          </a:p>
        </p:txBody>
      </p:sp>
      <p:cxnSp>
        <p:nvCxnSpPr>
          <p:cNvPr id="3145730" name="Straight Arrow Connector 2"/>
          <p:cNvCxnSpPr>
            <a:cxnSpLocks/>
            <a:stCxn id="1048626" idx="3"/>
          </p:cNvCxnSpPr>
          <p:nvPr/>
        </p:nvCxnSpPr>
        <p:spPr>
          <a:xfrm flipV="1">
            <a:off x="2195736" y="3192886"/>
            <a:ext cx="9119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4"/>
          <p:cNvCxnSpPr>
            <a:cxnSpLocks/>
          </p:cNvCxnSpPr>
          <p:nvPr/>
        </p:nvCxnSpPr>
        <p:spPr>
          <a:xfrm>
            <a:off x="4759967" y="3192886"/>
            <a:ext cx="1044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Arrow Connector 11"/>
          <p:cNvCxnSpPr>
            <a:cxnSpLocks/>
            <a:stCxn id="1048625" idx="0"/>
          </p:cNvCxnSpPr>
          <p:nvPr/>
        </p:nvCxnSpPr>
        <p:spPr>
          <a:xfrm flipV="1">
            <a:off x="6716801" y="2270687"/>
            <a:ext cx="0" cy="470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Arrow Connector 13"/>
          <p:cNvCxnSpPr>
            <a:cxnSpLocks/>
            <a:stCxn id="1048624" idx="2"/>
            <a:endCxn id="1048623" idx="0"/>
          </p:cNvCxnSpPr>
          <p:nvPr/>
        </p:nvCxnSpPr>
        <p:spPr>
          <a:xfrm>
            <a:off x="3933816" y="1852594"/>
            <a:ext cx="0" cy="56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7" name="Rectangle 1048619"/>
          <p:cNvSpPr/>
          <p:nvPr/>
        </p:nvSpPr>
        <p:spPr>
          <a:xfrm>
            <a:off x="2771800" y="4365105"/>
            <a:ext cx="2304256" cy="648072"/>
          </a:xfrm>
          <a:prstGeom prst="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dirty="0" smtClean="0"/>
              <a:t>DC motors</a:t>
            </a:r>
            <a:endParaRPr lang="en-US" dirty="0"/>
          </a:p>
        </p:txBody>
      </p:sp>
      <p:cxnSp>
        <p:nvCxnSpPr>
          <p:cNvPr id="3145734" name="Straight Arrow Connector 19"/>
          <p:cNvCxnSpPr>
            <a:cxnSpLocks/>
            <a:stCxn id="1048623" idx="2"/>
            <a:endCxn id="1048627" idx="0"/>
          </p:cNvCxnSpPr>
          <p:nvPr/>
        </p:nvCxnSpPr>
        <p:spPr>
          <a:xfrm flipH="1">
            <a:off x="3923928" y="3968488"/>
            <a:ext cx="9888" cy="396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ontent Placeholder 1"/>
          <p:cNvSpPr>
            <a:spLocks noGrp="1"/>
          </p:cNvSpPr>
          <p:nvPr>
            <p:ph idx="1"/>
          </p:nvPr>
        </p:nvSpPr>
        <p:spPr>
          <a:xfrm>
            <a:off x="370427" y="852456"/>
            <a:ext cx="5170254" cy="496354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Arduino Uno is a microcontroller board based on the ATmega328.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Uno is used to create user Interface Environment(IDE).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connect it to a computer with a USB cable or power it with a AC-to-DC adapter or battery to get started.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power pins are as follows: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1.Vin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2.5V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3. 3.3V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4.GND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1048632" name="Title 2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21442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ARDUINO UNO 328</a:t>
            </a:r>
            <a:endParaRPr lang="en-I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2" name="Picture 5" descr="arduino-uno-atmega328-av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14400"/>
            <a:ext cx="3657600" cy="46434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1040</Words>
  <Application>Microsoft Office PowerPoint</Application>
  <PresentationFormat>On-screen Show (4:3)</PresentationFormat>
  <Paragraphs>177</Paragraphs>
  <Slides>32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HARVESTING ROBOT </vt:lpstr>
      <vt:lpstr>CONTENTS</vt:lpstr>
      <vt:lpstr>AIM</vt:lpstr>
      <vt:lpstr>EXISTING METHODS</vt:lpstr>
      <vt:lpstr>Slide 5</vt:lpstr>
      <vt:lpstr>DISADVANTAGES</vt:lpstr>
      <vt:lpstr>PROPOSED METHOD</vt:lpstr>
      <vt:lpstr>BLOCK DIAGRAM</vt:lpstr>
      <vt:lpstr>ARDUINO UNO 328</vt:lpstr>
      <vt:lpstr>Technical Specifications</vt:lpstr>
      <vt:lpstr>Functions used in Arduino UNO </vt:lpstr>
      <vt:lpstr>Library inclusion</vt:lpstr>
      <vt:lpstr>Color Detection Sensor</vt:lpstr>
      <vt:lpstr>Interfacing Arduino UNO with Color Detection Sensor</vt:lpstr>
      <vt:lpstr>Interfacing of Arduino Uno &amp; TCS 3200 color sensor</vt:lpstr>
      <vt:lpstr>Interfacing Connections</vt:lpstr>
      <vt:lpstr>Servo Motor</vt:lpstr>
      <vt:lpstr>Interfacing servo motors with Arduino UNO</vt:lpstr>
      <vt:lpstr>Slide 19</vt:lpstr>
      <vt:lpstr>DC MOTOR</vt:lpstr>
      <vt:lpstr>Interfacing dc motor to the Arduino UNO</vt:lpstr>
      <vt:lpstr>External power(NiMH Battery)</vt:lpstr>
      <vt:lpstr>Results:</vt:lpstr>
      <vt:lpstr>Front view</vt:lpstr>
      <vt:lpstr>Gripping action of the robot</vt:lpstr>
      <vt:lpstr>Advantages</vt:lpstr>
      <vt:lpstr>Disadvantages</vt:lpstr>
      <vt:lpstr>CONCLUSION </vt:lpstr>
      <vt:lpstr>Future Scope</vt:lpstr>
      <vt:lpstr>References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HARVESTING AND SORTING ROBOT</dc:title>
  <dc:creator>HOME</dc:creator>
  <cp:lastModifiedBy>HOME</cp:lastModifiedBy>
  <cp:revision>29</cp:revision>
  <dcterms:created xsi:type="dcterms:W3CDTF">2018-02-14T18:05:44Z</dcterms:created>
  <dcterms:modified xsi:type="dcterms:W3CDTF">2018-03-31T14:56:43Z</dcterms:modified>
</cp:coreProperties>
</file>