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81" r:id="rId3"/>
    <p:sldId id="283" r:id="rId4"/>
    <p:sldId id="284" r:id="rId5"/>
    <p:sldId id="285" r:id="rId6"/>
    <p:sldId id="257" r:id="rId7"/>
    <p:sldId id="258" r:id="rId8"/>
    <p:sldId id="262" r:id="rId9"/>
    <p:sldId id="270" r:id="rId10"/>
    <p:sldId id="273" r:id="rId11"/>
    <p:sldId id="275" r:id="rId12"/>
    <p:sldId id="287" r:id="rId13"/>
    <p:sldId id="288" r:id="rId14"/>
    <p:sldId id="28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6" autoAdjust="0"/>
  </p:normalViewPr>
  <p:slideViewPr>
    <p:cSldViewPr snapToGrid="0">
      <p:cViewPr varScale="1">
        <p:scale>
          <a:sx n="100" d="100"/>
          <a:sy n="100" d="100"/>
        </p:scale>
        <p:origin x="300" y="5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3167595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3167595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3300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31675958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e31675958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3167595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3167595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31675958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31675958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31675958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3167595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e316759582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e316759582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31675958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e31675958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316759582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e31675958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xajzkjdx.cn/gallery/161-april2020.pdf" TargetMode="External"/><Relationship Id="rId5" Type="http://schemas.openxmlformats.org/officeDocument/2006/relationships/hyperlink" Target="https://www.ndss-symposium.org/wp-content/uploads/2017/09/real-world-decision-making-logging-into-secure-vs-insecure-websites.pdf" TargetMode="External"/><Relationship Id="rId4" Type="http://schemas.openxmlformats.org/officeDocument/2006/relationships/hyperlink" Target="http://www.ijesrt.com/issues%20pdf%20file/Archive-2017/June-2017/4.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testphp.vulnweb.com/login.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315700" y="835875"/>
            <a:ext cx="6078900" cy="14811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SzPts val="990"/>
              <a:buNone/>
            </a:pPr>
            <a:r>
              <a:rPr lang="en-US" sz="2700" dirty="0">
                <a:solidFill>
                  <a:srgbClr val="000000"/>
                </a:solidFill>
                <a:latin typeface="Bookman Old Style"/>
                <a:ea typeface="Bookman Old Style"/>
                <a:cs typeface="Bookman Old Style"/>
                <a:sym typeface="Bookman Old Style"/>
              </a:rPr>
              <a:t>Tracking user details from an insecure website using HTTP</a:t>
            </a:r>
            <a:endParaRPr lang="en-IN" sz="2700" dirty="0">
              <a:solidFill>
                <a:srgbClr val="000000"/>
              </a:solidFill>
              <a:latin typeface="Bookman Old Style"/>
              <a:ea typeface="Bookman Old Style"/>
              <a:cs typeface="Bookman Old Style"/>
              <a:sym typeface="Bookman Old Style"/>
            </a:endParaRPr>
          </a:p>
        </p:txBody>
      </p:sp>
      <p:sp>
        <p:nvSpPr>
          <p:cNvPr id="55" name="Google Shape;55;p13"/>
          <p:cNvSpPr txBox="1">
            <a:spLocks noGrp="1"/>
          </p:cNvSpPr>
          <p:nvPr>
            <p:ph type="subTitle" idx="1"/>
          </p:nvPr>
        </p:nvSpPr>
        <p:spPr>
          <a:xfrm>
            <a:off x="1357700" y="2316975"/>
            <a:ext cx="5994900" cy="26169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sz="1500" dirty="0">
                <a:solidFill>
                  <a:srgbClr val="000000"/>
                </a:solidFill>
              </a:rPr>
              <a:t>Section: B</a:t>
            </a:r>
          </a:p>
          <a:p>
            <a:pPr marL="0" lvl="0" indent="0" algn="l" rtl="0">
              <a:lnSpc>
                <a:spcPct val="150000"/>
              </a:lnSpc>
              <a:spcBef>
                <a:spcPts val="0"/>
              </a:spcBef>
              <a:spcAft>
                <a:spcPts val="0"/>
              </a:spcAft>
              <a:buNone/>
            </a:pPr>
            <a:r>
              <a:rPr lang="en" sz="1500" dirty="0">
                <a:solidFill>
                  <a:srgbClr val="000000"/>
                </a:solidFill>
              </a:rPr>
              <a:t>GROUP NO. : 8</a:t>
            </a:r>
            <a:endParaRPr sz="1500" dirty="0">
              <a:solidFill>
                <a:srgbClr val="000000"/>
              </a:solidFill>
            </a:endParaRPr>
          </a:p>
          <a:p>
            <a:pPr marL="0" lvl="0" indent="0" algn="l" rtl="0">
              <a:lnSpc>
                <a:spcPct val="150000"/>
              </a:lnSpc>
              <a:spcBef>
                <a:spcPts val="0"/>
              </a:spcBef>
              <a:spcAft>
                <a:spcPts val="0"/>
              </a:spcAft>
              <a:buNone/>
            </a:pPr>
            <a:r>
              <a:rPr lang="en" sz="1500" dirty="0">
                <a:solidFill>
                  <a:srgbClr val="000000"/>
                </a:solidFill>
              </a:rPr>
              <a:t>GUIDE : Dr. PRAMOD M S</a:t>
            </a:r>
            <a:endParaRPr sz="1500" dirty="0">
              <a:solidFill>
                <a:srgbClr val="000000"/>
              </a:solidFill>
            </a:endParaRPr>
          </a:p>
          <a:p>
            <a:pPr marL="0" lvl="0" indent="0" algn="l" rtl="0">
              <a:lnSpc>
                <a:spcPct val="150000"/>
              </a:lnSpc>
              <a:spcBef>
                <a:spcPts val="0"/>
              </a:spcBef>
              <a:spcAft>
                <a:spcPts val="0"/>
              </a:spcAft>
              <a:buNone/>
            </a:pPr>
            <a:r>
              <a:rPr lang="en" sz="1500" dirty="0">
                <a:solidFill>
                  <a:srgbClr val="000000"/>
                </a:solidFill>
              </a:rPr>
              <a:t>GROUP MEMBERS:</a:t>
            </a:r>
            <a:endParaRPr sz="1500" dirty="0">
              <a:solidFill>
                <a:srgbClr val="000000"/>
              </a:solidFill>
            </a:endParaRPr>
          </a:p>
          <a:p>
            <a:pPr marL="342900" lvl="0" indent="-342900" algn="just">
              <a:lnSpc>
                <a:spcPct val="115000"/>
              </a:lnSpc>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Name (SRN) </a:t>
            </a:r>
            <a:r>
              <a:rPr lang="en-US" sz="1800" b="1" u="none" strike="noStrike" dirty="0" err="1">
                <a:effectLst/>
                <a:latin typeface="Times New Roman" panose="02020603050405020304" pitchFamily="18" charset="0"/>
                <a:ea typeface="Times New Roman" panose="02020603050405020304" pitchFamily="18" charset="0"/>
              </a:rPr>
              <a:t>Nikshitha</a:t>
            </a:r>
            <a:r>
              <a:rPr lang="en-US" sz="1800" b="1" u="none" strike="noStrike" dirty="0">
                <a:effectLst/>
                <a:latin typeface="Times New Roman" panose="02020603050405020304" pitchFamily="18" charset="0"/>
                <a:ea typeface="Times New Roman" panose="02020603050405020304" pitchFamily="18" charset="0"/>
              </a:rPr>
              <a:t> SV(PES2UG19EC087)</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Name (SRN) Mansoora S(PES2UG19EC070)</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15000"/>
              </a:lnSpc>
              <a:buFont typeface="Arial" panose="020B0604020202020204" pitchFamily="34" charset="0"/>
              <a:buChar char="●"/>
            </a:pPr>
            <a:r>
              <a:rPr lang="en-US" sz="1800" b="1" u="none" strike="noStrike" dirty="0">
                <a:effectLst/>
                <a:latin typeface="Times New Roman" panose="02020603050405020304" pitchFamily="18" charset="0"/>
                <a:ea typeface="Times New Roman" panose="02020603050405020304" pitchFamily="18" charset="0"/>
              </a:rPr>
              <a:t>Name (SRN) </a:t>
            </a:r>
            <a:r>
              <a:rPr lang="en-US" sz="1800" b="1" u="none" strike="noStrike" dirty="0" err="1">
                <a:effectLst/>
                <a:latin typeface="Times New Roman" panose="02020603050405020304" pitchFamily="18" charset="0"/>
                <a:ea typeface="Times New Roman" panose="02020603050405020304" pitchFamily="18" charset="0"/>
              </a:rPr>
              <a:t>Nikhita</a:t>
            </a:r>
            <a:r>
              <a:rPr lang="en-US" sz="1800" b="1" u="none" strike="noStrike" dirty="0">
                <a:effectLst/>
                <a:latin typeface="Times New Roman" panose="02020603050405020304" pitchFamily="18" charset="0"/>
                <a:ea typeface="Times New Roman" panose="02020603050405020304" pitchFamily="18" charset="0"/>
              </a:rPr>
              <a:t> Sridhar (PES2UG19EC086)</a:t>
            </a:r>
            <a:endParaRPr lang="en-IN" sz="1800" u="none" strike="noStrike" dirty="0">
              <a:effectLst/>
              <a:latin typeface="Arial" panose="020B0604020202020204" pitchFamily="34" charset="0"/>
              <a:ea typeface="Arial" panose="020B0604020202020204" pitchFamily="34" charset="0"/>
            </a:endParaRPr>
          </a:p>
          <a:p>
            <a:pPr algn="ctr">
              <a:lnSpc>
                <a:spcPct val="115000"/>
              </a:lnSpc>
            </a:pPr>
            <a:r>
              <a:rPr lang="en-US" sz="1800"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sz="1800" dirty="0">
              <a:effectLst/>
              <a:latin typeface="Arial" panose="020B0604020202020204" pitchFamily="34" charset="0"/>
              <a:ea typeface="Arial" panose="020B0604020202020204" pitchFamily="34" charset="0"/>
            </a:endParaRPr>
          </a:p>
          <a:p>
            <a:pPr marL="133350" lvl="0" indent="0" algn="l" rtl="0">
              <a:lnSpc>
                <a:spcPct val="150000"/>
              </a:lnSpc>
              <a:spcBef>
                <a:spcPts val="0"/>
              </a:spcBef>
              <a:spcAft>
                <a:spcPts val="0"/>
              </a:spcAft>
              <a:buClr>
                <a:srgbClr val="000000"/>
              </a:buClr>
              <a:buSzPts val="1500"/>
            </a:pPr>
            <a:endParaRPr lang="en-IN" sz="1500" dirty="0">
              <a:solidFill>
                <a:srgbClr val="000000"/>
              </a:solidFill>
            </a:endParaRPr>
          </a:p>
        </p:txBody>
      </p:sp>
      <p:cxnSp>
        <p:nvCxnSpPr>
          <p:cNvPr id="58" name="Google Shape;58;p13"/>
          <p:cNvCxnSpPr/>
          <p:nvPr/>
        </p:nvCxnSpPr>
        <p:spPr>
          <a:xfrm>
            <a:off x="1296650" y="2207075"/>
            <a:ext cx="6201000" cy="10200"/>
          </a:xfrm>
          <a:prstGeom prst="straightConnector1">
            <a:avLst/>
          </a:prstGeom>
          <a:noFill/>
          <a:ln w="9525" cap="flat" cmpd="sng">
            <a:solidFill>
              <a:srgbClr val="000000"/>
            </a:solidFill>
            <a:prstDash val="solid"/>
            <a:round/>
            <a:headEnd type="none" w="med" len="med"/>
            <a:tailEnd type="none" w="med" len="med"/>
          </a:ln>
        </p:spPr>
      </p:cxnSp>
      <p:pic>
        <p:nvPicPr>
          <p:cNvPr id="59" name="Google Shape;59;p13"/>
          <p:cNvPicPr preferRelativeResize="0"/>
          <p:nvPr/>
        </p:nvPicPr>
        <p:blipFill>
          <a:blip r:embed="rId3">
            <a:alphaModFix/>
          </a:blip>
          <a:stretch>
            <a:fillRect/>
          </a:stretch>
        </p:blipFill>
        <p:spPr>
          <a:xfrm>
            <a:off x="6810400" y="124450"/>
            <a:ext cx="2227850" cy="322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ctrTitle"/>
          </p:nvPr>
        </p:nvSpPr>
        <p:spPr>
          <a:xfrm>
            <a:off x="251573" y="105475"/>
            <a:ext cx="6721200" cy="657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100" dirty="0">
                <a:latin typeface="Times New Roman"/>
                <a:ea typeface="Times New Roman"/>
                <a:cs typeface="Times New Roman"/>
                <a:sym typeface="Times New Roman"/>
              </a:rPr>
              <a:t>Conclusion</a:t>
            </a:r>
            <a:endParaRPr sz="3100" b="1" dirty="0">
              <a:latin typeface="Times New Roman"/>
              <a:ea typeface="Times New Roman"/>
              <a:cs typeface="Times New Roman"/>
              <a:sym typeface="Times New Roman"/>
            </a:endParaRPr>
          </a:p>
        </p:txBody>
      </p:sp>
      <p:cxnSp>
        <p:nvCxnSpPr>
          <p:cNvPr id="195" name="Google Shape;195;p30"/>
          <p:cNvCxnSpPr/>
          <p:nvPr/>
        </p:nvCxnSpPr>
        <p:spPr>
          <a:xfrm>
            <a:off x="307500" y="650975"/>
            <a:ext cx="7170300" cy="0"/>
          </a:xfrm>
          <a:prstGeom prst="straightConnector1">
            <a:avLst/>
          </a:prstGeom>
          <a:noFill/>
          <a:ln w="9525" cap="flat" cmpd="sng">
            <a:solidFill>
              <a:schemeClr val="dk2"/>
            </a:solidFill>
            <a:prstDash val="solid"/>
            <a:round/>
            <a:headEnd type="none" w="med" len="med"/>
            <a:tailEnd type="none" w="med" len="med"/>
          </a:ln>
        </p:spPr>
      </p:cxnSp>
      <p:pic>
        <p:nvPicPr>
          <p:cNvPr id="196" name="Google Shape;196;p30"/>
          <p:cNvPicPr preferRelativeResize="0"/>
          <p:nvPr/>
        </p:nvPicPr>
        <p:blipFill>
          <a:blip r:embed="rId3">
            <a:alphaModFix/>
          </a:blip>
          <a:stretch>
            <a:fillRect/>
          </a:stretch>
        </p:blipFill>
        <p:spPr>
          <a:xfrm>
            <a:off x="6443550" y="105475"/>
            <a:ext cx="2640345" cy="382550"/>
          </a:xfrm>
          <a:prstGeom prst="rect">
            <a:avLst/>
          </a:prstGeom>
          <a:noFill/>
          <a:ln>
            <a:noFill/>
          </a:ln>
        </p:spPr>
      </p:pic>
      <p:sp>
        <p:nvSpPr>
          <p:cNvPr id="8" name="TextBox 7">
            <a:extLst>
              <a:ext uri="{FF2B5EF4-FFF2-40B4-BE49-F238E27FC236}">
                <a16:creationId xmlns:a16="http://schemas.microsoft.com/office/drawing/2014/main" id="{7F19A619-2A6A-4A35-8451-454B090E3480}"/>
              </a:ext>
            </a:extLst>
          </p:cNvPr>
          <p:cNvSpPr txBox="1"/>
          <p:nvPr/>
        </p:nvSpPr>
        <p:spPr>
          <a:xfrm>
            <a:off x="355600" y="925725"/>
            <a:ext cx="7219950" cy="3416320"/>
          </a:xfrm>
          <a:prstGeom prst="rect">
            <a:avLst/>
          </a:prstGeom>
          <a:noFill/>
        </p:spPr>
        <p:txBody>
          <a:bodyPr wrap="square">
            <a:spAutoFit/>
          </a:bodyPr>
          <a:lstStyle/>
          <a:p>
            <a:r>
              <a:rPr lang="en-US" sz="1800" dirty="0"/>
              <a:t>Today, the world is gravitating towards a technology dependent lifestyle. Without understanding the security features of a website, a user may become a victim of cyber-crime. By entering personal details and/or login credentials into an insecure website, a 3rd person can easily retrieve the data as demonstrated in the project. Many software like Wireshark is used to analyze data and communication from hosts to clients. However, when used for malicious reasons, can result in loss or illegal extraction of data. Thus, ensure that any classified information is sent from one host to another only as encoded data. This project acts as a demonstration to show how susceptible your information can be to such malpractice and to give a clearer understanding of the protocols HTTP and HTTPS. </a:t>
            </a:r>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p:nvPr/>
        </p:nvSpPr>
        <p:spPr>
          <a:xfrm>
            <a:off x="216825" y="286750"/>
            <a:ext cx="4147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dirty="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cxnSp>
        <p:nvCxnSpPr>
          <p:cNvPr id="208" name="Google Shape;208;p32"/>
          <p:cNvCxnSpPr/>
          <p:nvPr/>
        </p:nvCxnSpPr>
        <p:spPr>
          <a:xfrm rot="10800000" flipH="1">
            <a:off x="336775" y="1010350"/>
            <a:ext cx="8480700" cy="15300"/>
          </a:xfrm>
          <a:prstGeom prst="straightConnector1">
            <a:avLst/>
          </a:prstGeom>
          <a:noFill/>
          <a:ln w="9525" cap="flat" cmpd="sng">
            <a:solidFill>
              <a:srgbClr val="000000"/>
            </a:solidFill>
            <a:prstDash val="solid"/>
            <a:round/>
            <a:headEnd type="none" w="med" len="med"/>
            <a:tailEnd type="none" w="med" len="med"/>
          </a:ln>
        </p:spPr>
      </p:cxnSp>
      <p:pic>
        <p:nvPicPr>
          <p:cNvPr id="210" name="Google Shape;210;p32"/>
          <p:cNvPicPr preferRelativeResize="0"/>
          <p:nvPr/>
        </p:nvPicPr>
        <p:blipFill>
          <a:blip r:embed="rId3">
            <a:alphaModFix/>
          </a:blip>
          <a:stretch>
            <a:fillRect/>
          </a:stretch>
        </p:blipFill>
        <p:spPr>
          <a:xfrm>
            <a:off x="6847350" y="70100"/>
            <a:ext cx="2229851" cy="323075"/>
          </a:xfrm>
          <a:prstGeom prst="rect">
            <a:avLst/>
          </a:prstGeom>
          <a:noFill/>
          <a:ln>
            <a:noFill/>
          </a:ln>
        </p:spPr>
      </p:pic>
      <p:sp>
        <p:nvSpPr>
          <p:cNvPr id="6" name="TextBox 5">
            <a:extLst>
              <a:ext uri="{FF2B5EF4-FFF2-40B4-BE49-F238E27FC236}">
                <a16:creationId xmlns:a16="http://schemas.microsoft.com/office/drawing/2014/main" id="{D75054D1-D295-42B5-9099-A49A041B7A0C}"/>
              </a:ext>
            </a:extLst>
          </p:cNvPr>
          <p:cNvSpPr txBox="1"/>
          <p:nvPr/>
        </p:nvSpPr>
        <p:spPr>
          <a:xfrm>
            <a:off x="558800" y="1472076"/>
            <a:ext cx="8140700" cy="3170099"/>
          </a:xfrm>
          <a:prstGeom prst="rect">
            <a:avLst/>
          </a:prstGeom>
          <a:noFill/>
        </p:spPr>
        <p:txBody>
          <a:bodyPr wrap="square">
            <a:spAutoFit/>
          </a:bodyPr>
          <a:lstStyle/>
          <a:p>
            <a:r>
              <a:rPr lang="en-IN" dirty="0"/>
              <a:t>1. Mustapha Adamu Mohammed, Ashigbi Franin Degodzor, </a:t>
            </a:r>
            <a:r>
              <a:rPr lang="en-IN" dirty="0" err="1"/>
              <a:t>Bothey</a:t>
            </a:r>
            <a:r>
              <a:rPr lang="en-IN" dirty="0"/>
              <a:t> Francis Effrin</a:t>
            </a:r>
          </a:p>
          <a:p>
            <a:r>
              <a:rPr lang="en-IN" dirty="0"/>
              <a:t>“Brute force attack detection and inter prevention on a network using Wireshark.”</a:t>
            </a:r>
          </a:p>
          <a:p>
            <a:r>
              <a:rPr lang="en-IN" dirty="0">
                <a:hlinkClick r:id="rId4"/>
              </a:rPr>
              <a:t>http://www.ijesrt.com/issues%20pdf%20file/Archive-2017/June-2017/4.pdf</a:t>
            </a:r>
            <a:endParaRPr lang="en-IN" dirty="0"/>
          </a:p>
          <a:p>
            <a:endParaRPr lang="en-IN" dirty="0"/>
          </a:p>
          <a:p>
            <a:r>
              <a:rPr lang="en-IN" dirty="0"/>
              <a:t>2. Timothy Kelley, Bennet I Bertenthal </a:t>
            </a:r>
          </a:p>
          <a:p>
            <a:r>
              <a:rPr lang="en-IN" dirty="0"/>
              <a:t>“Real world decision making logging into secure vs insecure websites.”</a:t>
            </a:r>
          </a:p>
          <a:p>
            <a:r>
              <a:rPr lang="en-IN" dirty="0">
                <a:hlinkClick r:id="rId5"/>
              </a:rPr>
              <a:t>https://www.ndss-symposium.org/wp-content/uploads/2017/09/real-world-decision-making-logging-into-secure-vs-insecure-websites.pdf</a:t>
            </a:r>
            <a:endParaRPr lang="en-IN" dirty="0"/>
          </a:p>
          <a:p>
            <a:endParaRPr lang="en-IN" dirty="0"/>
          </a:p>
          <a:p>
            <a:r>
              <a:rPr lang="en-IN" dirty="0"/>
              <a:t>3. </a:t>
            </a:r>
            <a:r>
              <a:rPr lang="en-US" dirty="0"/>
              <a:t>Nayak, Mr. </a:t>
            </a:r>
            <a:r>
              <a:rPr lang="en-US" dirty="0" err="1"/>
              <a:t>Parikshith</a:t>
            </a:r>
            <a:r>
              <a:rPr lang="en-US" dirty="0"/>
              <a:t>, S. H. </a:t>
            </a:r>
            <a:r>
              <a:rPr lang="en-US" dirty="0" err="1"/>
              <a:t>Brahmananda</a:t>
            </a:r>
            <a:r>
              <a:rPr lang="en-US" dirty="0"/>
              <a:t>, and Mrs. Sahana DS. </a:t>
            </a:r>
          </a:p>
          <a:p>
            <a:r>
              <a:rPr lang="en-US" dirty="0"/>
              <a:t>"An Approach to Sniff Sensitive Information by Packet Sniffing."</a:t>
            </a:r>
            <a:endParaRPr lang="en-IN" dirty="0"/>
          </a:p>
          <a:p>
            <a:r>
              <a:rPr lang="en-IN" sz="1400" dirty="0">
                <a:hlinkClick r:id="rId6"/>
              </a:rPr>
              <a:t>https://www.xajzkjdx.cn/gallery/161-april2020.pdf</a:t>
            </a:r>
            <a:endParaRPr lang="en-IN" sz="1400" dirty="0"/>
          </a:p>
          <a:p>
            <a:endParaRPr lang="en-IN" dirty="0"/>
          </a:p>
          <a:p>
            <a:endParaRPr lang="en-IN"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8500-74F3-41C8-B5F7-334835F5ACF0}"/>
              </a:ext>
            </a:extLst>
          </p:cNvPr>
          <p:cNvSpPr>
            <a:spLocks noGrp="1"/>
          </p:cNvSpPr>
          <p:nvPr>
            <p:ph type="title"/>
          </p:nvPr>
        </p:nvSpPr>
        <p:spPr/>
        <p:txBody>
          <a:bodyPr/>
          <a:lstStyle/>
          <a:p>
            <a:r>
              <a:rPr lang="en-IN" b="1" dirty="0">
                <a:latin typeface="Bookman Old Style" panose="02050604050505020204" pitchFamily="18" charset="0"/>
              </a:rPr>
              <a:t>QUERIES ?</a:t>
            </a:r>
          </a:p>
        </p:txBody>
      </p:sp>
    </p:spTree>
    <p:extLst>
      <p:ext uri="{BB962C8B-B14F-4D97-AF65-F5344CB8AC3E}">
        <p14:creationId xmlns:p14="http://schemas.microsoft.com/office/powerpoint/2010/main" val="1546269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02DA-D9DB-4912-A173-4BE33FDA67B6}"/>
              </a:ext>
            </a:extLst>
          </p:cNvPr>
          <p:cNvSpPr>
            <a:spLocks noGrp="1"/>
          </p:cNvSpPr>
          <p:nvPr>
            <p:ph type="title"/>
          </p:nvPr>
        </p:nvSpPr>
        <p:spPr>
          <a:xfrm>
            <a:off x="114850" y="1566650"/>
            <a:ext cx="8520600" cy="841800"/>
          </a:xfrm>
        </p:spPr>
        <p:txBody>
          <a:bodyPr>
            <a:normAutofit/>
          </a:bodyPr>
          <a:lstStyle/>
          <a:p>
            <a:r>
              <a:rPr lang="en-IN" dirty="0"/>
              <a:t>Project Demo Video</a:t>
            </a:r>
          </a:p>
        </p:txBody>
      </p:sp>
      <p:sp>
        <p:nvSpPr>
          <p:cNvPr id="4" name="TextBox 3">
            <a:extLst>
              <a:ext uri="{FF2B5EF4-FFF2-40B4-BE49-F238E27FC236}">
                <a16:creationId xmlns:a16="http://schemas.microsoft.com/office/drawing/2014/main" id="{B8446113-E83D-4D8B-ACBC-7E0B5A14E1AC}"/>
              </a:ext>
            </a:extLst>
          </p:cNvPr>
          <p:cNvSpPr txBox="1"/>
          <p:nvPr/>
        </p:nvSpPr>
        <p:spPr>
          <a:xfrm>
            <a:off x="2286000" y="2571750"/>
            <a:ext cx="4572000" cy="954107"/>
          </a:xfrm>
          <a:prstGeom prst="rect">
            <a:avLst/>
          </a:prstGeom>
          <a:noFill/>
        </p:spPr>
        <p:txBody>
          <a:bodyPr wrap="square">
            <a:spAutoFit/>
          </a:bodyPr>
          <a:lstStyle/>
          <a:p>
            <a:r>
              <a:rPr lang="en-IN" dirty="0"/>
              <a:t>Google Drive link of Demo video</a:t>
            </a:r>
          </a:p>
          <a:p>
            <a:endParaRPr lang="en-IN" dirty="0"/>
          </a:p>
          <a:p>
            <a:r>
              <a:rPr lang="en-IN" dirty="0"/>
              <a:t>https://drive.google.com/file/d/1lrofa_jlI1cAdcpYBhODveHIXa2kwKE/view?usp=drivesdk</a:t>
            </a:r>
          </a:p>
        </p:txBody>
      </p:sp>
    </p:spTree>
    <p:extLst>
      <p:ext uri="{BB962C8B-B14F-4D97-AF65-F5344CB8AC3E}">
        <p14:creationId xmlns:p14="http://schemas.microsoft.com/office/powerpoint/2010/main" val="374705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p:nvPr/>
        </p:nvSpPr>
        <p:spPr>
          <a:xfrm>
            <a:off x="2944375" y="2187000"/>
            <a:ext cx="34803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b="1" dirty="0">
                <a:latin typeface="Bookman Old Style"/>
                <a:ea typeface="Bookman Old Style"/>
                <a:cs typeface="Bookman Old Style"/>
                <a:sym typeface="Bookman Old Style"/>
              </a:rPr>
              <a:t>THANK YOU</a:t>
            </a:r>
            <a:endParaRPr sz="3800" b="1" dirty="0">
              <a:latin typeface="Bookman Old Style"/>
              <a:ea typeface="Bookman Old Style"/>
              <a:cs typeface="Bookman Old Style"/>
              <a:sym typeface="Bookman Old Style"/>
            </a:endParaRPr>
          </a:p>
        </p:txBody>
      </p:sp>
      <p:pic>
        <p:nvPicPr>
          <p:cNvPr id="246" name="Google Shape;246;p37"/>
          <p:cNvPicPr preferRelativeResize="0"/>
          <p:nvPr/>
        </p:nvPicPr>
        <p:blipFill>
          <a:blip r:embed="rId3">
            <a:alphaModFix/>
          </a:blip>
          <a:stretch>
            <a:fillRect/>
          </a:stretch>
        </p:blipFill>
        <p:spPr>
          <a:xfrm>
            <a:off x="6847350" y="70100"/>
            <a:ext cx="2229851" cy="32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79" y="153800"/>
            <a:ext cx="5211275" cy="789861"/>
          </a:xfrm>
        </p:spPr>
        <p:txBody>
          <a:bodyPr>
            <a:noAutofit/>
          </a:bodyPr>
          <a:lstStyle/>
          <a:p>
            <a:pPr algn="l"/>
            <a:r>
              <a:rPr lang="en-US" sz="3200" dirty="0">
                <a:latin typeface="Bookman Old Style" pitchFamily="18" charset="0"/>
              </a:rPr>
              <a:t>INTRODUCTION</a:t>
            </a:r>
            <a:br>
              <a:rPr lang="en-US" sz="2800" dirty="0">
                <a:latin typeface="Bookman Old Style" pitchFamily="18" charset="0"/>
              </a:rPr>
            </a:br>
            <a:endParaRPr lang="en-US" sz="2800" dirty="0">
              <a:latin typeface="Bookman Old Style" pitchFamily="18" charset="0"/>
            </a:endParaRPr>
          </a:p>
        </p:txBody>
      </p:sp>
      <p:pic>
        <p:nvPicPr>
          <p:cNvPr id="3" name="Google Shape;59;p13"/>
          <p:cNvPicPr preferRelativeResize="0"/>
          <p:nvPr/>
        </p:nvPicPr>
        <p:blipFill>
          <a:blip r:embed="rId2">
            <a:alphaModFix/>
          </a:blip>
          <a:stretch>
            <a:fillRect/>
          </a:stretch>
        </p:blipFill>
        <p:spPr>
          <a:xfrm>
            <a:off x="6810400" y="124450"/>
            <a:ext cx="2227850" cy="322800"/>
          </a:xfrm>
          <a:prstGeom prst="rect">
            <a:avLst/>
          </a:prstGeom>
          <a:noFill/>
          <a:ln>
            <a:noFill/>
          </a:ln>
        </p:spPr>
      </p:pic>
      <p:sp>
        <p:nvSpPr>
          <p:cNvPr id="6" name="Rectangle 5"/>
          <p:cNvSpPr/>
          <p:nvPr/>
        </p:nvSpPr>
        <p:spPr>
          <a:xfrm>
            <a:off x="4454820" y="2417862"/>
            <a:ext cx="234360" cy="307777"/>
          </a:xfrm>
          <a:prstGeom prst="rect">
            <a:avLst/>
          </a:prstGeom>
        </p:spPr>
        <p:txBody>
          <a:bodyPr wrap="none">
            <a:spAutoFit/>
          </a:bodyPr>
          <a:lstStyle/>
          <a:p>
            <a:r>
              <a:rPr lang="en-US" dirty="0"/>
              <a:t> </a:t>
            </a:r>
          </a:p>
        </p:txBody>
      </p:sp>
      <p:sp>
        <p:nvSpPr>
          <p:cNvPr id="9" name="Rectangle 8"/>
          <p:cNvSpPr/>
          <p:nvPr/>
        </p:nvSpPr>
        <p:spPr>
          <a:xfrm>
            <a:off x="253179" y="771257"/>
            <a:ext cx="8617306" cy="3293209"/>
          </a:xfrm>
          <a:prstGeom prst="rect">
            <a:avLst/>
          </a:prstGeom>
        </p:spPr>
        <p:txBody>
          <a:bodyPr wrap="square">
            <a:spAutoFit/>
          </a:bodyPr>
          <a:lstStyle/>
          <a:p>
            <a:pPr algn="just"/>
            <a:r>
              <a:rPr lang="en-US" sz="1800" dirty="0">
                <a:effectLst/>
                <a:latin typeface="+mj-lt"/>
                <a:ea typeface="Arial" panose="020B0604020202020204" pitchFamily="34" charset="0"/>
              </a:rPr>
              <a:t>Internet users must check whether a website with different interfaces is safe enough to enter their personal information. While web browsing, users use many new websites or seemingly safe and familiar ones. Mistyped URLs or search engine links can direct users to potentially malicious websites. Modern web browsers provide security indicators to prevent this, but the technical details of these indicators are understood only by a few users. Therefore, the user’s knowledge about logging into a website which may be secure or insecure is very essential.</a:t>
            </a:r>
            <a:endParaRPr lang="en-IN" sz="1800" dirty="0">
              <a:effectLst/>
              <a:latin typeface="+mj-lt"/>
              <a:ea typeface="Arial" panose="020B0604020202020204" pitchFamily="34" charset="0"/>
            </a:endParaRPr>
          </a:p>
          <a:p>
            <a:pPr algn="just"/>
            <a:br>
              <a:rPr lang="en-US" sz="1600" dirty="0"/>
            </a:br>
            <a:br>
              <a:rPr lang="en-US" sz="1600" dirty="0"/>
            </a:br>
            <a:br>
              <a:rPr lang="en-US" sz="1600" dirty="0"/>
            </a:br>
            <a:endParaRPr lang="en-US" sz="1600" dirty="0"/>
          </a:p>
        </p:txBody>
      </p:sp>
      <p:cxnSp>
        <p:nvCxnSpPr>
          <p:cNvPr id="10" name="Google Shape;65;p14"/>
          <p:cNvCxnSpPr/>
          <p:nvPr/>
        </p:nvCxnSpPr>
        <p:spPr>
          <a:xfrm flipV="1">
            <a:off x="0" y="658369"/>
            <a:ext cx="8283516" cy="7487"/>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533144" cy="753284"/>
          </a:xfrm>
        </p:spPr>
        <p:txBody>
          <a:bodyPr>
            <a:normAutofit/>
          </a:bodyPr>
          <a:lstStyle/>
          <a:p>
            <a:r>
              <a:rPr lang="en-US" sz="3200" dirty="0">
                <a:latin typeface="Times New Roman" pitchFamily="18" charset="0"/>
                <a:cs typeface="Times New Roman" pitchFamily="18" charset="0"/>
              </a:rPr>
              <a:t>PROBLEM STATEMENT</a:t>
            </a:r>
          </a:p>
        </p:txBody>
      </p:sp>
      <p:pic>
        <p:nvPicPr>
          <p:cNvPr id="3" name="Google Shape;59;p13"/>
          <p:cNvPicPr preferRelativeResize="0"/>
          <p:nvPr/>
        </p:nvPicPr>
        <p:blipFill>
          <a:blip r:embed="rId2">
            <a:alphaModFix/>
          </a:blip>
          <a:stretch>
            <a:fillRect/>
          </a:stretch>
        </p:blipFill>
        <p:spPr>
          <a:xfrm>
            <a:off x="6810400" y="124450"/>
            <a:ext cx="2227850" cy="322800"/>
          </a:xfrm>
          <a:prstGeom prst="rect">
            <a:avLst/>
          </a:prstGeom>
          <a:noFill/>
          <a:ln>
            <a:noFill/>
          </a:ln>
        </p:spPr>
      </p:pic>
      <p:cxnSp>
        <p:nvCxnSpPr>
          <p:cNvPr id="11" name="Google Shape;65;p14"/>
          <p:cNvCxnSpPr/>
          <p:nvPr/>
        </p:nvCxnSpPr>
        <p:spPr>
          <a:xfrm flipV="1">
            <a:off x="0" y="658369"/>
            <a:ext cx="8283516" cy="7487"/>
          </a:xfrm>
          <a:prstGeom prst="straightConnector1">
            <a:avLst/>
          </a:prstGeom>
          <a:noFill/>
          <a:ln w="9525" cap="flat" cmpd="sng">
            <a:solidFill>
              <a:srgbClr val="000000"/>
            </a:solidFill>
            <a:prstDash val="solid"/>
            <a:round/>
            <a:headEnd type="none" w="med" len="med"/>
            <a:tailEnd type="none" w="med" len="med"/>
          </a:ln>
        </p:spPr>
      </p:cxnSp>
      <p:sp>
        <p:nvSpPr>
          <p:cNvPr id="6" name="TextBox 5">
            <a:extLst>
              <a:ext uri="{FF2B5EF4-FFF2-40B4-BE49-F238E27FC236}">
                <a16:creationId xmlns:a16="http://schemas.microsoft.com/office/drawing/2014/main" id="{45030EE9-D17D-49DB-8FEF-778B368F34E8}"/>
              </a:ext>
            </a:extLst>
          </p:cNvPr>
          <p:cNvSpPr txBox="1"/>
          <p:nvPr/>
        </p:nvSpPr>
        <p:spPr>
          <a:xfrm>
            <a:off x="306358" y="876975"/>
            <a:ext cx="7670800" cy="1976567"/>
          </a:xfrm>
          <a:prstGeom prst="rect">
            <a:avLst/>
          </a:prstGeom>
          <a:noFill/>
        </p:spPr>
        <p:txBody>
          <a:bodyPr wrap="square">
            <a:spAutoFit/>
          </a:bodyPr>
          <a:lstStyle/>
          <a:p>
            <a:pPr>
              <a:lnSpc>
                <a:spcPct val="115000"/>
              </a:lnSpc>
            </a:pPr>
            <a:r>
              <a:rPr lang="en-IN" sz="1800" dirty="0">
                <a:latin typeface="Arial" panose="020B0604020202020204" pitchFamily="34" charset="0"/>
                <a:ea typeface="Arial" panose="020B0604020202020204" pitchFamily="34" charset="0"/>
              </a:rPr>
              <a:t>Tracking the user details from an insecure website using HTTP in Wireshark </a:t>
            </a:r>
          </a:p>
          <a:p>
            <a:pPr>
              <a:lnSpc>
                <a:spcPct val="115000"/>
              </a:lnSpc>
            </a:pPr>
            <a:r>
              <a:rPr lang="en-US" sz="1800" dirty="0">
                <a:latin typeface="Arial" panose="020B0604020202020204" pitchFamily="34" charset="0"/>
                <a:ea typeface="Arial" panose="020B0604020202020204" pitchFamily="34" charset="0"/>
              </a:rPr>
              <a:t>This can be done using the filter ‘HTTP’ in Wireshark. </a:t>
            </a:r>
            <a:endParaRPr lang="en-IN" sz="1800" dirty="0">
              <a:latin typeface="Arial" panose="020B0604020202020204" pitchFamily="34" charset="0"/>
              <a:ea typeface="Arial" panose="020B0604020202020204" pitchFamily="34" charset="0"/>
            </a:endParaRPr>
          </a:p>
          <a:p>
            <a:pPr>
              <a:lnSpc>
                <a:spcPct val="115000"/>
              </a:lnSpc>
            </a:pPr>
            <a:r>
              <a:rPr lang="en-US" sz="1800" dirty="0">
                <a:effectLst/>
                <a:latin typeface="Arial" panose="020B0604020202020204" pitchFamily="34" charset="0"/>
                <a:ea typeface="Arial" panose="020B0604020202020204" pitchFamily="34" charset="0"/>
              </a:rPr>
              <a:t>Wireshark is an opensource packet analyzer, its main objective is analyzing traffic and communications and resolving network problems.</a:t>
            </a:r>
          </a:p>
          <a:p>
            <a:pPr>
              <a:lnSpc>
                <a:spcPct val="115000"/>
              </a:lnSpc>
            </a:pP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59;p13"/>
          <p:cNvPicPr preferRelativeResize="0"/>
          <p:nvPr/>
        </p:nvPicPr>
        <p:blipFill>
          <a:blip r:embed="rId3">
            <a:alphaModFix/>
          </a:blip>
          <a:stretch>
            <a:fillRect/>
          </a:stretch>
        </p:blipFill>
        <p:spPr>
          <a:xfrm>
            <a:off x="6810400" y="124450"/>
            <a:ext cx="2227850" cy="322800"/>
          </a:xfrm>
          <a:prstGeom prst="rect">
            <a:avLst/>
          </a:prstGeom>
          <a:noFill/>
          <a:ln>
            <a:noFill/>
          </a:ln>
        </p:spPr>
      </p:pic>
      <p:sp>
        <p:nvSpPr>
          <p:cNvPr id="5" name="Rectangle 4"/>
          <p:cNvSpPr/>
          <p:nvPr/>
        </p:nvSpPr>
        <p:spPr>
          <a:xfrm>
            <a:off x="274320" y="159471"/>
            <a:ext cx="4572000" cy="584775"/>
          </a:xfrm>
          <a:prstGeom prst="rect">
            <a:avLst/>
          </a:prstGeom>
        </p:spPr>
        <p:txBody>
          <a:bodyPr>
            <a:spAutoFit/>
          </a:bodyPr>
          <a:lstStyle/>
          <a:p>
            <a:r>
              <a:rPr lang="en-US" sz="3200" dirty="0">
                <a:latin typeface="Times New Roman" pitchFamily="18" charset="0"/>
                <a:cs typeface="Times New Roman" pitchFamily="18" charset="0"/>
              </a:rPr>
              <a:t>LITERATURE SURVEY</a:t>
            </a:r>
          </a:p>
        </p:txBody>
      </p:sp>
      <p:cxnSp>
        <p:nvCxnSpPr>
          <p:cNvPr id="6" name="Google Shape;65;p14"/>
          <p:cNvCxnSpPr/>
          <p:nvPr/>
        </p:nvCxnSpPr>
        <p:spPr>
          <a:xfrm flipV="1">
            <a:off x="0" y="658369"/>
            <a:ext cx="8283516" cy="7487"/>
          </a:xfrm>
          <a:prstGeom prst="straightConnector1">
            <a:avLst/>
          </a:prstGeom>
          <a:noFill/>
          <a:ln w="9525" cap="flat" cmpd="sng">
            <a:solidFill>
              <a:srgbClr val="000000"/>
            </a:solidFill>
            <a:prstDash val="solid"/>
            <a:round/>
            <a:headEnd type="none" w="med" len="med"/>
            <a:tailEnd type="none" w="med" len="med"/>
          </a:ln>
        </p:spPr>
      </p:cxnSp>
      <p:graphicFrame>
        <p:nvGraphicFramePr>
          <p:cNvPr id="7" name="Table 6"/>
          <p:cNvGraphicFramePr>
            <a:graphicFrameLocks noGrp="1"/>
          </p:cNvGraphicFramePr>
          <p:nvPr>
            <p:extLst>
              <p:ext uri="{D42A27DB-BD31-4B8C-83A1-F6EECF244321}">
                <p14:modId xmlns:p14="http://schemas.microsoft.com/office/powerpoint/2010/main" val="1551120670"/>
              </p:ext>
            </p:extLst>
          </p:nvPr>
        </p:nvGraphicFramePr>
        <p:xfrm>
          <a:off x="274320" y="723546"/>
          <a:ext cx="8427110" cy="4376174"/>
        </p:xfrm>
        <a:graphic>
          <a:graphicData uri="http://schemas.openxmlformats.org/drawingml/2006/table">
            <a:tbl>
              <a:tblPr/>
              <a:tblGrid>
                <a:gridCol w="396994">
                  <a:extLst>
                    <a:ext uri="{9D8B030D-6E8A-4147-A177-3AD203B41FA5}">
                      <a16:colId xmlns:a16="http://schemas.microsoft.com/office/drawing/2014/main" val="20000"/>
                    </a:ext>
                  </a:extLst>
                </a:gridCol>
                <a:gridCol w="1764952">
                  <a:extLst>
                    <a:ext uri="{9D8B030D-6E8A-4147-A177-3AD203B41FA5}">
                      <a16:colId xmlns:a16="http://schemas.microsoft.com/office/drawing/2014/main" val="20001"/>
                    </a:ext>
                  </a:extLst>
                </a:gridCol>
                <a:gridCol w="2432050">
                  <a:extLst>
                    <a:ext uri="{9D8B030D-6E8A-4147-A177-3AD203B41FA5}">
                      <a16:colId xmlns:a16="http://schemas.microsoft.com/office/drawing/2014/main" val="20002"/>
                    </a:ext>
                  </a:extLst>
                </a:gridCol>
                <a:gridCol w="1974850">
                  <a:extLst>
                    <a:ext uri="{9D8B030D-6E8A-4147-A177-3AD203B41FA5}">
                      <a16:colId xmlns:a16="http://schemas.microsoft.com/office/drawing/2014/main" val="20003"/>
                    </a:ext>
                  </a:extLst>
                </a:gridCol>
                <a:gridCol w="1858264">
                  <a:extLst>
                    <a:ext uri="{9D8B030D-6E8A-4147-A177-3AD203B41FA5}">
                      <a16:colId xmlns:a16="http://schemas.microsoft.com/office/drawing/2014/main" val="20004"/>
                    </a:ext>
                  </a:extLst>
                </a:gridCol>
              </a:tblGrid>
              <a:tr h="391186">
                <a:tc>
                  <a:txBody>
                    <a:bodyPr/>
                    <a:lstStyle/>
                    <a:p>
                      <a:pPr indent="-57150" rtl="0" fontAlgn="t">
                        <a:spcBef>
                          <a:spcPts val="0"/>
                        </a:spcBef>
                        <a:spcAft>
                          <a:spcPts val="0"/>
                        </a:spcAft>
                      </a:pPr>
                      <a:r>
                        <a:rPr lang="en-US" sz="1100" b="1" i="0" u="none" strike="noStrike">
                          <a:solidFill>
                            <a:srgbClr val="000000"/>
                          </a:solidFill>
                          <a:latin typeface="Times New Roman"/>
                        </a:rPr>
                        <a:t>Sno.</a:t>
                      </a:r>
                      <a:endParaRPr lang="en-US" sz="1200"/>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latin typeface="Times New Roman"/>
                        </a:rPr>
                        <a:t>Paper Details</a:t>
                      </a:r>
                      <a:endParaRPr lang="en-US" sz="1200"/>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latin typeface="Times New Roman"/>
                        </a:rPr>
                        <a:t>Description</a:t>
                      </a:r>
                      <a:endParaRPr lang="en-US" sz="1200"/>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dirty="0">
                          <a:solidFill>
                            <a:srgbClr val="000000"/>
                          </a:solidFill>
                          <a:latin typeface="Times New Roman"/>
                        </a:rPr>
                        <a:t>Drawbacks</a:t>
                      </a:r>
                      <a:endParaRPr lang="en-US" sz="1200" dirty="0"/>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latin typeface="Times New Roman"/>
                        </a:rPr>
                        <a:t>Enhancements</a:t>
                      </a:r>
                      <a:endParaRPr lang="en-US" sz="1200"/>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1990850">
                <a:tc>
                  <a:txBody>
                    <a:bodyPr/>
                    <a:lstStyle/>
                    <a:p>
                      <a:pPr rtl="0" fontAlgn="t">
                        <a:spcBef>
                          <a:spcPts val="0"/>
                        </a:spcBef>
                        <a:spcAft>
                          <a:spcPts val="0"/>
                        </a:spcAft>
                      </a:pPr>
                      <a:r>
                        <a:rPr lang="en-US" sz="1100" b="0" i="0" u="none" strike="noStrike">
                          <a:solidFill>
                            <a:srgbClr val="000000"/>
                          </a:solidFill>
                          <a:latin typeface="Times New Roman"/>
                        </a:rPr>
                        <a:t>1</a:t>
                      </a:r>
                      <a:endParaRPr lang="en-US" sz="1200"/>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marL="0" indent="0">
                        <a:buNone/>
                      </a:pPr>
                      <a:r>
                        <a:rPr lang="en-IN" sz="1200" dirty="0"/>
                        <a:t>Mohammed, Degodzor and Effrin</a:t>
                      </a:r>
                      <a:endParaRPr lang="en-IN" sz="1200" dirty="0">
                        <a:latin typeface="+mn-lt"/>
                      </a:endParaRPr>
                    </a:p>
                    <a:p>
                      <a:pPr marL="0" indent="0">
                        <a:buNone/>
                      </a:pPr>
                      <a:r>
                        <a:rPr lang="en-IN" sz="1200" dirty="0">
                          <a:latin typeface="+mn-lt"/>
                        </a:rPr>
                        <a:t>“Brute force attack detection and inter prevention on a network using Wireshark.”</a:t>
                      </a:r>
                    </a:p>
                    <a:p>
                      <a:pPr rtl="0" fontAlgn="t">
                        <a:spcBef>
                          <a:spcPts val="0"/>
                        </a:spcBef>
                        <a:spcAft>
                          <a:spcPts val="0"/>
                        </a:spcAft>
                      </a:pPr>
                      <a:endParaRPr lang="en-US" sz="1200" dirty="0">
                        <a:latin typeface="+mn-lt"/>
                      </a:endParaRPr>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r>
                        <a:rPr lang="en-IN" sz="1200" b="0" i="0" u="none" strike="noStrike" cap="none" dirty="0">
                          <a:solidFill>
                            <a:schemeClr val="tx1"/>
                          </a:solidFill>
                          <a:effectLst/>
                          <a:latin typeface="+mn-lt"/>
                          <a:ea typeface="+mn-ea"/>
                          <a:cs typeface="+mn-cs"/>
                          <a:sym typeface="Arial"/>
                        </a:rPr>
                        <a:t>Brute force attack is a method used to detect login credentials using random combination of username and passwords, It is a simple tactic used by hackers to gain unauthorised access to individual accounts or any organisation. </a:t>
                      </a:r>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base">
                        <a:spcBef>
                          <a:spcPts val="0"/>
                        </a:spcBef>
                        <a:spcAft>
                          <a:spcPts val="0"/>
                        </a:spcAft>
                        <a:buFont typeface="Arial"/>
                        <a:buNone/>
                      </a:pPr>
                      <a:r>
                        <a:rPr lang="en-US" sz="1200" b="0" i="0" u="none" strike="noStrike" dirty="0">
                          <a:solidFill>
                            <a:srgbClr val="000000"/>
                          </a:solidFill>
                          <a:latin typeface="+mn-lt"/>
                        </a:rPr>
                        <a:t>Using this technique its is very easy for the hackers to track the user name and passwords of the users easily. So it is necessary for the user to protect their details from such attacks</a:t>
                      </a:r>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chemeClr val="tx1"/>
                          </a:solidFill>
                          <a:effectLst/>
                          <a:latin typeface="+mn-lt"/>
                          <a:ea typeface="+mn-ea"/>
                          <a:cs typeface="+mn-cs"/>
                          <a:sym typeface="Arial"/>
                        </a:rPr>
                        <a:t>Security awareness: It is necessary for the user to have security awareness to realise that their sensitive information like their username and password are at a high risk when neglected, and are prone to fall for such attacks.</a:t>
                      </a:r>
                    </a:p>
                    <a:p>
                      <a:pPr rtl="0" fontAlgn="base">
                        <a:spcBef>
                          <a:spcPts val="0"/>
                        </a:spcBef>
                        <a:spcAft>
                          <a:spcPts val="0"/>
                        </a:spcAft>
                        <a:buFont typeface="Arial"/>
                        <a:buChar char="•"/>
                      </a:pPr>
                      <a:endParaRPr lang="en-US" sz="1100" b="0" i="0" u="none" strike="noStrike" dirty="0">
                        <a:solidFill>
                          <a:srgbClr val="000000"/>
                        </a:solidFill>
                        <a:latin typeface="+mn-lt"/>
                      </a:endParaRPr>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1855986">
                <a:tc>
                  <a:txBody>
                    <a:bodyPr/>
                    <a:lstStyle/>
                    <a:p>
                      <a:pPr rtl="0" fontAlgn="t">
                        <a:spcBef>
                          <a:spcPts val="0"/>
                        </a:spcBef>
                        <a:spcAft>
                          <a:spcPts val="0"/>
                        </a:spcAft>
                      </a:pPr>
                      <a:r>
                        <a:rPr lang="en-US" sz="1100" b="0" i="0" u="none" strike="noStrike" dirty="0">
                          <a:solidFill>
                            <a:srgbClr val="000000"/>
                          </a:solidFill>
                          <a:latin typeface="Times New Roman"/>
                        </a:rPr>
                        <a:t>2</a:t>
                      </a:r>
                      <a:endParaRPr lang="en-US" sz="1200" dirty="0"/>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r>
                        <a:rPr lang="en-IN" sz="1200" dirty="0"/>
                        <a:t>Timothy Kelley, Bennet I Bertenthal </a:t>
                      </a:r>
                    </a:p>
                    <a:p>
                      <a:r>
                        <a:rPr lang="en-IN" sz="1200" dirty="0"/>
                        <a:t>“Real world decision making logging into secure vs insecure websites.”</a:t>
                      </a:r>
                    </a:p>
                    <a:p>
                      <a:endParaRPr lang="en-IN" sz="1200" dirty="0"/>
                    </a:p>
                    <a:p>
                      <a:pPr rtl="0" fontAlgn="t">
                        <a:spcBef>
                          <a:spcPts val="0"/>
                        </a:spcBef>
                        <a:spcAft>
                          <a:spcPts val="0"/>
                        </a:spcAft>
                      </a:pPr>
                      <a:endParaRPr lang="en-US" sz="1200" dirty="0"/>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base">
                        <a:spcBef>
                          <a:spcPts val="0"/>
                        </a:spcBef>
                        <a:spcAft>
                          <a:spcPts val="0"/>
                        </a:spcAft>
                        <a:buFont typeface="Arial"/>
                        <a:buNone/>
                      </a:pPr>
                      <a:r>
                        <a:rPr lang="en-US" sz="1200" b="0" i="0" u="none" strike="noStrike" dirty="0">
                          <a:solidFill>
                            <a:srgbClr val="000000"/>
                          </a:solidFill>
                          <a:latin typeface="+mn-lt"/>
                        </a:rPr>
                        <a:t>An experiment conducted by experts to login to different secure and insecure websites  and decide whether or not it was safe to login. Hierarchical linear regression models were used to identify the importance of the presence of</a:t>
                      </a:r>
                    </a:p>
                    <a:p>
                      <a:pPr rtl="0" fontAlgn="base">
                        <a:spcBef>
                          <a:spcPts val="0"/>
                        </a:spcBef>
                        <a:spcAft>
                          <a:spcPts val="0"/>
                        </a:spcAft>
                        <a:buFont typeface="Arial"/>
                        <a:buNone/>
                      </a:pPr>
                      <a:r>
                        <a:rPr lang="en-US" sz="1200" b="0" i="0" u="none" strike="noStrike" dirty="0">
                          <a:solidFill>
                            <a:srgbClr val="000000"/>
                          </a:solidFill>
                          <a:latin typeface="+mn-lt"/>
                        </a:rPr>
                        <a:t>security indicators and security domain knowledge</a:t>
                      </a:r>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base">
                        <a:spcBef>
                          <a:spcPts val="0"/>
                        </a:spcBef>
                        <a:spcAft>
                          <a:spcPts val="0"/>
                        </a:spcAft>
                        <a:buFont typeface="Arial"/>
                        <a:buNone/>
                      </a:pPr>
                      <a:r>
                        <a:rPr lang="en-US" sz="1200" dirty="0"/>
                        <a:t>Limited no. of participants and ability to interact with the website to collect additional clues about potential risks. </a:t>
                      </a:r>
                    </a:p>
                    <a:p>
                      <a:pPr rtl="0" fontAlgn="base">
                        <a:spcBef>
                          <a:spcPts val="0"/>
                        </a:spcBef>
                        <a:spcAft>
                          <a:spcPts val="0"/>
                        </a:spcAft>
                        <a:buFont typeface="Arial"/>
                        <a:buChar char="•"/>
                      </a:pPr>
                      <a:r>
                        <a:rPr lang="en-US" sz="1200" dirty="0"/>
                        <a:t>Firefox was the only browser that was permitted for this experiment which limited users to explore other browsers</a:t>
                      </a:r>
                      <a:endParaRPr lang="en-US" sz="1200" b="0" i="0" u="none" strike="noStrike" dirty="0">
                        <a:solidFill>
                          <a:srgbClr val="000000"/>
                        </a:solidFill>
                        <a:latin typeface="Times New Roman"/>
                      </a:endParaRPr>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base">
                        <a:spcBef>
                          <a:spcPts val="0"/>
                        </a:spcBef>
                        <a:spcAft>
                          <a:spcPts val="0"/>
                        </a:spcAft>
                        <a:buFont typeface="Arial"/>
                        <a:buNone/>
                      </a:pPr>
                      <a:r>
                        <a:rPr lang="en-US" sz="1200" b="0" i="0" u="none" strike="noStrike" dirty="0">
                          <a:solidFill>
                            <a:srgbClr val="000000"/>
                          </a:solidFill>
                          <a:latin typeface="+mj-lt"/>
                        </a:rPr>
                        <a:t>This experiment can be updated by updating the web browser used and collecting more login attempts</a:t>
                      </a:r>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0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FE7BAB3-8D93-4B9F-BFBB-20C296A1C280}"/>
              </a:ext>
            </a:extLst>
          </p:cNvPr>
          <p:cNvGraphicFramePr>
            <a:graphicFrameLocks noGrp="1"/>
          </p:cNvGraphicFramePr>
          <p:nvPr>
            <p:extLst>
              <p:ext uri="{D42A27DB-BD31-4B8C-83A1-F6EECF244321}">
                <p14:modId xmlns:p14="http://schemas.microsoft.com/office/powerpoint/2010/main" val="4216748739"/>
              </p:ext>
            </p:extLst>
          </p:nvPr>
        </p:nvGraphicFramePr>
        <p:xfrm>
          <a:off x="254000" y="636089"/>
          <a:ext cx="8427110" cy="2640194"/>
        </p:xfrm>
        <a:graphic>
          <a:graphicData uri="http://schemas.openxmlformats.org/drawingml/2006/table">
            <a:tbl>
              <a:tblPr/>
              <a:tblGrid>
                <a:gridCol w="396994">
                  <a:extLst>
                    <a:ext uri="{9D8B030D-6E8A-4147-A177-3AD203B41FA5}">
                      <a16:colId xmlns:a16="http://schemas.microsoft.com/office/drawing/2014/main" val="872240849"/>
                    </a:ext>
                  </a:extLst>
                </a:gridCol>
                <a:gridCol w="1764952">
                  <a:extLst>
                    <a:ext uri="{9D8B030D-6E8A-4147-A177-3AD203B41FA5}">
                      <a16:colId xmlns:a16="http://schemas.microsoft.com/office/drawing/2014/main" val="872661738"/>
                    </a:ext>
                  </a:extLst>
                </a:gridCol>
                <a:gridCol w="2432050">
                  <a:extLst>
                    <a:ext uri="{9D8B030D-6E8A-4147-A177-3AD203B41FA5}">
                      <a16:colId xmlns:a16="http://schemas.microsoft.com/office/drawing/2014/main" val="2805639325"/>
                    </a:ext>
                  </a:extLst>
                </a:gridCol>
                <a:gridCol w="1974850">
                  <a:extLst>
                    <a:ext uri="{9D8B030D-6E8A-4147-A177-3AD203B41FA5}">
                      <a16:colId xmlns:a16="http://schemas.microsoft.com/office/drawing/2014/main" val="3456619002"/>
                    </a:ext>
                  </a:extLst>
                </a:gridCol>
                <a:gridCol w="1858264">
                  <a:extLst>
                    <a:ext uri="{9D8B030D-6E8A-4147-A177-3AD203B41FA5}">
                      <a16:colId xmlns:a16="http://schemas.microsoft.com/office/drawing/2014/main" val="1427644456"/>
                    </a:ext>
                  </a:extLst>
                </a:gridCol>
              </a:tblGrid>
              <a:tr h="1935661">
                <a:tc>
                  <a:txBody>
                    <a:bodyPr/>
                    <a:lstStyle/>
                    <a:p>
                      <a:pPr rtl="0" fontAlgn="t">
                        <a:spcBef>
                          <a:spcPts val="0"/>
                        </a:spcBef>
                        <a:spcAft>
                          <a:spcPts val="0"/>
                        </a:spcAft>
                      </a:pPr>
                      <a:r>
                        <a:rPr lang="en-US" sz="1200" dirty="0"/>
                        <a:t>3. </a:t>
                      </a:r>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r>
                        <a:rPr lang="en-US" sz="1200" dirty="0"/>
                        <a:t>Nayak, Mr. </a:t>
                      </a:r>
                      <a:r>
                        <a:rPr lang="en-US" sz="1200" dirty="0" err="1"/>
                        <a:t>Parikshith</a:t>
                      </a:r>
                      <a:r>
                        <a:rPr lang="en-US" sz="1200" dirty="0"/>
                        <a:t>, S. H. </a:t>
                      </a:r>
                      <a:r>
                        <a:rPr lang="en-US" sz="1200" dirty="0" err="1"/>
                        <a:t>Brahmananda</a:t>
                      </a:r>
                      <a:r>
                        <a:rPr lang="en-US" sz="1200" dirty="0"/>
                        <a:t>, and Mrs. Sahana DS. </a:t>
                      </a:r>
                    </a:p>
                    <a:p>
                      <a:r>
                        <a:rPr lang="en-US" sz="1200" dirty="0"/>
                        <a:t>"An Approach to Sniff Sensitive Information by Packet Sniffing."</a:t>
                      </a:r>
                      <a:endParaRPr lang="en-IN" sz="1200" dirty="0"/>
                    </a:p>
                    <a:p>
                      <a:endParaRPr lang="en-IN" sz="1200" dirty="0"/>
                    </a:p>
                    <a:p>
                      <a:pPr rtl="0" fontAlgn="t">
                        <a:spcBef>
                          <a:spcPts val="0"/>
                        </a:spcBef>
                        <a:spcAft>
                          <a:spcPts val="0"/>
                        </a:spcAft>
                      </a:pPr>
                      <a:endParaRPr lang="en-US" sz="1200" dirty="0"/>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base">
                        <a:spcBef>
                          <a:spcPts val="0"/>
                        </a:spcBef>
                        <a:spcAft>
                          <a:spcPts val="0"/>
                        </a:spcAft>
                        <a:buFont typeface="Arial"/>
                        <a:buNone/>
                      </a:pPr>
                      <a:r>
                        <a:rPr lang="en-US" sz="1200" b="0" i="0" u="none" strike="noStrike" dirty="0">
                          <a:solidFill>
                            <a:srgbClr val="000000"/>
                          </a:solidFill>
                          <a:latin typeface="+mn-lt"/>
                        </a:rPr>
                        <a:t>This paper talks about reviewing some of the problems from a diverse range of internet backgrounds, It is found that http protocol is excessively used in Nepal’s internet space for transferring web credentials (Shodan, 2019) and that majority of end users do not know basic concepts about </a:t>
                      </a:r>
                      <a:r>
                        <a:rPr lang="en-US" sz="1200" b="0" i="0" u="none" strike="noStrike" dirty="0" err="1">
                          <a:solidFill>
                            <a:srgbClr val="000000"/>
                          </a:solidFill>
                          <a:latin typeface="+mn-lt"/>
                        </a:rPr>
                        <a:t>ssl</a:t>
                      </a:r>
                      <a:r>
                        <a:rPr lang="en-US" sz="1200" b="0" i="0" u="none" strike="noStrike" dirty="0">
                          <a:solidFill>
                            <a:srgbClr val="000000"/>
                          </a:solidFill>
                          <a:latin typeface="+mn-lt"/>
                        </a:rPr>
                        <a:t> and encryption. Using a traditional tool like Wireshark, we were able to extract the user details very easily from a basic site that uses HTTP. </a:t>
                      </a:r>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base">
                        <a:spcBef>
                          <a:spcPts val="0"/>
                        </a:spcBef>
                        <a:spcAft>
                          <a:spcPts val="0"/>
                        </a:spcAft>
                        <a:buFont typeface="Arial"/>
                        <a:buNone/>
                      </a:pPr>
                      <a:r>
                        <a:rPr lang="en-US" sz="1200" dirty="0"/>
                        <a:t>According to Nepal telecommunication authority, Nepal’s internet penetration rate is 63% as of 2018. With this increasing number, the responsibility of network monitoring has increased for network and security professionals.</a:t>
                      </a:r>
                      <a:endParaRPr lang="en-US" sz="1200" b="0" i="0" u="none" strike="noStrike" dirty="0">
                        <a:solidFill>
                          <a:srgbClr val="000000"/>
                        </a:solidFill>
                        <a:latin typeface="Times New Roman"/>
                      </a:endParaRPr>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base">
                        <a:spcBef>
                          <a:spcPts val="0"/>
                        </a:spcBef>
                        <a:spcAft>
                          <a:spcPts val="0"/>
                        </a:spcAft>
                        <a:buFont typeface="Arial"/>
                        <a:buNone/>
                      </a:pPr>
                      <a:r>
                        <a:rPr lang="en-US" sz="1200" dirty="0"/>
                        <a:t>It is quite difficult to filter if the sniffers are operated for a long time to get secret confidential values. Hence, packet sniffer to sniff secret credentials can be a handy tool for network and security professionals either for troubleshooting or penetration testing purpose. </a:t>
                      </a:r>
                      <a:endParaRPr lang="en-US" sz="1200" b="0" i="0" u="none" strike="noStrike" dirty="0">
                        <a:solidFill>
                          <a:srgbClr val="000000"/>
                        </a:solidFill>
                        <a:latin typeface="+mj-lt"/>
                      </a:endParaRPr>
                    </a:p>
                  </a:txBody>
                  <a:tcPr marL="39937" marR="39937" marT="39937" marB="39937">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271973631"/>
                  </a:ext>
                </a:extLst>
              </a:tr>
            </a:tbl>
          </a:graphicData>
        </a:graphic>
      </p:graphicFrame>
    </p:spTree>
    <p:extLst>
      <p:ext uri="{BB962C8B-B14F-4D97-AF65-F5344CB8AC3E}">
        <p14:creationId xmlns:p14="http://schemas.microsoft.com/office/powerpoint/2010/main" val="4278699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204333" y="128622"/>
            <a:ext cx="5814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Times New Roman"/>
                <a:ea typeface="Times New Roman"/>
                <a:cs typeface="Times New Roman"/>
                <a:sym typeface="Times New Roman"/>
              </a:rPr>
              <a:t>OBJECTIVE</a:t>
            </a:r>
            <a:endParaRPr sz="3000">
              <a:latin typeface="Times New Roman"/>
              <a:ea typeface="Times New Roman"/>
              <a:cs typeface="Times New Roman"/>
              <a:sym typeface="Times New Roman"/>
            </a:endParaRPr>
          </a:p>
        </p:txBody>
      </p:sp>
      <p:cxnSp>
        <p:nvCxnSpPr>
          <p:cNvPr id="65" name="Google Shape;65;p14"/>
          <p:cNvCxnSpPr/>
          <p:nvPr/>
        </p:nvCxnSpPr>
        <p:spPr>
          <a:xfrm flipV="1">
            <a:off x="0" y="672999"/>
            <a:ext cx="8283516" cy="7487"/>
          </a:xfrm>
          <a:prstGeom prst="straightConnector1">
            <a:avLst/>
          </a:prstGeom>
          <a:noFill/>
          <a:ln w="9525" cap="flat" cmpd="sng">
            <a:solidFill>
              <a:srgbClr val="000000"/>
            </a:solidFill>
            <a:prstDash val="solid"/>
            <a:round/>
            <a:headEnd type="none" w="med" len="med"/>
            <a:tailEnd type="none" w="med" len="med"/>
          </a:ln>
        </p:spPr>
      </p:cxnSp>
      <p:pic>
        <p:nvPicPr>
          <p:cNvPr id="67" name="Google Shape;67;p14"/>
          <p:cNvPicPr preferRelativeResize="0"/>
          <p:nvPr/>
        </p:nvPicPr>
        <p:blipFill>
          <a:blip r:embed="rId3">
            <a:alphaModFix/>
          </a:blip>
          <a:stretch>
            <a:fillRect/>
          </a:stretch>
        </p:blipFill>
        <p:spPr>
          <a:xfrm>
            <a:off x="6847350" y="70100"/>
            <a:ext cx="2229851" cy="323075"/>
          </a:xfrm>
          <a:prstGeom prst="rect">
            <a:avLst/>
          </a:prstGeom>
          <a:noFill/>
          <a:ln>
            <a:noFill/>
          </a:ln>
        </p:spPr>
      </p:pic>
      <p:sp>
        <p:nvSpPr>
          <p:cNvPr id="8" name="TextBox 7">
            <a:extLst>
              <a:ext uri="{FF2B5EF4-FFF2-40B4-BE49-F238E27FC236}">
                <a16:creationId xmlns:a16="http://schemas.microsoft.com/office/drawing/2014/main" id="{DC63B6C2-91D8-45FF-B6EB-4A504E01684F}"/>
              </a:ext>
            </a:extLst>
          </p:cNvPr>
          <p:cNvSpPr txBox="1"/>
          <p:nvPr/>
        </p:nvSpPr>
        <p:spPr>
          <a:xfrm>
            <a:off x="298450" y="1054946"/>
            <a:ext cx="7308850" cy="923330"/>
          </a:xfrm>
          <a:prstGeom prst="rect">
            <a:avLst/>
          </a:prstGeom>
          <a:noFill/>
        </p:spPr>
        <p:txBody>
          <a:bodyPr wrap="square">
            <a:spAutoFit/>
          </a:bodyPr>
          <a:lstStyle/>
          <a:p>
            <a:r>
              <a:rPr lang="en-US" sz="1800" dirty="0"/>
              <a:t>The main objective of this project is to create awareness among users about tracking of user details from an insecure website under HTTP using Wireshark.</a:t>
            </a:r>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282300" y="149025"/>
            <a:ext cx="4289700" cy="71555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b="1" dirty="0">
                <a:solidFill>
                  <a:schemeClr val="dk1"/>
                </a:solidFill>
                <a:latin typeface="Times New Roman"/>
                <a:ea typeface="Times New Roman"/>
                <a:cs typeface="Times New Roman"/>
                <a:sym typeface="Times New Roman"/>
              </a:rPr>
              <a:t>METHODOLOGY</a:t>
            </a:r>
            <a:endParaRPr sz="3000" b="1" dirty="0">
              <a:latin typeface="Times New Roman"/>
              <a:ea typeface="Times New Roman"/>
              <a:cs typeface="Times New Roman"/>
              <a:sym typeface="Times New Roman"/>
            </a:endParaRPr>
          </a:p>
        </p:txBody>
      </p:sp>
      <p:sp>
        <p:nvSpPr>
          <p:cNvPr id="73" name="Google Shape;73;p15"/>
          <p:cNvSpPr txBox="1"/>
          <p:nvPr/>
        </p:nvSpPr>
        <p:spPr>
          <a:xfrm>
            <a:off x="3559675" y="4626350"/>
            <a:ext cx="201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74" name="Google Shape;74;p15"/>
          <p:cNvCxnSpPr/>
          <p:nvPr/>
        </p:nvCxnSpPr>
        <p:spPr>
          <a:xfrm>
            <a:off x="282300" y="687350"/>
            <a:ext cx="6681300" cy="14100"/>
          </a:xfrm>
          <a:prstGeom prst="straightConnector1">
            <a:avLst/>
          </a:prstGeom>
          <a:noFill/>
          <a:ln w="9525" cap="flat" cmpd="sng">
            <a:solidFill>
              <a:schemeClr val="dk2"/>
            </a:solidFill>
            <a:prstDash val="solid"/>
            <a:round/>
            <a:headEnd type="none" w="med" len="med"/>
            <a:tailEnd type="none" w="med" len="med"/>
          </a:ln>
        </p:spPr>
      </p:cxnSp>
      <p:pic>
        <p:nvPicPr>
          <p:cNvPr id="75" name="Google Shape;75;p15"/>
          <p:cNvPicPr preferRelativeResize="0"/>
          <p:nvPr/>
        </p:nvPicPr>
        <p:blipFill>
          <a:blip r:embed="rId3">
            <a:alphaModFix/>
          </a:blip>
          <a:stretch>
            <a:fillRect/>
          </a:stretch>
        </p:blipFill>
        <p:spPr>
          <a:xfrm>
            <a:off x="6443550" y="105475"/>
            <a:ext cx="2640345" cy="382550"/>
          </a:xfrm>
          <a:prstGeom prst="rect">
            <a:avLst/>
          </a:prstGeom>
          <a:noFill/>
          <a:ln>
            <a:noFill/>
          </a:ln>
        </p:spPr>
      </p:pic>
      <p:sp>
        <p:nvSpPr>
          <p:cNvPr id="9" name="TextBox 8">
            <a:extLst>
              <a:ext uri="{FF2B5EF4-FFF2-40B4-BE49-F238E27FC236}">
                <a16:creationId xmlns:a16="http://schemas.microsoft.com/office/drawing/2014/main" id="{1DE8A451-C889-4234-AD59-15F9D457D672}"/>
              </a:ext>
            </a:extLst>
          </p:cNvPr>
          <p:cNvSpPr txBox="1"/>
          <p:nvPr/>
        </p:nvSpPr>
        <p:spPr>
          <a:xfrm>
            <a:off x="258022" y="788358"/>
            <a:ext cx="7505700" cy="2862322"/>
          </a:xfrm>
          <a:prstGeom prst="rect">
            <a:avLst/>
          </a:prstGeom>
          <a:noFill/>
        </p:spPr>
        <p:txBody>
          <a:bodyPr wrap="square">
            <a:spAutoFit/>
          </a:bodyPr>
          <a:lstStyle/>
          <a:p>
            <a:r>
              <a:rPr lang="en-US" sz="1800" dirty="0"/>
              <a:t>Tracking user details can be done using the Wireshark filter ‘HTTP’. Adding this in the Wireshark filter window filters out only the HTTP packets. Further, to get the exact packets with the login details, modifying the filter to ‘</a:t>
            </a:r>
            <a:r>
              <a:rPr lang="en-US" sz="1800" dirty="0" err="1"/>
              <a:t>http.request.method</a:t>
            </a:r>
            <a:r>
              <a:rPr lang="en-US" sz="1800" dirty="0"/>
              <a:t>==”POST” ’, gives only the packets with that contain login details as the HTTP protocol uses POST method.</a:t>
            </a:r>
          </a:p>
          <a:p>
            <a:r>
              <a:rPr lang="en-US" sz="1800" dirty="0"/>
              <a:t>HTTP ‘POST’ method is used to send data from the client to the server. This method requests the server to accept the data enclosed in the post message. POST method is generally used while submitting login details or while uploading files and images to the web server. </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357650" y="105475"/>
            <a:ext cx="5251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u="sng" dirty="0">
                <a:latin typeface="Bookman Old Style"/>
                <a:ea typeface="Bookman Old Style"/>
                <a:cs typeface="Bookman Old Style"/>
                <a:sym typeface="Bookman Old Style"/>
              </a:rPr>
              <a:t>Software Requirements:</a:t>
            </a:r>
            <a:endParaRPr sz="3000" u="sng">
              <a:latin typeface="Bookman Old Style"/>
              <a:ea typeface="Bookman Old Style"/>
              <a:cs typeface="Bookman Old Style"/>
              <a:sym typeface="Bookman Old Style"/>
            </a:endParaRPr>
          </a:p>
        </p:txBody>
      </p:sp>
      <p:pic>
        <p:nvPicPr>
          <p:cNvPr id="109" name="Google Shape;109;p19"/>
          <p:cNvPicPr preferRelativeResize="0"/>
          <p:nvPr/>
        </p:nvPicPr>
        <p:blipFill>
          <a:blip r:embed="rId3">
            <a:alphaModFix/>
          </a:blip>
          <a:stretch>
            <a:fillRect/>
          </a:stretch>
        </p:blipFill>
        <p:spPr>
          <a:xfrm>
            <a:off x="6443550" y="105475"/>
            <a:ext cx="2640345" cy="382550"/>
          </a:xfrm>
          <a:prstGeom prst="rect">
            <a:avLst/>
          </a:prstGeom>
          <a:noFill/>
          <a:ln>
            <a:noFill/>
          </a:ln>
        </p:spPr>
      </p:pic>
      <p:sp>
        <p:nvSpPr>
          <p:cNvPr id="5" name="TextBox 4">
            <a:extLst>
              <a:ext uri="{FF2B5EF4-FFF2-40B4-BE49-F238E27FC236}">
                <a16:creationId xmlns:a16="http://schemas.microsoft.com/office/drawing/2014/main" id="{A08B5D04-8336-41DB-85C7-DF9BDED6C78D}"/>
              </a:ext>
            </a:extLst>
          </p:cNvPr>
          <p:cNvSpPr txBox="1"/>
          <p:nvPr/>
        </p:nvSpPr>
        <p:spPr>
          <a:xfrm>
            <a:off x="457200" y="1099527"/>
            <a:ext cx="5151950" cy="702372"/>
          </a:xfrm>
          <a:prstGeom prst="rect">
            <a:avLst/>
          </a:prstGeom>
          <a:noFill/>
        </p:spPr>
        <p:txBody>
          <a:bodyPr wrap="square">
            <a:spAutoFit/>
          </a:bodyPr>
          <a:lstStyle/>
          <a:p>
            <a:pPr marL="342900" indent="-342900">
              <a:lnSpc>
                <a:spcPct val="115000"/>
              </a:lnSpc>
              <a:buAutoNum type="arabicPeriod"/>
            </a:pPr>
            <a:r>
              <a:rPr lang="en-IN" sz="1800" dirty="0">
                <a:effectLst/>
                <a:latin typeface="Arial" panose="020B0604020202020204" pitchFamily="34" charset="0"/>
                <a:ea typeface="Arial" panose="020B0604020202020204" pitchFamily="34" charset="0"/>
              </a:rPr>
              <a:t>Wireshark</a:t>
            </a:r>
          </a:p>
          <a:p>
            <a:pPr marL="342900" indent="-342900">
              <a:lnSpc>
                <a:spcPct val="115000"/>
              </a:lnSpc>
              <a:buAutoNum type="arabicPeriod"/>
            </a:pPr>
            <a:r>
              <a:rPr lang="en-IN" sz="1800" dirty="0">
                <a:latin typeface="Arial" panose="020B0604020202020204" pitchFamily="34" charset="0"/>
                <a:ea typeface="Arial" panose="020B0604020202020204" pitchFamily="34" charset="0"/>
              </a:rPr>
              <a:t>Web browser where the server is running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7"/>
          <p:cNvPicPr preferRelativeResize="0"/>
          <p:nvPr/>
        </p:nvPicPr>
        <p:blipFill>
          <a:blip r:embed="rId3">
            <a:alphaModFix/>
          </a:blip>
          <a:stretch>
            <a:fillRect/>
          </a:stretch>
        </p:blipFill>
        <p:spPr>
          <a:xfrm>
            <a:off x="6443550" y="105475"/>
            <a:ext cx="2640345" cy="382550"/>
          </a:xfrm>
          <a:prstGeom prst="rect">
            <a:avLst/>
          </a:prstGeom>
          <a:noFill/>
          <a:ln>
            <a:noFill/>
          </a:ln>
        </p:spPr>
      </p:pic>
      <p:sp>
        <p:nvSpPr>
          <p:cNvPr id="170" name="Google Shape;170;p27"/>
          <p:cNvSpPr txBox="1"/>
          <p:nvPr/>
        </p:nvSpPr>
        <p:spPr>
          <a:xfrm>
            <a:off x="393850" y="105475"/>
            <a:ext cx="5535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u="sng" dirty="0">
                <a:latin typeface="Bookman Old Style"/>
                <a:ea typeface="Bookman Old Style"/>
                <a:cs typeface="Bookman Old Style"/>
                <a:sym typeface="Bookman Old Style"/>
              </a:rPr>
              <a:t>Results</a:t>
            </a:r>
            <a:endParaRPr sz="2800" u="sng" dirty="0">
              <a:latin typeface="Bookman Old Style"/>
              <a:ea typeface="Bookman Old Style"/>
              <a:cs typeface="Bookman Old Style"/>
              <a:sym typeface="Bookman Old Style"/>
            </a:endParaRPr>
          </a:p>
        </p:txBody>
      </p:sp>
      <p:sp>
        <p:nvSpPr>
          <p:cNvPr id="8" name="TextBox 7">
            <a:extLst>
              <a:ext uri="{FF2B5EF4-FFF2-40B4-BE49-F238E27FC236}">
                <a16:creationId xmlns:a16="http://schemas.microsoft.com/office/drawing/2014/main" id="{135ABDF9-79D4-4A5A-A2E3-67EF2E639DFE}"/>
              </a:ext>
            </a:extLst>
          </p:cNvPr>
          <p:cNvSpPr txBox="1"/>
          <p:nvPr/>
        </p:nvSpPr>
        <p:spPr>
          <a:xfrm>
            <a:off x="393850" y="804968"/>
            <a:ext cx="7956400" cy="1022139"/>
          </a:xfrm>
          <a:prstGeom prst="rect">
            <a:avLst/>
          </a:prstGeom>
          <a:noFill/>
        </p:spPr>
        <p:txBody>
          <a:bodyPr wrap="square">
            <a:spAutoFit/>
          </a:bodyPr>
          <a:lstStyle/>
          <a:p>
            <a:pPr>
              <a:lnSpc>
                <a:spcPct val="115000"/>
              </a:lnSpc>
            </a:pPr>
            <a:r>
              <a:rPr lang="en-US" sz="1800" dirty="0">
                <a:effectLst/>
                <a:latin typeface="+mn-lt"/>
                <a:ea typeface="Times New Roman" panose="02020603050405020304" pitchFamily="18" charset="0"/>
              </a:rPr>
              <a:t>When the analysis is run, the username and password entered in an insecure website such as </a:t>
            </a:r>
            <a:r>
              <a:rPr lang="en-US" sz="1800" u="sng" dirty="0">
                <a:solidFill>
                  <a:srgbClr val="0000FF"/>
                </a:solidFill>
                <a:effectLst/>
                <a:latin typeface="+mn-lt"/>
                <a:ea typeface="Times New Roman" panose="02020603050405020304" pitchFamily="18" charset="0"/>
                <a:hlinkClick r:id="rId4"/>
              </a:rPr>
              <a:t>HTTP://testphp.vulnweb.com/login.php</a:t>
            </a:r>
            <a:r>
              <a:rPr lang="en-US" sz="1800" dirty="0">
                <a:effectLst/>
                <a:latin typeface="+mn-lt"/>
                <a:ea typeface="Times New Roman" panose="02020603050405020304" pitchFamily="18" charset="0"/>
              </a:rPr>
              <a:t> which uses the HTTP protocol, is retrieved very easily as shown below.</a:t>
            </a:r>
            <a:endParaRPr lang="en-IN" sz="1800" dirty="0">
              <a:effectLst/>
              <a:latin typeface="+mn-lt"/>
              <a:ea typeface="Arial" panose="020B0604020202020204" pitchFamily="34" charset="0"/>
            </a:endParaRPr>
          </a:p>
        </p:txBody>
      </p:sp>
      <p:pic>
        <p:nvPicPr>
          <p:cNvPr id="9" name="Picture 8">
            <a:extLst>
              <a:ext uri="{FF2B5EF4-FFF2-40B4-BE49-F238E27FC236}">
                <a16:creationId xmlns:a16="http://schemas.microsoft.com/office/drawing/2014/main" id="{AF4F6C44-B70A-449A-8D0D-7E8CF7E906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850" y="1795357"/>
            <a:ext cx="6049700" cy="311212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1164</Words>
  <Application>Microsoft Office PowerPoint</Application>
  <PresentationFormat>On-screen Show (16:9)</PresentationFormat>
  <Paragraphs>73</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Times New Roman</vt:lpstr>
      <vt:lpstr>Simple Light</vt:lpstr>
      <vt:lpstr>Tracking user details from an insecure website using HTTP</vt:lpstr>
      <vt:lpstr>INTRODUCTION </vt:lpstr>
      <vt:lpstr>PROBLEM STATEMENT</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QUERIES ?</vt:lpstr>
      <vt:lpstr>Project Demo Video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routing with sleep mode and threshold activation in wireless sensor networks</dc:title>
  <cp:lastModifiedBy>Mansoora sheikh</cp:lastModifiedBy>
  <cp:revision>17</cp:revision>
  <dcterms:modified xsi:type="dcterms:W3CDTF">2021-12-05T09:16:39Z</dcterms:modified>
</cp:coreProperties>
</file>