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22qdGKr6F61RJNLvVGN02Zu88I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SOOR AHMAD" initials="" lastIdx="2" clrIdx="0"/>
  <p:cmAuthor id="1" name="PRIME COMUTER" initials="P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83BBC7E-88E5-4B23-8834-D0CDC68C2F0A}">
  <a:tblStyle styleId="{C83BBC7E-88E5-4B23-8834-D0CDC68C2F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537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dhi/Fire-Monitoring-Syste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35006" y="305523"/>
            <a:ext cx="7772400" cy="124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000" dirty="0"/>
              <a:t>Fire </a:t>
            </a:r>
            <a:r>
              <a:rPr lang="en-US" sz="3000" dirty="0" smtClean="0"/>
              <a:t>Monitoring System</a:t>
            </a:r>
            <a:endParaRPr sz="30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0" y="1359877"/>
            <a:ext cx="9144000" cy="549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en-US" dirty="0">
              <a:ea typeface="Arial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Course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en-US" sz="2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 Mansoor Ahmad</a:t>
            </a:r>
            <a:endParaRPr sz="3600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Supervisor: Dr. Chayakorn Netramai</a:t>
            </a:r>
            <a:endParaRPr sz="3600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aseline="300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May,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603725" y="0"/>
            <a:ext cx="775410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dirty="0" smtClean="0"/>
              <a:t>Demo</a:t>
            </a:r>
            <a:endParaRPr sz="2400"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5698025" y="1823600"/>
            <a:ext cx="25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CFE2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0" y="855786"/>
            <a:ext cx="9061938" cy="48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3200"/>
            </a:pPr>
            <a:r>
              <a:rPr lang="en-US" sz="3200" dirty="0" smtClean="0"/>
              <a:t>Thanks !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Github Code Link: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github.com/malodhi/Fire-Monitoring-System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Any Questions 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sz="3200"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5698025" y="1823600"/>
            <a:ext cx="25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CFE2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2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611550" y="11723"/>
            <a:ext cx="7784100" cy="103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2400" dirty="0"/>
              <a:t>Contents</a:t>
            </a:r>
            <a:endParaRPr sz="2400"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1"/>
          </p:nvPr>
        </p:nvSpPr>
        <p:spPr>
          <a:xfrm>
            <a:off x="0" y="1125415"/>
            <a:ext cx="9144000" cy="574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63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Problem </a:t>
            </a:r>
            <a:r>
              <a:rPr lang="en-US" sz="2000" dirty="0" smtClean="0">
                <a:solidFill>
                  <a:schemeClr val="dk1"/>
                </a:solidFill>
              </a:rPr>
              <a:t>Statement</a:t>
            </a:r>
            <a:endParaRPr lang="en-US" sz="2000" dirty="0"/>
          </a:p>
          <a:p>
            <a:pPr marL="457200" lvl="0" indent="-463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Solution Features</a:t>
            </a:r>
          </a:p>
          <a:p>
            <a:pPr marL="457200" lvl="0" indent="-463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Solution Architecture</a:t>
            </a:r>
          </a:p>
          <a:p>
            <a:pPr lvl="1" indent="-46355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Activity Diagram</a:t>
            </a:r>
          </a:p>
          <a:p>
            <a:pPr lvl="1" indent="-46355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Sequence Diagram</a:t>
            </a:r>
          </a:p>
          <a:p>
            <a:pPr lvl="1" indent="-46355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Synchronization &amp; Assumptions</a:t>
            </a:r>
          </a:p>
          <a:p>
            <a:pPr lvl="1" indent="-46355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Webpage</a:t>
            </a:r>
          </a:p>
          <a:p>
            <a:pPr indent="-46355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Email Module</a:t>
            </a:r>
          </a:p>
          <a:p>
            <a:pPr indent="-46355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Demo </a:t>
            </a:r>
          </a:p>
          <a:p>
            <a:pPr indent="-46355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Q/A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603725" y="0"/>
            <a:ext cx="7754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dirty="0"/>
              <a:t>Problem Statement</a:t>
            </a:r>
            <a:endParaRPr sz="24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0" y="1008185"/>
            <a:ext cx="9144000" cy="583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Lack of timely fire prediction in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4508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Indoor: </a:t>
            </a:r>
            <a:r>
              <a:rPr lang="en-US" sz="2000" dirty="0">
                <a:solidFill>
                  <a:schemeClr val="dk1"/>
                </a:solidFill>
              </a:rPr>
              <a:t>Warehouses / Data Centers </a:t>
            </a:r>
            <a:endParaRPr sz="2000" dirty="0"/>
          </a:p>
          <a:p>
            <a:pPr marL="914400" lvl="1" indent="-4508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Outdoor: Forests </a:t>
            </a:r>
            <a:r>
              <a:rPr lang="en-US" sz="2000" dirty="0">
                <a:solidFill>
                  <a:schemeClr val="dk1"/>
                </a:solidFill>
              </a:rPr>
              <a:t>/ </a:t>
            </a:r>
            <a:r>
              <a:rPr lang="en-US" sz="2000" dirty="0" smtClean="0">
                <a:solidFill>
                  <a:schemeClr val="dk1"/>
                </a:solidFill>
              </a:rPr>
              <a:t>Mountains</a:t>
            </a:r>
          </a:p>
          <a:p>
            <a:pPr marL="914400" lvl="1" indent="-4508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342900" lvl="0" indent="-3556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Reasons for unnoticed fires</a:t>
            </a:r>
            <a:endParaRPr sz="2000" dirty="0">
              <a:solidFill>
                <a:schemeClr val="dk1"/>
              </a:solidFill>
            </a:endParaRPr>
          </a:p>
          <a:p>
            <a:pPr marL="800100" lvl="1" indent="-3365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Human unavailability</a:t>
            </a:r>
            <a:endParaRPr sz="2000" dirty="0">
              <a:solidFill>
                <a:schemeClr val="dk1"/>
              </a:solidFill>
            </a:endParaRPr>
          </a:p>
          <a:p>
            <a:pPr marL="800100" lvl="1" indent="-3365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Human inaccessible locations</a:t>
            </a:r>
            <a:endParaRPr sz="2000" dirty="0">
              <a:solidFill>
                <a:schemeClr val="dk1"/>
              </a:solidFill>
            </a:endParaRPr>
          </a:p>
          <a:p>
            <a:pPr marL="800100" lvl="1" indent="-3365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No remote notifications</a:t>
            </a:r>
            <a:endParaRPr sz="2000" dirty="0">
              <a:solidFill>
                <a:schemeClr val="dk1"/>
              </a:solidFill>
            </a:endParaRPr>
          </a:p>
          <a:p>
            <a:pPr marL="800100" lvl="1" indent="-3365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False Negative Prediction</a:t>
            </a:r>
            <a:endParaRPr sz="2000" dirty="0">
              <a:solidFill>
                <a:schemeClr val="dk1"/>
              </a:solidFill>
            </a:endParaRPr>
          </a:p>
          <a:p>
            <a:pPr marL="800100" lvl="1" indent="-3365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Lack </a:t>
            </a:r>
            <a:r>
              <a:rPr lang="en-US" sz="2000" dirty="0">
                <a:solidFill>
                  <a:schemeClr val="dk1"/>
                </a:solidFill>
              </a:rPr>
              <a:t>of quantification </a:t>
            </a:r>
            <a:endParaRPr sz="2000" dirty="0">
              <a:solidFill>
                <a:schemeClr val="dk1"/>
              </a:solidFill>
            </a:endParaRPr>
          </a:p>
          <a:p>
            <a:pPr marL="800100" lvl="1" indent="-3365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Lack of visualization</a:t>
            </a:r>
            <a:endParaRPr sz="2000"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5698025" y="1823600"/>
            <a:ext cx="25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CFE2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603725" y="0"/>
            <a:ext cx="7754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dirty="0" smtClean="0"/>
              <a:t>Solution Features</a:t>
            </a:r>
            <a:endParaRPr sz="24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0" y="973015"/>
            <a:ext cx="9144000" cy="588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Quantify Smoke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pm2.5  sensor</a:t>
            </a:r>
            <a:endParaRPr lang="en-US" sz="2000" dirty="0">
              <a:solidFill>
                <a:schemeClr val="dk1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Get </a:t>
            </a:r>
            <a:r>
              <a:rPr lang="en-US" sz="2000" dirty="0" smtClean="0">
                <a:solidFill>
                  <a:schemeClr val="dk1"/>
                </a:solidFill>
              </a:rPr>
              <a:t>Visibility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picamera:  1920 * 1080 </a:t>
            </a:r>
            <a:r>
              <a:rPr lang="en-US" sz="2000" dirty="0">
                <a:solidFill>
                  <a:schemeClr val="dk1"/>
                </a:solidFill>
              </a:rPr>
              <a:t>image</a:t>
            </a:r>
            <a:endParaRPr lang="en-US" sz="2000" dirty="0" smtClean="0">
              <a:solidFill>
                <a:schemeClr val="dk1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Ring Buzzer</a:t>
            </a:r>
            <a:endParaRPr lang="en-US" sz="2000" dirty="0">
              <a:solidFill>
                <a:schemeClr val="dk1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Email Notification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Multiple Recipients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Smoke Quantity 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Captured Image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Hyperlink to Live Monitoring</a:t>
            </a:r>
            <a:endParaRPr lang="en-US" sz="2000" dirty="0">
              <a:solidFill>
                <a:schemeClr val="dk1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Live </a:t>
            </a:r>
            <a:r>
              <a:rPr lang="en-US" sz="2000" dirty="0" smtClean="0">
                <a:solidFill>
                  <a:schemeClr val="dk1"/>
                </a:solidFill>
              </a:rPr>
              <a:t>Monitoring Webpage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Smoke Quantity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Captured Image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Timestamp</a:t>
            </a:r>
            <a:r>
              <a:rPr lang="en-US" sz="2400" dirty="0" smtClean="0">
                <a:solidFill>
                  <a:schemeClr val="dk1"/>
                </a:solidFill>
              </a:rPr>
              <a:t>	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One-Way Solution (limitation)</a:t>
            </a:r>
          </a:p>
        </p:txBody>
      </p:sp>
      <p:sp>
        <p:nvSpPr>
          <p:cNvPr id="102" name="Google Shape;102;p3"/>
          <p:cNvSpPr txBox="1"/>
          <p:nvPr/>
        </p:nvSpPr>
        <p:spPr>
          <a:xfrm>
            <a:off x="5698025" y="1823600"/>
            <a:ext cx="25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CFE2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08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603725" y="0"/>
            <a:ext cx="7754100" cy="117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dirty="0" smtClean="0"/>
              <a:t>Solution Architecture</a:t>
            </a:r>
            <a:br>
              <a:rPr lang="en-US" sz="2400" dirty="0" smtClean="0"/>
            </a:br>
            <a:r>
              <a:rPr lang="en-US" sz="2400" dirty="0" smtClean="0"/>
              <a:t>Activity Diagram</a:t>
            </a:r>
            <a:endParaRPr sz="2400" dirty="0"/>
          </a:p>
        </p:txBody>
      </p:sp>
      <p:sp>
        <p:nvSpPr>
          <p:cNvPr id="2" name="Oval 1"/>
          <p:cNvSpPr/>
          <p:nvPr/>
        </p:nvSpPr>
        <p:spPr>
          <a:xfrm>
            <a:off x="1312985" y="668218"/>
            <a:ext cx="915296" cy="651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597877" y="1693289"/>
            <a:ext cx="2340214" cy="381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Initiate Smoke Sensor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2" idx="4"/>
            <a:endCxn id="3" idx="0"/>
          </p:cNvCxnSpPr>
          <p:nvPr/>
        </p:nvCxnSpPr>
        <p:spPr>
          <a:xfrm flipH="1">
            <a:off x="1767984" y="1319512"/>
            <a:ext cx="2649" cy="37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760533" y="4777152"/>
            <a:ext cx="2001712" cy="4513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Initiate 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60533" y="5556737"/>
            <a:ext cx="2001711" cy="3985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Email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60533" y="6276219"/>
            <a:ext cx="2001711" cy="417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Initiate Server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3" idx="2"/>
            <a:endCxn id="6" idx="0"/>
          </p:cNvCxnSpPr>
          <p:nvPr/>
        </p:nvCxnSpPr>
        <p:spPr>
          <a:xfrm>
            <a:off x="1767984" y="2074987"/>
            <a:ext cx="3168" cy="609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7" idx="2"/>
            <a:endCxn id="55" idx="0"/>
          </p:cNvCxnSpPr>
          <p:nvPr/>
        </p:nvCxnSpPr>
        <p:spPr>
          <a:xfrm>
            <a:off x="1761389" y="5228488"/>
            <a:ext cx="0" cy="328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5" idx="2"/>
            <a:endCxn id="62" idx="0"/>
          </p:cNvCxnSpPr>
          <p:nvPr/>
        </p:nvCxnSpPr>
        <p:spPr>
          <a:xfrm>
            <a:off x="1761389" y="5955318"/>
            <a:ext cx="0" cy="320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1615" y="2578508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NO</a:t>
            </a:r>
            <a:endParaRPr lang="en-US" sz="11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982359" y="3638266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YES</a:t>
            </a:r>
            <a:endParaRPr lang="en-US" sz="1100" b="1" dirty="0"/>
          </a:p>
        </p:txBody>
      </p:sp>
      <p:cxnSp>
        <p:nvCxnSpPr>
          <p:cNvPr id="1038" name="Straight Arrow Connector 1037"/>
          <p:cNvCxnSpPr>
            <a:stCxn id="3" idx="3"/>
          </p:cNvCxnSpPr>
          <p:nvPr/>
        </p:nvCxnSpPr>
        <p:spPr>
          <a:xfrm flipV="1">
            <a:off x="2938091" y="1862566"/>
            <a:ext cx="1219874" cy="21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62" idx="3"/>
            <a:endCxn id="130" idx="1"/>
          </p:cNvCxnSpPr>
          <p:nvPr/>
        </p:nvCxnSpPr>
        <p:spPr>
          <a:xfrm flipV="1">
            <a:off x="2762244" y="6480665"/>
            <a:ext cx="1395721" cy="4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/>
          <p:cNvSpPr txBox="1"/>
          <p:nvPr/>
        </p:nvSpPr>
        <p:spPr>
          <a:xfrm>
            <a:off x="4157965" y="1693289"/>
            <a:ext cx="261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 Sensor Thread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157964" y="4825160"/>
            <a:ext cx="2617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 Camera Thread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157965" y="6311388"/>
            <a:ext cx="261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 Server Thread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107" idx="3"/>
            <a:endCxn id="129" idx="1"/>
          </p:cNvCxnSpPr>
          <p:nvPr/>
        </p:nvCxnSpPr>
        <p:spPr>
          <a:xfrm flipV="1">
            <a:off x="2762245" y="4994437"/>
            <a:ext cx="1395719" cy="8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/>
          <p:cNvSpPr/>
          <p:nvPr/>
        </p:nvSpPr>
        <p:spPr>
          <a:xfrm>
            <a:off x="58617" y="4765429"/>
            <a:ext cx="597876" cy="4217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72257" y="4056184"/>
            <a:ext cx="2001712" cy="4103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Ring Buzzer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6" idx="2"/>
            <a:endCxn id="107" idx="0"/>
          </p:cNvCxnSpPr>
          <p:nvPr/>
        </p:nvCxnSpPr>
        <p:spPr>
          <a:xfrm flipH="1">
            <a:off x="1761389" y="4466493"/>
            <a:ext cx="11724" cy="310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989108" y="2684141"/>
            <a:ext cx="1564088" cy="75970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moke_qty &gt;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threshold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4"/>
            <a:endCxn id="26" idx="0"/>
          </p:cNvCxnSpPr>
          <p:nvPr/>
        </p:nvCxnSpPr>
        <p:spPr>
          <a:xfrm>
            <a:off x="1771152" y="3443846"/>
            <a:ext cx="1961" cy="612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5"/>
          </p:cNvCxnSpPr>
          <p:nvPr/>
        </p:nvCxnSpPr>
        <p:spPr>
          <a:xfrm rot="10800000" flipH="1">
            <a:off x="1084070" y="2379564"/>
            <a:ext cx="685237" cy="684430"/>
          </a:xfrm>
          <a:prstGeom prst="bentConnector3">
            <a:avLst>
              <a:gd name="adj1" fmla="val -472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7" grpId="0" animBg="1"/>
      <p:bldP spid="55" grpId="0" animBg="1"/>
      <p:bldP spid="62" grpId="0" animBg="1"/>
      <p:bldP spid="63" grpId="0"/>
      <p:bldP spid="128" grpId="0"/>
      <p:bldP spid="1044" grpId="0"/>
      <p:bldP spid="129" grpId="0"/>
      <p:bldP spid="130" grpId="0"/>
      <p:bldP spid="4" grpId="0" animBg="1"/>
      <p:bldP spid="26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5507" y="3036278"/>
            <a:ext cx="8897815" cy="3516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467596" y="5521579"/>
            <a:ext cx="1019912" cy="7236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67596" y="4501637"/>
            <a:ext cx="1019912" cy="7907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06" y="3018109"/>
            <a:ext cx="2872156" cy="57078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Smoke </a:t>
            </a:r>
          </a:p>
          <a:p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603725" y="0"/>
            <a:ext cx="7754100" cy="117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dirty="0" smtClean="0"/>
              <a:t>Solution Architecture</a:t>
            </a:r>
            <a:br>
              <a:rPr lang="en-US" sz="2400" dirty="0" smtClean="0"/>
            </a:br>
            <a:r>
              <a:rPr lang="en-US" sz="2400" dirty="0" smtClean="0"/>
              <a:t>Sequence Diagram</a:t>
            </a:r>
            <a:endParaRPr sz="2400" dirty="0"/>
          </a:p>
        </p:txBody>
      </p:sp>
      <p:sp>
        <p:nvSpPr>
          <p:cNvPr id="4" name="Right Arrow 3"/>
          <p:cNvSpPr/>
          <p:nvPr/>
        </p:nvSpPr>
        <p:spPr>
          <a:xfrm>
            <a:off x="105507" y="1148862"/>
            <a:ext cx="8897815" cy="46892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Beginning 								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3" y="1676400"/>
            <a:ext cx="1148859" cy="7385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Smoke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805357" y="1658815"/>
            <a:ext cx="1172305" cy="7385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8307" y="1676400"/>
            <a:ext cx="902676" cy="7209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30615" y="1676400"/>
            <a:ext cx="902676" cy="7209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 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91197" y="1685192"/>
            <a:ext cx="1063868" cy="7209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 Thread /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67596" y="1714500"/>
            <a:ext cx="1019912" cy="7209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 Frontend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4"/>
          </p:cNvCxnSpPr>
          <p:nvPr/>
        </p:nvCxnSpPr>
        <p:spPr>
          <a:xfrm flipH="1">
            <a:off x="1031632" y="2414953"/>
            <a:ext cx="1" cy="4138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391509" y="2403230"/>
            <a:ext cx="2" cy="41499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09647" y="2397368"/>
            <a:ext cx="735" cy="41558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81955" y="2397367"/>
            <a:ext cx="0" cy="41323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48399" y="2397367"/>
            <a:ext cx="0" cy="41558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31633" y="2731478"/>
            <a:ext cx="2878749" cy="19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3693" y="247357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moke_qty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391510" y="3335215"/>
            <a:ext cx="269044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70639" y="30501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frame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062781" y="348979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moke_qty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5249005" y="455073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frame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95287" y="560639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67596" y="3386906"/>
            <a:ext cx="1019912" cy="88242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Smoke Quantity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36" idx="2"/>
            <a:endCxn id="13" idx="0"/>
          </p:cNvCxnSpPr>
          <p:nvPr/>
        </p:nvCxnSpPr>
        <p:spPr>
          <a:xfrm>
            <a:off x="7977552" y="2435468"/>
            <a:ext cx="0" cy="951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3" idx="2"/>
            <a:endCxn id="44" idx="0"/>
          </p:cNvCxnSpPr>
          <p:nvPr/>
        </p:nvCxnSpPr>
        <p:spPr>
          <a:xfrm>
            <a:off x="7977552" y="4269333"/>
            <a:ext cx="0" cy="2323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4" idx="2"/>
            <a:endCxn id="43" idx="0"/>
          </p:cNvCxnSpPr>
          <p:nvPr/>
        </p:nvCxnSpPr>
        <p:spPr>
          <a:xfrm>
            <a:off x="7977552" y="5292410"/>
            <a:ext cx="0" cy="229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3" idx="2"/>
          </p:cNvCxnSpPr>
          <p:nvPr/>
        </p:nvCxnSpPr>
        <p:spPr>
          <a:xfrm>
            <a:off x="7977552" y="6245205"/>
            <a:ext cx="0" cy="2845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 flipV="1">
            <a:off x="3909645" y="3828120"/>
            <a:ext cx="3557951" cy="53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81955" y="4897023"/>
            <a:ext cx="238564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3" idx="1"/>
          </p:cNvCxnSpPr>
          <p:nvPr/>
        </p:nvCxnSpPr>
        <p:spPr>
          <a:xfrm>
            <a:off x="6248399" y="5883392"/>
            <a:ext cx="12191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3" grpId="0" animBg="1"/>
      <p:bldP spid="44" grpId="0" animBg="1"/>
      <p:bldP spid="23" grpId="0"/>
      <p:bldP spid="4" grpId="0" animBg="1"/>
      <p:bldP spid="6" grpId="0" animBg="1"/>
      <p:bldP spid="26" grpId="0" animBg="1"/>
      <p:bldP spid="9" grpId="0" animBg="1"/>
      <p:bldP spid="32" grpId="0" animBg="1"/>
      <p:bldP spid="34" grpId="0" animBg="1"/>
      <p:bldP spid="36" grpId="0" animBg="1"/>
      <p:bldP spid="16" grpId="0"/>
      <p:bldP spid="54" grpId="0"/>
      <p:bldP spid="73" grpId="0"/>
      <p:bldP spid="83" grpId="0"/>
      <p:bldP spid="7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7467596" y="5521579"/>
            <a:ext cx="1019912" cy="7236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67596" y="4220285"/>
            <a:ext cx="1019912" cy="7907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603725" y="0"/>
            <a:ext cx="7754100" cy="117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dirty="0" smtClean="0"/>
              <a:t>Solution Architecture</a:t>
            </a:r>
            <a:br>
              <a:rPr lang="en-US" sz="2400" dirty="0" smtClean="0"/>
            </a:br>
            <a:r>
              <a:rPr lang="en-US" sz="2400" dirty="0" smtClean="0"/>
              <a:t>Synchronization &amp; Assumptions</a:t>
            </a:r>
            <a:endParaRPr sz="2400" dirty="0"/>
          </a:p>
        </p:txBody>
      </p:sp>
      <p:sp>
        <p:nvSpPr>
          <p:cNvPr id="4" name="Right Arrow 3"/>
          <p:cNvSpPr/>
          <p:nvPr/>
        </p:nvSpPr>
        <p:spPr>
          <a:xfrm>
            <a:off x="105507" y="1148862"/>
            <a:ext cx="8897815" cy="46892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Beginning 								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3" y="1676400"/>
            <a:ext cx="1148859" cy="7385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Smoke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805357" y="1658815"/>
            <a:ext cx="1172305" cy="7385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88678" y="1676400"/>
            <a:ext cx="902676" cy="720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66493" y="1676400"/>
            <a:ext cx="902676" cy="7209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 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56027" y="1685192"/>
            <a:ext cx="1031633" cy="7209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 Thread /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67596" y="1714500"/>
            <a:ext cx="1019912" cy="7209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 Frontend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4"/>
          </p:cNvCxnSpPr>
          <p:nvPr/>
        </p:nvCxnSpPr>
        <p:spPr>
          <a:xfrm flipH="1">
            <a:off x="1031632" y="2414953"/>
            <a:ext cx="1" cy="4138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391509" y="2403230"/>
            <a:ext cx="2" cy="41499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40018" y="2397368"/>
            <a:ext cx="735" cy="41558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2"/>
          </p:cNvCxnSpPr>
          <p:nvPr/>
        </p:nvCxnSpPr>
        <p:spPr>
          <a:xfrm>
            <a:off x="4917831" y="2397368"/>
            <a:ext cx="48357" cy="41323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13230" y="2397367"/>
            <a:ext cx="0" cy="41558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31633" y="2942492"/>
            <a:ext cx="2628520" cy="29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3693" y="268458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smoke_qty / second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46902" y="2665492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smoke_qty  / second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84472" y="399206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dirty="0" smtClean="0"/>
              <a:t>rame / </a:t>
            </a:r>
          </a:p>
          <a:p>
            <a:r>
              <a:rPr lang="en-US" sz="1200" b="1" dirty="0" smtClean="0"/>
              <a:t>2-second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412521" y="560639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time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467596" y="2542850"/>
            <a:ext cx="1019912" cy="88242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Smoke Quantity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36" idx="2"/>
            <a:endCxn id="13" idx="0"/>
          </p:cNvCxnSpPr>
          <p:nvPr/>
        </p:nvCxnSpPr>
        <p:spPr>
          <a:xfrm>
            <a:off x="7977552" y="2435468"/>
            <a:ext cx="0" cy="107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3" idx="2"/>
            <a:endCxn id="44" idx="0"/>
          </p:cNvCxnSpPr>
          <p:nvPr/>
        </p:nvCxnSpPr>
        <p:spPr>
          <a:xfrm>
            <a:off x="7977552" y="3425277"/>
            <a:ext cx="0" cy="7950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4" idx="2"/>
            <a:endCxn id="43" idx="0"/>
          </p:cNvCxnSpPr>
          <p:nvPr/>
        </p:nvCxnSpPr>
        <p:spPr>
          <a:xfrm>
            <a:off x="7977552" y="5011058"/>
            <a:ext cx="0" cy="5105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3" idx="2"/>
          </p:cNvCxnSpPr>
          <p:nvPr/>
        </p:nvCxnSpPr>
        <p:spPr>
          <a:xfrm>
            <a:off x="7977552" y="6245205"/>
            <a:ext cx="0" cy="2845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7" idx="0"/>
          </p:cNvCxnSpPr>
          <p:nvPr/>
        </p:nvCxnSpPr>
        <p:spPr>
          <a:xfrm flipV="1">
            <a:off x="2391510" y="3487614"/>
            <a:ext cx="2563689" cy="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41686" y="3202574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dirty="0" smtClean="0"/>
              <a:t>rame / </a:t>
            </a:r>
            <a:r>
              <a:rPr lang="en-US" sz="1200" b="1" dirty="0"/>
              <a:t>2</a:t>
            </a:r>
            <a:r>
              <a:rPr lang="en-US" sz="1200" b="1" dirty="0" smtClean="0"/>
              <a:t>-second</a:t>
            </a:r>
            <a:endParaRPr lang="en-US" b="1" dirty="0"/>
          </a:p>
        </p:txBody>
      </p:sp>
      <p:sp>
        <p:nvSpPr>
          <p:cNvPr id="7" name="Flowchart: Preparation 6"/>
          <p:cNvSpPr/>
          <p:nvPr/>
        </p:nvSpPr>
        <p:spPr>
          <a:xfrm>
            <a:off x="4895853" y="3487614"/>
            <a:ext cx="118692" cy="2257278"/>
          </a:xfrm>
          <a:prstGeom prst="flowChartPrepa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9787" y="2457379"/>
                <a:ext cx="500457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0" u="sng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&gt;</m:t>
                      </m:r>
                    </m:oMath>
                  </m:oMathPara>
                </a14:m>
                <a:endParaRPr lang="en-US" sz="2400" b="1" u="sng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787" y="2457379"/>
                <a:ext cx="500457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6190" b="-282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537325" y="3904365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Rename the file w.r.t gct time</a:t>
            </a:r>
          </a:p>
          <a:p>
            <a:pPr marL="342900" indent="-342900">
              <a:buAutoNum type="arabicPeriod"/>
            </a:pPr>
            <a:r>
              <a:rPr lang="en-US" dirty="0" smtClean="0"/>
              <a:t>Annotate the image w.r.t gct time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2248" y="5626615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the information available at receiver end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 information synchronized b/w source &amp; target 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Curved Connector 81"/>
          <p:cNvCxnSpPr>
            <a:stCxn id="7" idx="2"/>
            <a:endCxn id="7" idx="0"/>
          </p:cNvCxnSpPr>
          <p:nvPr/>
        </p:nvCxnSpPr>
        <p:spPr>
          <a:xfrm rot="5400000" flipH="1">
            <a:off x="3826560" y="4616253"/>
            <a:ext cx="2257278" cy="12700"/>
          </a:xfrm>
          <a:prstGeom prst="curvedConnector5">
            <a:avLst>
              <a:gd name="adj1" fmla="val -10127"/>
              <a:gd name="adj2" fmla="val 2267291"/>
              <a:gd name="adj3" fmla="val 1101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1"/>
          </p:cNvCxnSpPr>
          <p:nvPr/>
        </p:nvCxnSpPr>
        <p:spPr>
          <a:xfrm>
            <a:off x="3673354" y="2984064"/>
            <a:ext cx="379424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44" idx="1"/>
          </p:cNvCxnSpPr>
          <p:nvPr/>
        </p:nvCxnSpPr>
        <p:spPr>
          <a:xfrm flipV="1">
            <a:off x="5014545" y="4615672"/>
            <a:ext cx="2453051" cy="58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13230" y="5888225"/>
            <a:ext cx="12543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09698" y="263769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(-inf)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3" grpId="0"/>
      <p:bldP spid="83" grpId="0"/>
      <p:bldP spid="45" grpId="0"/>
      <p:bldP spid="7" grpId="0" animBg="1"/>
      <p:bldP spid="8" grpId="0" animBg="1"/>
      <p:bldP spid="4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603725" y="1"/>
            <a:ext cx="7754100" cy="62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dirty="0" smtClean="0"/>
              <a:t>Webpage</a:t>
            </a:r>
            <a:endParaRPr sz="2400"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5698025" y="1823600"/>
            <a:ext cx="25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CFE2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12" y="593766"/>
            <a:ext cx="7459663" cy="607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603725" y="0"/>
            <a:ext cx="7754100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dirty="0" smtClean="0"/>
              <a:t>Email Notification</a:t>
            </a:r>
            <a:endParaRPr sz="2400"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5698025" y="1823600"/>
            <a:ext cx="25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CFE2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608006"/>
            <a:ext cx="7842738" cy="601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3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251</Words>
  <Application>Microsoft Office PowerPoint</Application>
  <PresentationFormat>On-screen Show (4:3)</PresentationFormat>
  <Paragraphs>116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Fire Monitoring System</vt:lpstr>
      <vt:lpstr>Contents</vt:lpstr>
      <vt:lpstr>Problem Statement</vt:lpstr>
      <vt:lpstr>Solution Features</vt:lpstr>
      <vt:lpstr>Solution Architecture Activity Diagram</vt:lpstr>
      <vt:lpstr>Solution Architecture Sequence Diagram</vt:lpstr>
      <vt:lpstr>Solution Architecture Synchronization &amp; Assumptions</vt:lpstr>
      <vt:lpstr>Webpage</vt:lpstr>
      <vt:lpstr>Email Notification</vt:lpstr>
      <vt:lpstr>Demo</vt:lpstr>
      <vt:lpstr>Thanks !  Github Code Link: https://github.com/malodhi/Fire-Monitoring-System    Any Questions ?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Alarm System</dc:title>
  <dc:creator>PRIME COMUTER</dc:creator>
  <cp:lastModifiedBy>PRIME COMUTER</cp:lastModifiedBy>
  <cp:revision>50</cp:revision>
  <dcterms:created xsi:type="dcterms:W3CDTF">2023-02-22T18:26:01Z</dcterms:created>
  <dcterms:modified xsi:type="dcterms:W3CDTF">2023-05-11T07:32:37Z</dcterms:modified>
</cp:coreProperties>
</file>