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3" r:id="rId7"/>
    <p:sldId id="266" r:id="rId8"/>
    <p:sldId id="264" r:id="rId9"/>
    <p:sldId id="261" r:id="rId10"/>
    <p:sldId id="262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235" autoAdjust="0"/>
    <p:restoredTop sz="86689" autoAdjust="0"/>
  </p:normalViewPr>
  <p:slideViewPr>
    <p:cSldViewPr>
      <p:cViewPr>
        <p:scale>
          <a:sx n="70" d="100"/>
          <a:sy n="70" d="100"/>
        </p:scale>
        <p:origin x="-115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F511D-4A43-4255-B89C-E1B405F2764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7EA8-7301-4A27-8C8D-FAEE4477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7EA8-7301-4A27-8C8D-FAEE4477DD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08AC-0C36-4207-A103-7FF23C5509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0A99-C20E-4734-A5F0-E401C7E7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hub.arduino.cc/ayanfeoluwaadekanye1/e4d081ac-3a48-4446-9656-3a8c1c0845ec" TargetMode="External"/><Relationship Id="rId2" Type="http://schemas.openxmlformats.org/officeDocument/2006/relationships/hyperlink" Target="https://circuitdigest.com/microcontroller-projects/iot-based-forest-fire-detection-using-arduino-and-gsm-modu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ster.io/1NextPCB/iot-based-fire-alarm-system-using-nodemcu-esp8266-226aa3" TargetMode="External"/><Relationship Id="rId5" Type="http://schemas.openxmlformats.org/officeDocument/2006/relationships/hyperlink" Target="https://microcontrollerslab.com/iot-fire-detection-esp32-flame-sensor-email-alert/" TargetMode="External"/><Relationship Id="rId4" Type="http://schemas.openxmlformats.org/officeDocument/2006/relationships/hyperlink" Target="https://maker.pro/arduino/projects/iot-smoke-alarm-arduino-esp8266-gas-sens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2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Fire Alarm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704856" cy="4824536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Proposal</a:t>
            </a: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IOT Course</a:t>
            </a: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By: Mansoor Ahmad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Supervisor: Dr. Chayakorn Netramai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27</a:t>
            </a:r>
            <a:r>
              <a:rPr lang="en-US" sz="20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Feb, 2023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2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Deliverables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Netpi</a:t>
            </a:r>
            <a:r>
              <a:rPr lang="en-US" sz="2400" dirty="0" smtClean="0">
                <a:solidFill>
                  <a:schemeClr val="tx1"/>
                </a:solidFill>
              </a:rPr>
              <a:t> Dashboard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Mobile Notification App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Arduino Code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Raspberry Pi Code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Working Use Case I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Working Use Case II (Optional)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Timeline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085813"/>
              </p:ext>
            </p:extLst>
          </p:nvPr>
        </p:nvGraphicFramePr>
        <p:xfrm>
          <a:off x="10145" y="975008"/>
          <a:ext cx="9133854" cy="604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79"/>
                <a:gridCol w="864096"/>
                <a:gridCol w="2525352"/>
                <a:gridCol w="931032"/>
                <a:gridCol w="1080120"/>
                <a:gridCol w="2555775"/>
              </a:tblGrid>
              <a:tr h="9898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Week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Obtained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Additional Information</a:t>
                      </a:r>
                      <a:endParaRPr lang="en-US" dirty="0"/>
                    </a:p>
                  </a:txBody>
                  <a:tcPr/>
                </a:tc>
              </a:tr>
              <a:tr h="58278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Detect Smoke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548251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Sound Buzzer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626572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Capture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858645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Connect</a:t>
                      </a:r>
                      <a:r>
                        <a:rPr lang="en-US" baseline="0" dirty="0" smtClean="0"/>
                        <a:t> Raspberry Pi</a:t>
                      </a:r>
                    </a:p>
                    <a:p>
                      <a:pPr algn="l"/>
                      <a:r>
                        <a:rPr lang="en-US" baseline="0" dirty="0" smtClean="0"/>
                        <a:t>&amp; Arduino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742404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Cloud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56563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Send Data to</a:t>
                      </a:r>
                      <a:r>
                        <a:rPr lang="en-US" baseline="0" dirty="0" smtClean="0"/>
                        <a:t>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6563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Mobile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6563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hlinkClick r:id="rId2"/>
              </a:rPr>
              <a:t>https://circuitdigest.com/microcontroller-projects/iot-based-forest-fire-detection-using-arduino-and-gsm-module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https://projecthub.arduino.cc/ayanfeoluwaadekanye1/e4d081ac-3a48-4446-9656-3a8c1c0845ec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hlinkClick r:id="rId4"/>
              </a:rPr>
              <a:t>https://maker.pro/arduino/projects/iot-smoke-alarm-arduino-esp8266-gas-sensor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https://microcontrollerslab.com/iot-fire-detection-esp32-flame-sensor-email-alert/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hlinkClick r:id="rId6"/>
              </a:rPr>
              <a:t>https://www.hackster.io/1NextPCB/iot-based-fire-alarm-system-using-nodemcu-esp8266-226aa3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Generic Solution Architecture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 Case I (</a:t>
            </a:r>
            <a:r>
              <a:rPr lang="en-US" sz="2000" dirty="0" smtClean="0">
                <a:solidFill>
                  <a:schemeClr val="tx1"/>
                </a:solidFill>
              </a:rPr>
              <a:t>Sensor Based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Software Flow Chart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Hardware Flow Diagram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 Case II  (</a:t>
            </a:r>
            <a:r>
              <a:rPr lang="en-US" sz="2000" dirty="0" smtClean="0">
                <a:solidFill>
                  <a:schemeClr val="tx1"/>
                </a:solidFill>
              </a:rPr>
              <a:t>Camera Based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Software Flow Chart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Hardware Flow Diagram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Hardware Requirements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Deliverables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Timeline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7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timely fire prediction in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Indoors / Warehouses / Data Centers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Forests / </a:t>
            </a:r>
            <a:r>
              <a:rPr lang="en-US" sz="2000" dirty="0" smtClean="0">
                <a:solidFill>
                  <a:schemeClr val="tx1"/>
                </a:solidFill>
              </a:rPr>
              <a:t>Mountains</a:t>
            </a: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Reasons for unnoticed fires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unavailability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Hardware Limitations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remote </a:t>
            </a:r>
            <a:r>
              <a:rPr lang="en-US" sz="2000" dirty="0" smtClean="0">
                <a:solidFill>
                  <a:schemeClr val="tx1"/>
                </a:solidFill>
              </a:rPr>
              <a:t>notifications</a:t>
            </a: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Results of late knowledge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Uncontrolled Fire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Lose of lives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Lose of infrastructure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2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Generic Solution Architecture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lvl="1" algn="l"/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95536" y="3429000"/>
            <a:ext cx="129614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 Quality Sensor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99792" y="5373216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3501008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92080" y="3501008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el-GR" dirty="0" smtClean="0"/>
              <a:t>π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5292080" y="5373216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483768" y="1484784"/>
            <a:ext cx="1800200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36096" y="1556792"/>
            <a:ext cx="1080120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4499992" y="3861048"/>
            <a:ext cx="648072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-Right Arrow 20"/>
          <p:cNvSpPr/>
          <p:nvPr/>
        </p:nvSpPr>
        <p:spPr>
          <a:xfrm>
            <a:off x="4499992" y="1988840"/>
            <a:ext cx="648072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3226992" y="2853934"/>
            <a:ext cx="313752" cy="5040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-Down Arrow 24"/>
          <p:cNvSpPr/>
          <p:nvPr/>
        </p:nvSpPr>
        <p:spPr>
          <a:xfrm>
            <a:off x="5842424" y="4725144"/>
            <a:ext cx="313752" cy="5040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1835696" y="3861048"/>
            <a:ext cx="648072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3226992" y="4797152"/>
            <a:ext cx="336896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3"/>
            <a:ext cx="7776864" cy="10520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I </a:t>
            </a:r>
            <a:r>
              <a:rPr lang="en-US" sz="2400" dirty="0" smtClean="0"/>
              <a:t>(</a:t>
            </a:r>
            <a:r>
              <a:rPr lang="en-US" sz="2800" dirty="0" smtClean="0"/>
              <a:t>Sensor-based</a:t>
            </a:r>
            <a:r>
              <a:rPr lang="en-US" sz="2400" dirty="0" smtClean="0"/>
              <a:t>)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980728"/>
            <a:ext cx="301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Software Flow Chart </a:t>
            </a:r>
            <a:endParaRPr lang="en-US" sz="2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7"/>
            <a:ext cx="7128792" cy="47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3"/>
            <a:ext cx="7776864" cy="9079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I </a:t>
            </a:r>
            <a:r>
              <a:rPr lang="en-US" sz="2400" dirty="0" smtClean="0"/>
              <a:t>(</a:t>
            </a:r>
            <a:r>
              <a:rPr lang="en-US" sz="2800" dirty="0" smtClean="0"/>
              <a:t>Sensor-based</a:t>
            </a:r>
            <a:r>
              <a:rPr lang="en-US" sz="2400" dirty="0" smtClean="0"/>
              <a:t>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805264"/>
          </a:xfrm>
        </p:spPr>
        <p:txBody>
          <a:bodyPr>
            <a:normAutofit/>
          </a:bodyPr>
          <a:lstStyle/>
          <a:p>
            <a:pPr lvl="1" algn="l"/>
            <a:endParaRPr lang="en-US" sz="20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67544" y="3672408"/>
            <a:ext cx="129614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Air Quality Sensor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5616624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Buzzer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71800" y="3744416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(compare smoke threshold)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44208" y="3744416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Raspberry</a:t>
            </a:r>
            <a:r>
              <a:rPr lang="en-US" sz="1600" dirty="0" smtClean="0"/>
              <a:t> </a:t>
            </a:r>
            <a:r>
              <a:rPr lang="el-GR" sz="1600" dirty="0" smtClean="0"/>
              <a:t>π</a:t>
            </a:r>
            <a:endParaRPr lang="en-US" sz="1600" dirty="0" smtClean="0"/>
          </a:p>
        </p:txBody>
      </p:sp>
      <p:sp>
        <p:nvSpPr>
          <p:cNvPr id="15" name="Oval 14"/>
          <p:cNvSpPr/>
          <p:nvPr/>
        </p:nvSpPr>
        <p:spPr>
          <a:xfrm>
            <a:off x="6495649" y="5616624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71800" y="1772816"/>
            <a:ext cx="165618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Cloud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16216" y="1772816"/>
            <a:ext cx="1080120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Mobile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788024" y="4212468"/>
            <a:ext cx="1008112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Left-Right Arrow 20"/>
          <p:cNvSpPr/>
          <p:nvPr/>
        </p:nvSpPr>
        <p:spPr>
          <a:xfrm>
            <a:off x="4728408" y="2168860"/>
            <a:ext cx="1296144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3419872" y="3068960"/>
            <a:ext cx="313752" cy="53243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Up-Down Arrow 24"/>
          <p:cNvSpPr/>
          <p:nvPr/>
        </p:nvSpPr>
        <p:spPr>
          <a:xfrm>
            <a:off x="7020272" y="4968552"/>
            <a:ext cx="313752" cy="5040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Down Arrow 26"/>
          <p:cNvSpPr/>
          <p:nvPr/>
        </p:nvSpPr>
        <p:spPr>
          <a:xfrm>
            <a:off x="3443016" y="5040560"/>
            <a:ext cx="336896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06355" y="3242101"/>
            <a:ext cx="118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Continuous </a:t>
            </a:r>
          </a:p>
          <a:p>
            <a:r>
              <a:rPr lang="en-US" sz="1600" dirty="0" smtClean="0"/>
              <a:t>sensing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1950366" y="4156023"/>
            <a:ext cx="490739" cy="324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              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7350" y="3492297"/>
            <a:ext cx="1794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Capture image</a:t>
            </a:r>
          </a:p>
          <a:p>
            <a:r>
              <a:rPr lang="en-US" sz="1600" dirty="0" smtClean="0"/>
              <a:t>(if smoke detected)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8409" y="4680520"/>
            <a:ext cx="113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6382" y="5661248"/>
            <a:ext cx="1679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Switch-On buzzer 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 smoke </a:t>
            </a:r>
          </a:p>
          <a:p>
            <a:r>
              <a:rPr lang="en-US" sz="1600" dirty="0" smtClean="0"/>
              <a:t>above threshold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6449" y="5731023"/>
            <a:ext cx="126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 </a:t>
            </a:r>
          </a:p>
          <a:p>
            <a:r>
              <a:rPr lang="en-US" sz="1600" dirty="0" smtClean="0"/>
              <a:t>snapshot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 request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7481" y="1877923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Upload Image</a:t>
            </a:r>
          </a:p>
          <a:p>
            <a:r>
              <a:rPr lang="en-US" sz="1600" dirty="0" smtClean="0"/>
              <a:t>And smoke </a:t>
            </a:r>
          </a:p>
          <a:p>
            <a:r>
              <a:rPr lang="en-US" sz="1600" dirty="0" smtClean="0"/>
              <a:t>quantity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6828" y="2021939"/>
            <a:ext cx="1185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 smoke</a:t>
            </a:r>
          </a:p>
          <a:p>
            <a:r>
              <a:rPr lang="en-US" sz="1600" dirty="0"/>
              <a:t>q</a:t>
            </a:r>
            <a:r>
              <a:rPr lang="en-US" sz="1600" dirty="0" smtClean="0"/>
              <a:t>uantity</a:t>
            </a:r>
          </a:p>
          <a:p>
            <a:r>
              <a:rPr lang="en-US" sz="1600" dirty="0" smtClean="0"/>
              <a:t>and visuals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1522" y="319593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9474" y="558924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427984" y="337847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1922" y="563715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500638" y="467122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91482" y="193831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6.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791465" y="172229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5496" y="1023119"/>
            <a:ext cx="342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Hardware Flow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7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3"/>
            <a:ext cx="7776864" cy="11240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II (</a:t>
            </a:r>
            <a:r>
              <a:rPr lang="en-US" sz="2800" dirty="0" smtClean="0"/>
              <a:t>Camera-based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980728"/>
            <a:ext cx="301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Software Flow Chart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7"/>
            <a:ext cx="7703150" cy="47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3"/>
            <a:ext cx="7776864" cy="13400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II </a:t>
            </a:r>
            <a:r>
              <a:rPr lang="en-US" sz="2800" dirty="0" smtClean="0"/>
              <a:t>(Camera-based)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1" algn="l"/>
            <a:endParaRPr lang="en-US" sz="20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67544" y="3789040"/>
            <a:ext cx="129614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Air Quality Sensor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5589240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Buzzer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71800" y="3789040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44208" y="3717032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Raspberry</a:t>
            </a:r>
            <a:r>
              <a:rPr lang="en-US" sz="1600" dirty="0" smtClean="0"/>
              <a:t> </a:t>
            </a:r>
            <a:r>
              <a:rPr lang="el-GR" sz="1600" dirty="0" smtClean="0"/>
              <a:t>π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400" dirty="0" smtClean="0"/>
              <a:t>flame detection</a:t>
            </a:r>
            <a:r>
              <a:rPr lang="en-US" sz="1600" dirty="0" smtClean="0"/>
              <a:t>)</a:t>
            </a:r>
          </a:p>
        </p:txBody>
      </p:sp>
      <p:sp>
        <p:nvSpPr>
          <p:cNvPr id="15" name="Oval 14"/>
          <p:cNvSpPr/>
          <p:nvPr/>
        </p:nvSpPr>
        <p:spPr>
          <a:xfrm>
            <a:off x="6495649" y="5589240"/>
            <a:ext cx="1388719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99792" y="1700808"/>
            <a:ext cx="165618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Cloud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28184" y="1700808"/>
            <a:ext cx="1080120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Mobile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4644008" y="2168860"/>
            <a:ext cx="1296144" cy="32403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3419872" y="2996952"/>
            <a:ext cx="313752" cy="57706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Up-Down Arrow 24"/>
          <p:cNvSpPr/>
          <p:nvPr/>
        </p:nvSpPr>
        <p:spPr>
          <a:xfrm>
            <a:off x="7020272" y="4941168"/>
            <a:ext cx="313752" cy="5040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Down Arrow 26"/>
          <p:cNvSpPr/>
          <p:nvPr/>
        </p:nvSpPr>
        <p:spPr>
          <a:xfrm>
            <a:off x="3443016" y="5013176"/>
            <a:ext cx="336896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94763" y="3492297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Detect </a:t>
            </a:r>
          </a:p>
          <a:p>
            <a:r>
              <a:rPr lang="en-US" sz="1600" dirty="0" smtClean="0"/>
              <a:t>Smoke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009" y="3738518"/>
            <a:ext cx="138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Detect Smoke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9229" y="4581128"/>
            <a:ext cx="1030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4374" y="5703639"/>
            <a:ext cx="1679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Switch-On buzzer 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 smoke </a:t>
            </a:r>
          </a:p>
          <a:p>
            <a:r>
              <a:rPr lang="en-US" sz="1600" dirty="0" smtClean="0"/>
              <a:t>above threshold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8257" y="5703639"/>
            <a:ext cx="126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 </a:t>
            </a:r>
          </a:p>
          <a:p>
            <a:r>
              <a:rPr lang="en-US" sz="1600" dirty="0" smtClean="0"/>
              <a:t>snapshot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 request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9489" y="1916832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Upload Image</a:t>
            </a:r>
          </a:p>
          <a:p>
            <a:r>
              <a:rPr lang="en-US" sz="1600" dirty="0" smtClean="0"/>
              <a:t>And smoke </a:t>
            </a:r>
          </a:p>
          <a:p>
            <a:r>
              <a:rPr lang="en-US" sz="1600" dirty="0" smtClean="0"/>
              <a:t>quantity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7156" y="1988840"/>
            <a:ext cx="1185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 smoke</a:t>
            </a:r>
          </a:p>
          <a:p>
            <a:r>
              <a:rPr lang="en-US" sz="1600" dirty="0"/>
              <a:t>q</a:t>
            </a:r>
            <a:r>
              <a:rPr lang="en-US" sz="1600" dirty="0" smtClean="0"/>
              <a:t>uantity</a:t>
            </a:r>
          </a:p>
          <a:p>
            <a:r>
              <a:rPr lang="en-US" sz="1600" dirty="0" smtClean="0"/>
              <a:t>and visuals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11562" y="345048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9474" y="560876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890" y="373851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95938" y="568273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663890" y="460261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63490" y="193831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6.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6336" y="172229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5496" y="1023119"/>
            <a:ext cx="342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Hardware Flow Diagram</a:t>
            </a:r>
            <a:endParaRPr lang="en-US" sz="2400" b="1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4902448" y="4128639"/>
            <a:ext cx="888984" cy="386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1907704" y="4194375"/>
            <a:ext cx="690923" cy="3867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23"/>
            <a:ext cx="7772400" cy="134004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Requirements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568952" cy="5328592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ESP8266 </a:t>
            </a:r>
            <a:r>
              <a:rPr lang="en-US" sz="2400" dirty="0" err="1" smtClean="0">
                <a:solidFill>
                  <a:schemeClr val="tx1"/>
                </a:solidFill>
              </a:rPr>
              <a:t>NodeMCU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Raspberry Pi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Smoke Sensor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Buzzer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Camera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25144"/>
            <a:ext cx="2160240" cy="2160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43" y="1196752"/>
            <a:ext cx="2554021" cy="1916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98" y="4509120"/>
            <a:ext cx="1174193" cy="2077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31749"/>
            <a:ext cx="2952329" cy="1737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36" y="4814751"/>
            <a:ext cx="3225828" cy="20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354</Words>
  <Application>Microsoft Office PowerPoint</Application>
  <PresentationFormat>On-screen Show (4:3)</PresentationFormat>
  <Paragraphs>179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Fire Alarm System</vt:lpstr>
      <vt:lpstr>Contents</vt:lpstr>
      <vt:lpstr>Problem Statement</vt:lpstr>
      <vt:lpstr>Generic Solution Architecture</vt:lpstr>
      <vt:lpstr>Use Case I (Sensor-based)</vt:lpstr>
      <vt:lpstr>Use Case I (Sensor-based)</vt:lpstr>
      <vt:lpstr>Use Case II (Camera-based)</vt:lpstr>
      <vt:lpstr>Use Case II (Camera-based)</vt:lpstr>
      <vt:lpstr>Hardware Requirements</vt:lpstr>
      <vt:lpstr>Deliverables</vt:lpstr>
      <vt:lpstr>Timeline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PRIME COMUTER</dc:creator>
  <cp:lastModifiedBy>PRIME COMUTER</cp:lastModifiedBy>
  <cp:revision>37</cp:revision>
  <dcterms:created xsi:type="dcterms:W3CDTF">2023-02-22T18:26:01Z</dcterms:created>
  <dcterms:modified xsi:type="dcterms:W3CDTF">2023-02-23T22:13:14Z</dcterms:modified>
</cp:coreProperties>
</file>