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0" d="100"/>
          <a:sy n="20" d="100"/>
        </p:scale>
        <p:origin x="134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6999180"/>
            <a:ext cx="25733931" cy="14889339"/>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62709"/>
            <a:ext cx="22706410" cy="10325516"/>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75D01F-7616-4686-9BCD-9B710475E2FA}"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43B1A4-FC65-4B4A-808A-FCCBE17BBB96}" type="slidenum">
              <a:rPr lang="en-GB" smtClean="0"/>
              <a:t>‹#›</a:t>
            </a:fld>
            <a:endParaRPr lang="en-GB"/>
          </a:p>
        </p:txBody>
      </p:sp>
    </p:spTree>
    <p:extLst>
      <p:ext uri="{BB962C8B-B14F-4D97-AF65-F5344CB8AC3E}">
        <p14:creationId xmlns:p14="http://schemas.microsoft.com/office/powerpoint/2010/main" val="417281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75D01F-7616-4686-9BCD-9B710475E2FA}"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43B1A4-FC65-4B4A-808A-FCCBE17BBB96}" type="slidenum">
              <a:rPr lang="en-GB" smtClean="0"/>
              <a:t>‹#›</a:t>
            </a:fld>
            <a:endParaRPr lang="en-GB"/>
          </a:p>
        </p:txBody>
      </p:sp>
    </p:spTree>
    <p:extLst>
      <p:ext uri="{BB962C8B-B14F-4D97-AF65-F5344CB8AC3E}">
        <p14:creationId xmlns:p14="http://schemas.microsoft.com/office/powerpoint/2010/main" val="3572982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6960"/>
            <a:ext cx="6528093" cy="3624326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6960"/>
            <a:ext cx="19205838" cy="362432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75D01F-7616-4686-9BCD-9B710475E2FA}"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43B1A4-FC65-4B4A-808A-FCCBE17BBB96}" type="slidenum">
              <a:rPr lang="en-GB" smtClean="0"/>
              <a:t>‹#›</a:t>
            </a:fld>
            <a:endParaRPr lang="en-GB"/>
          </a:p>
        </p:txBody>
      </p:sp>
    </p:spTree>
    <p:extLst>
      <p:ext uri="{BB962C8B-B14F-4D97-AF65-F5344CB8AC3E}">
        <p14:creationId xmlns:p14="http://schemas.microsoft.com/office/powerpoint/2010/main" val="380182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75D01F-7616-4686-9BCD-9B710475E2FA}"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43B1A4-FC65-4B4A-808A-FCCBE17BBB96}" type="slidenum">
              <a:rPr lang="en-GB" smtClean="0"/>
              <a:t>‹#›</a:t>
            </a:fld>
            <a:endParaRPr lang="en-GB"/>
          </a:p>
        </p:txBody>
      </p:sp>
    </p:spTree>
    <p:extLst>
      <p:ext uri="{BB962C8B-B14F-4D97-AF65-F5344CB8AC3E}">
        <p14:creationId xmlns:p14="http://schemas.microsoft.com/office/powerpoint/2010/main" val="3523658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62125"/>
            <a:ext cx="26112371" cy="17789985"/>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20410"/>
            <a:ext cx="26112371" cy="9355333"/>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75D01F-7616-4686-9BCD-9B710475E2FA}"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43B1A4-FC65-4B4A-808A-FCCBE17BBB96}" type="slidenum">
              <a:rPr lang="en-GB" smtClean="0"/>
              <a:t>‹#›</a:t>
            </a:fld>
            <a:endParaRPr lang="en-GB"/>
          </a:p>
        </p:txBody>
      </p:sp>
    </p:spTree>
    <p:extLst>
      <p:ext uri="{BB962C8B-B14F-4D97-AF65-F5344CB8AC3E}">
        <p14:creationId xmlns:p14="http://schemas.microsoft.com/office/powerpoint/2010/main" val="590955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84800"/>
            <a:ext cx="12866966"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84800"/>
            <a:ext cx="12866966"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75D01F-7616-4686-9BCD-9B710475E2FA}" type="datetimeFigureOut">
              <a:rPr lang="en-GB" smtClean="0"/>
              <a:t>18/01/2024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43B1A4-FC65-4B4A-808A-FCCBE17BBB96}" type="slidenum">
              <a:rPr lang="en-GB" smtClean="0"/>
              <a:t>‹#›</a:t>
            </a:fld>
            <a:endParaRPr lang="en-GB"/>
          </a:p>
        </p:txBody>
      </p:sp>
    </p:spTree>
    <p:extLst>
      <p:ext uri="{BB962C8B-B14F-4D97-AF65-F5344CB8AC3E}">
        <p14:creationId xmlns:p14="http://schemas.microsoft.com/office/powerpoint/2010/main" val="2050486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6970"/>
            <a:ext cx="26112371" cy="82663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83919"/>
            <a:ext cx="12807832" cy="513800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21926"/>
            <a:ext cx="12807832"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83919"/>
            <a:ext cx="12870909" cy="513800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21926"/>
            <a:ext cx="12870909"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75D01F-7616-4686-9BCD-9B710475E2FA}" type="datetimeFigureOut">
              <a:rPr lang="en-GB" smtClean="0"/>
              <a:t>18/01/2024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243B1A4-FC65-4B4A-808A-FCCBE17BBB96}" type="slidenum">
              <a:rPr lang="en-GB" smtClean="0"/>
              <a:t>‹#›</a:t>
            </a:fld>
            <a:endParaRPr lang="en-GB"/>
          </a:p>
        </p:txBody>
      </p:sp>
    </p:spTree>
    <p:extLst>
      <p:ext uri="{BB962C8B-B14F-4D97-AF65-F5344CB8AC3E}">
        <p14:creationId xmlns:p14="http://schemas.microsoft.com/office/powerpoint/2010/main" val="3895466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75D01F-7616-4686-9BCD-9B710475E2FA}" type="datetimeFigureOut">
              <a:rPr lang="en-GB" smtClean="0"/>
              <a:t>18/01/2024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243B1A4-FC65-4B4A-808A-FCCBE17BBB96}" type="slidenum">
              <a:rPr lang="en-GB" smtClean="0"/>
              <a:t>‹#›</a:t>
            </a:fld>
            <a:endParaRPr lang="en-GB"/>
          </a:p>
        </p:txBody>
      </p:sp>
    </p:spTree>
    <p:extLst>
      <p:ext uri="{BB962C8B-B14F-4D97-AF65-F5344CB8AC3E}">
        <p14:creationId xmlns:p14="http://schemas.microsoft.com/office/powerpoint/2010/main" val="970967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75D01F-7616-4686-9BCD-9B710475E2FA}" type="datetimeFigureOut">
              <a:rPr lang="en-GB" smtClean="0"/>
              <a:t>18/01/2024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243B1A4-FC65-4B4A-808A-FCCBE17BBB96}" type="slidenum">
              <a:rPr lang="en-GB" smtClean="0"/>
              <a:t>‹#›</a:t>
            </a:fld>
            <a:endParaRPr lang="en-GB"/>
          </a:p>
        </p:txBody>
      </p:sp>
    </p:spTree>
    <p:extLst>
      <p:ext uri="{BB962C8B-B14F-4D97-AF65-F5344CB8AC3E}">
        <p14:creationId xmlns:p14="http://schemas.microsoft.com/office/powerpoint/2010/main" val="796679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57701"/>
            <a:ext cx="15326827" cy="30392467"/>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30175"/>
            <a:ext cx="9764544" cy="2376948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3375D01F-7616-4686-9BCD-9B710475E2FA}" type="datetimeFigureOut">
              <a:rPr lang="en-GB" smtClean="0"/>
              <a:t>18/01/2024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43B1A4-FC65-4B4A-808A-FCCBE17BBB96}" type="slidenum">
              <a:rPr lang="en-GB" smtClean="0"/>
              <a:t>‹#›</a:t>
            </a:fld>
            <a:endParaRPr lang="en-GB"/>
          </a:p>
        </p:txBody>
      </p:sp>
    </p:spTree>
    <p:extLst>
      <p:ext uri="{BB962C8B-B14F-4D97-AF65-F5344CB8AC3E}">
        <p14:creationId xmlns:p14="http://schemas.microsoft.com/office/powerpoint/2010/main" val="3570493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57701"/>
            <a:ext cx="15326827" cy="30392467"/>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30175"/>
            <a:ext cx="9764544" cy="2376948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3375D01F-7616-4686-9BCD-9B710475E2FA}" type="datetimeFigureOut">
              <a:rPr lang="en-GB" smtClean="0"/>
              <a:t>18/01/2024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43B1A4-FC65-4B4A-808A-FCCBE17BBB96}" type="slidenum">
              <a:rPr lang="en-GB" smtClean="0"/>
              <a:t>‹#›</a:t>
            </a:fld>
            <a:endParaRPr lang="en-GB"/>
          </a:p>
        </p:txBody>
      </p:sp>
    </p:spTree>
    <p:extLst>
      <p:ext uri="{BB962C8B-B14F-4D97-AF65-F5344CB8AC3E}">
        <p14:creationId xmlns:p14="http://schemas.microsoft.com/office/powerpoint/2010/main" val="3746310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6970"/>
            <a:ext cx="26112371" cy="82663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84800"/>
            <a:ext cx="26112371" cy="27135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38914"/>
            <a:ext cx="6811923" cy="2276960"/>
          </a:xfrm>
          <a:prstGeom prst="rect">
            <a:avLst/>
          </a:prstGeom>
        </p:spPr>
        <p:txBody>
          <a:bodyPr vert="horz" lIns="91440" tIns="45720" rIns="91440" bIns="45720" rtlCol="0" anchor="ctr"/>
          <a:lstStyle>
            <a:lvl1pPr algn="l">
              <a:defRPr sz="3973">
                <a:solidFill>
                  <a:schemeClr val="tx1">
                    <a:tint val="75000"/>
                  </a:schemeClr>
                </a:solidFill>
              </a:defRPr>
            </a:lvl1pPr>
          </a:lstStyle>
          <a:p>
            <a:fld id="{3375D01F-7616-4686-9BCD-9B710475E2FA}" type="datetimeFigureOut">
              <a:rPr lang="en-GB" smtClean="0"/>
              <a:t>18/01/2024</a:t>
            </a:fld>
            <a:endParaRPr lang="en-GB"/>
          </a:p>
        </p:txBody>
      </p:sp>
      <p:sp>
        <p:nvSpPr>
          <p:cNvPr id="5" name="Footer Placeholder 4"/>
          <p:cNvSpPr>
            <a:spLocks noGrp="1"/>
          </p:cNvSpPr>
          <p:nvPr>
            <p:ph type="ftr" sz="quarter" idx="3"/>
          </p:nvPr>
        </p:nvSpPr>
        <p:spPr>
          <a:xfrm>
            <a:off x="10028665" y="39638914"/>
            <a:ext cx="10217884" cy="2276960"/>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39638914"/>
            <a:ext cx="6811923" cy="2276960"/>
          </a:xfrm>
          <a:prstGeom prst="rect">
            <a:avLst/>
          </a:prstGeom>
        </p:spPr>
        <p:txBody>
          <a:bodyPr vert="horz" lIns="91440" tIns="45720" rIns="91440" bIns="45720" rtlCol="0" anchor="ctr"/>
          <a:lstStyle>
            <a:lvl1pPr algn="r">
              <a:defRPr sz="3973">
                <a:solidFill>
                  <a:schemeClr val="tx1">
                    <a:tint val="75000"/>
                  </a:schemeClr>
                </a:solidFill>
              </a:defRPr>
            </a:lvl1pPr>
          </a:lstStyle>
          <a:p>
            <a:fld id="{2243B1A4-FC65-4B4A-808A-FCCBE17BBB96}" type="slidenum">
              <a:rPr lang="en-GB" smtClean="0"/>
              <a:t>‹#›</a:t>
            </a:fld>
            <a:endParaRPr lang="en-GB"/>
          </a:p>
        </p:txBody>
      </p:sp>
    </p:spTree>
    <p:extLst>
      <p:ext uri="{BB962C8B-B14F-4D97-AF65-F5344CB8AC3E}">
        <p14:creationId xmlns:p14="http://schemas.microsoft.com/office/powerpoint/2010/main" val="3040381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github.com/mansoorkashif1997/ADS-assignment-3.git"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6B50F-8F20-D0AE-53F0-DFF7D21A02AD}"/>
              </a:ext>
            </a:extLst>
          </p:cNvPr>
          <p:cNvSpPr>
            <a:spLocks noGrp="1"/>
          </p:cNvSpPr>
          <p:nvPr>
            <p:ph type="ctrTitle"/>
          </p:nvPr>
        </p:nvSpPr>
        <p:spPr>
          <a:xfrm>
            <a:off x="2270636" y="7293"/>
            <a:ext cx="25733931" cy="3173932"/>
          </a:xfrm>
          <a:solidFill>
            <a:srgbClr val="92D050"/>
          </a:solidFill>
        </p:spPr>
        <p:txBody>
          <a:bodyPr>
            <a:normAutofit/>
          </a:bodyPr>
          <a:lstStyle/>
          <a:p>
            <a:r>
              <a:rPr lang="en-GB" sz="12000" b="1" dirty="0">
                <a:solidFill>
                  <a:schemeClr val="bg1">
                    <a:lumMod val="95000"/>
                  </a:schemeClr>
                </a:solidFill>
              </a:rPr>
              <a:t>Co2 emission effect on GDP per capita</a:t>
            </a:r>
            <a:br>
              <a:rPr lang="en-GB" sz="12000" b="1" dirty="0">
                <a:solidFill>
                  <a:schemeClr val="bg1">
                    <a:lumMod val="95000"/>
                  </a:schemeClr>
                </a:solidFill>
              </a:rPr>
            </a:br>
            <a:r>
              <a:rPr lang="en-GB" sz="10000" b="1" dirty="0">
                <a:solidFill>
                  <a:schemeClr val="bg1">
                    <a:lumMod val="95000"/>
                  </a:schemeClr>
                </a:solidFill>
              </a:rPr>
              <a:t>By Mansoor Kashif</a:t>
            </a:r>
            <a:endParaRPr lang="en-GB" sz="12000" b="1" dirty="0">
              <a:solidFill>
                <a:schemeClr val="bg1">
                  <a:lumMod val="95000"/>
                </a:schemeClr>
              </a:solidFill>
            </a:endParaRPr>
          </a:p>
        </p:txBody>
      </p:sp>
      <p:sp>
        <p:nvSpPr>
          <p:cNvPr id="3" name="Subtitle 2">
            <a:extLst>
              <a:ext uri="{FF2B5EF4-FFF2-40B4-BE49-F238E27FC236}">
                <a16:creationId xmlns:a16="http://schemas.microsoft.com/office/drawing/2014/main" id="{EBF67360-247D-EC49-3355-2CC54EABD6E1}"/>
              </a:ext>
            </a:extLst>
          </p:cNvPr>
          <p:cNvSpPr>
            <a:spLocks noGrp="1"/>
          </p:cNvSpPr>
          <p:nvPr>
            <p:ph type="subTitle" idx="1"/>
          </p:nvPr>
        </p:nvSpPr>
        <p:spPr>
          <a:xfrm>
            <a:off x="1900524" y="5728525"/>
            <a:ext cx="27186105" cy="5788977"/>
          </a:xfrm>
          <a:solidFill>
            <a:srgbClr val="92D050"/>
          </a:solidFill>
        </p:spPr>
        <p:txBody>
          <a:bodyPr>
            <a:normAutofit/>
          </a:bodyPr>
          <a:lstStyle/>
          <a:p>
            <a:pPr algn="just"/>
            <a:r>
              <a:rPr lang="en-GB" sz="6600" dirty="0">
                <a:solidFill>
                  <a:schemeClr val="bg1"/>
                </a:solidFill>
              </a:rPr>
              <a:t>The major factor that is contributing towards the climate change is Co2 emissions. The rise in industrial, commercial and economic activities has caused changes in weather and temperature of World. These climate changes are the causing change in rainfall pattern, increasing temperature, and other natural disasters. This study aims a look at the major cause of these change </a:t>
            </a:r>
            <a:r>
              <a:rPr lang="en-GB" sz="6600" dirty="0" err="1">
                <a:solidFill>
                  <a:schemeClr val="bg1"/>
                </a:solidFill>
              </a:rPr>
              <a:t>i,e</a:t>
            </a:r>
            <a:r>
              <a:rPr lang="en-GB" sz="6600" dirty="0">
                <a:solidFill>
                  <a:schemeClr val="bg1"/>
                </a:solidFill>
              </a:rPr>
              <a:t> Co2 emission and how it effects GDP.</a:t>
            </a:r>
          </a:p>
        </p:txBody>
      </p:sp>
      <p:sp>
        <p:nvSpPr>
          <p:cNvPr id="4" name="Subtitle 2">
            <a:extLst>
              <a:ext uri="{FF2B5EF4-FFF2-40B4-BE49-F238E27FC236}">
                <a16:creationId xmlns:a16="http://schemas.microsoft.com/office/drawing/2014/main" id="{3DC6FB74-0822-F856-4632-08093A0B6CFE}"/>
              </a:ext>
            </a:extLst>
          </p:cNvPr>
          <p:cNvSpPr txBox="1">
            <a:spLocks/>
          </p:cNvSpPr>
          <p:nvPr/>
        </p:nvSpPr>
        <p:spPr>
          <a:xfrm>
            <a:off x="2270635" y="4380503"/>
            <a:ext cx="25733931" cy="1708980"/>
          </a:xfrm>
          <a:prstGeom prst="rect">
            <a:avLst/>
          </a:prstGeom>
        </p:spPr>
        <p:txBody>
          <a:bodyPr vert="horz" lIns="91440" tIns="45720" rIns="91440" bIns="45720" rtlCol="0">
            <a:normAutofit/>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GB" sz="9600" b="1" dirty="0"/>
              <a:t>Abstract  &amp; Introduction</a:t>
            </a:r>
          </a:p>
        </p:txBody>
      </p:sp>
      <p:graphicFrame>
        <p:nvGraphicFramePr>
          <p:cNvPr id="9" name="Table 8">
            <a:extLst>
              <a:ext uri="{FF2B5EF4-FFF2-40B4-BE49-F238E27FC236}">
                <a16:creationId xmlns:a16="http://schemas.microsoft.com/office/drawing/2014/main" id="{D0857DB2-C04E-BB9B-0BEB-59A0D872BEE3}"/>
              </a:ext>
            </a:extLst>
          </p:cNvPr>
          <p:cNvGraphicFramePr>
            <a:graphicFrameLocks noGrp="1"/>
          </p:cNvGraphicFramePr>
          <p:nvPr>
            <p:extLst>
              <p:ext uri="{D42A27DB-BD31-4B8C-83A1-F6EECF244321}">
                <p14:modId xmlns:p14="http://schemas.microsoft.com/office/powerpoint/2010/main" val="1693257890"/>
              </p:ext>
            </p:extLst>
          </p:nvPr>
        </p:nvGraphicFramePr>
        <p:xfrm>
          <a:off x="2270634" y="10912349"/>
          <a:ext cx="25733932" cy="14213114"/>
        </p:xfrm>
        <a:graphic>
          <a:graphicData uri="http://schemas.openxmlformats.org/drawingml/2006/table">
            <a:tbl>
              <a:tblPr firstRow="1" bandRow="1">
                <a:tableStyleId>{2D5ABB26-0587-4C30-8999-92F81FD0307C}</a:tableStyleId>
              </a:tblPr>
              <a:tblGrid>
                <a:gridCol w="12866966">
                  <a:extLst>
                    <a:ext uri="{9D8B030D-6E8A-4147-A177-3AD203B41FA5}">
                      <a16:colId xmlns:a16="http://schemas.microsoft.com/office/drawing/2014/main" val="2641387992"/>
                    </a:ext>
                  </a:extLst>
                </a:gridCol>
                <a:gridCol w="12866966">
                  <a:extLst>
                    <a:ext uri="{9D8B030D-6E8A-4147-A177-3AD203B41FA5}">
                      <a16:colId xmlns:a16="http://schemas.microsoft.com/office/drawing/2014/main" val="1035309089"/>
                    </a:ext>
                  </a:extLst>
                </a:gridCol>
              </a:tblGrid>
              <a:tr h="3017611">
                <a:tc>
                  <a:txBody>
                    <a:bodyPr/>
                    <a:lstStyle/>
                    <a:p>
                      <a:pPr algn="ctr"/>
                      <a:r>
                        <a:rPr lang="en-GB" sz="8800" b="1" dirty="0"/>
                        <a:t>1990</a:t>
                      </a:r>
                    </a:p>
                  </a:txBody>
                  <a:tcPr anchor="ctr"/>
                </a:tc>
                <a:tc>
                  <a:txBody>
                    <a:bodyPr/>
                    <a:lstStyle/>
                    <a:p>
                      <a:pPr algn="ctr"/>
                      <a:r>
                        <a:rPr lang="en-GB" sz="8800" b="1" dirty="0"/>
                        <a:t>2020</a:t>
                      </a:r>
                    </a:p>
                  </a:txBody>
                  <a:tcPr anchor="ctr"/>
                </a:tc>
                <a:extLst>
                  <a:ext uri="{0D108BD9-81ED-4DB2-BD59-A6C34878D82A}">
                    <a16:rowId xmlns:a16="http://schemas.microsoft.com/office/drawing/2014/main" val="1134910755"/>
                  </a:ext>
                </a:extLst>
              </a:tr>
              <a:tr h="11195503">
                <a:tc>
                  <a:txBody>
                    <a:bodyPr/>
                    <a:lstStyle/>
                    <a:p>
                      <a:endParaRPr lang="en-GB" dirty="0"/>
                    </a:p>
                  </a:txBody>
                  <a:tcPr anchor="ctr"/>
                </a:tc>
                <a:tc>
                  <a:txBody>
                    <a:bodyPr/>
                    <a:lstStyle/>
                    <a:p>
                      <a:endParaRPr lang="en-GB" dirty="0"/>
                    </a:p>
                  </a:txBody>
                  <a:tcPr anchor="ctr"/>
                </a:tc>
                <a:extLst>
                  <a:ext uri="{0D108BD9-81ED-4DB2-BD59-A6C34878D82A}">
                    <a16:rowId xmlns:a16="http://schemas.microsoft.com/office/drawing/2014/main" val="2836909293"/>
                  </a:ext>
                </a:extLst>
              </a:tr>
            </a:tbl>
          </a:graphicData>
        </a:graphic>
      </p:graphicFrame>
      <p:pic>
        <p:nvPicPr>
          <p:cNvPr id="11" name="Picture 10" descr="A graph of a number of clusters&#10;&#10;Description automatically generated">
            <a:extLst>
              <a:ext uri="{FF2B5EF4-FFF2-40B4-BE49-F238E27FC236}">
                <a16:creationId xmlns:a16="http://schemas.microsoft.com/office/drawing/2014/main" id="{002BC13D-F91D-2AAF-136C-CB5EA0693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634" y="13518662"/>
            <a:ext cx="14301823" cy="11079841"/>
          </a:xfrm>
          <a:prstGeom prst="rect">
            <a:avLst/>
          </a:prstGeom>
        </p:spPr>
      </p:pic>
      <p:pic>
        <p:nvPicPr>
          <p:cNvPr id="13" name="Picture 12" descr="A graph of a number of clusters&#10;&#10;Description automatically generated">
            <a:extLst>
              <a:ext uri="{FF2B5EF4-FFF2-40B4-BE49-F238E27FC236}">
                <a16:creationId xmlns:a16="http://schemas.microsoft.com/office/drawing/2014/main" id="{450407B3-C193-724E-6252-5A7D83A70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84807" y="13395744"/>
            <a:ext cx="14301822" cy="11325678"/>
          </a:xfrm>
          <a:prstGeom prst="rect">
            <a:avLst/>
          </a:prstGeom>
        </p:spPr>
      </p:pic>
      <p:sp>
        <p:nvSpPr>
          <p:cNvPr id="14" name="Subtitle 2">
            <a:extLst>
              <a:ext uri="{FF2B5EF4-FFF2-40B4-BE49-F238E27FC236}">
                <a16:creationId xmlns:a16="http://schemas.microsoft.com/office/drawing/2014/main" id="{0939EF3D-C696-7EE4-AC6C-5E9920F39CE8}"/>
              </a:ext>
            </a:extLst>
          </p:cNvPr>
          <p:cNvSpPr txBox="1">
            <a:spLocks/>
          </p:cNvSpPr>
          <p:nvPr/>
        </p:nvSpPr>
        <p:spPr>
          <a:xfrm>
            <a:off x="1127663" y="24607572"/>
            <a:ext cx="27958966" cy="4642753"/>
          </a:xfrm>
          <a:prstGeom prst="rect">
            <a:avLst/>
          </a:prstGeom>
          <a:solidFill>
            <a:srgbClr val="92D050"/>
          </a:solidFill>
        </p:spPr>
        <p:txBody>
          <a:bodyPr vert="horz" lIns="91440" tIns="45720" rIns="91440" bIns="45720" rtlCol="0">
            <a:normAutofit/>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pPr algn="just"/>
            <a:r>
              <a:rPr lang="en-GB" sz="6600" dirty="0">
                <a:solidFill>
                  <a:schemeClr val="bg1"/>
                </a:solidFill>
              </a:rPr>
              <a:t>Figure show that cluster analysis of countries all over the world based on Co2 emission and GDP per capita. The analysis was carried out for year 1990 and 2020 to observe cluster overtime. The goal is shed light on how economic factor and Co2 emission are related. Most countries have seen reduced Co2 emission as the cluster can be seen move towards left. However, GDP per capita have increased.</a:t>
            </a:r>
          </a:p>
        </p:txBody>
      </p:sp>
      <p:pic>
        <p:nvPicPr>
          <p:cNvPr id="18" name="Picture 17" descr="A graph with a line and a blue line&#10;&#10;Description automatically generated">
            <a:extLst>
              <a:ext uri="{FF2B5EF4-FFF2-40B4-BE49-F238E27FC236}">
                <a16:creationId xmlns:a16="http://schemas.microsoft.com/office/drawing/2014/main" id="{DEF577D6-FF85-9C2C-BE24-CC5F54BEDA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777" y="29293780"/>
            <a:ext cx="14789598" cy="9919021"/>
          </a:xfrm>
          <a:prstGeom prst="rect">
            <a:avLst/>
          </a:prstGeom>
        </p:spPr>
      </p:pic>
      <p:sp>
        <p:nvSpPr>
          <p:cNvPr id="19" name="Subtitle 2">
            <a:extLst>
              <a:ext uri="{FF2B5EF4-FFF2-40B4-BE49-F238E27FC236}">
                <a16:creationId xmlns:a16="http://schemas.microsoft.com/office/drawing/2014/main" id="{309B4643-3A63-C2E7-64FF-6B4229257A9D}"/>
              </a:ext>
            </a:extLst>
          </p:cNvPr>
          <p:cNvSpPr txBox="1">
            <a:spLocks/>
          </p:cNvSpPr>
          <p:nvPr/>
        </p:nvSpPr>
        <p:spPr>
          <a:xfrm>
            <a:off x="15625375" y="30449603"/>
            <a:ext cx="13461254" cy="6323807"/>
          </a:xfrm>
          <a:prstGeom prst="rect">
            <a:avLst/>
          </a:prstGeom>
          <a:solidFill>
            <a:srgbClr val="92D050"/>
          </a:solidFill>
        </p:spPr>
        <p:txBody>
          <a:bodyPr vert="horz" lIns="91440" tIns="45720" rIns="91440" bIns="45720" rtlCol="0">
            <a:normAutofit/>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pPr algn="just"/>
            <a:r>
              <a:rPr lang="en-GB" sz="6600" dirty="0">
                <a:solidFill>
                  <a:schemeClr val="bg1"/>
                </a:solidFill>
              </a:rPr>
              <a:t>Switzerland is selected to show GDP per capita projection. There is a projected exponential growth in GDP per capita which shows that Switzerland will continue to be one of richest country .</a:t>
            </a:r>
          </a:p>
        </p:txBody>
      </p:sp>
      <p:sp>
        <p:nvSpPr>
          <p:cNvPr id="20" name="Subtitle 2">
            <a:extLst>
              <a:ext uri="{FF2B5EF4-FFF2-40B4-BE49-F238E27FC236}">
                <a16:creationId xmlns:a16="http://schemas.microsoft.com/office/drawing/2014/main" id="{12BEE291-7CA8-D14D-A6C0-2526A4646252}"/>
              </a:ext>
            </a:extLst>
          </p:cNvPr>
          <p:cNvSpPr txBox="1">
            <a:spLocks/>
          </p:cNvSpPr>
          <p:nvPr/>
        </p:nvSpPr>
        <p:spPr>
          <a:xfrm>
            <a:off x="9068752" y="37736369"/>
            <a:ext cx="25733931" cy="1708980"/>
          </a:xfrm>
          <a:prstGeom prst="rect">
            <a:avLst/>
          </a:prstGeom>
        </p:spPr>
        <p:txBody>
          <a:bodyPr vert="horz" lIns="91440" tIns="45720" rIns="91440" bIns="45720" rtlCol="0">
            <a:normAutofit/>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GB" sz="9600" b="1" dirty="0"/>
              <a:t>Conclusion</a:t>
            </a:r>
          </a:p>
        </p:txBody>
      </p:sp>
      <p:sp>
        <p:nvSpPr>
          <p:cNvPr id="21" name="Subtitle 2">
            <a:extLst>
              <a:ext uri="{FF2B5EF4-FFF2-40B4-BE49-F238E27FC236}">
                <a16:creationId xmlns:a16="http://schemas.microsoft.com/office/drawing/2014/main" id="{F47020DF-0CB4-FAE7-8D7B-2EAE9DC09D32}"/>
              </a:ext>
            </a:extLst>
          </p:cNvPr>
          <p:cNvSpPr txBox="1">
            <a:spLocks/>
          </p:cNvSpPr>
          <p:nvPr/>
        </p:nvSpPr>
        <p:spPr>
          <a:xfrm>
            <a:off x="1127663" y="39188499"/>
            <a:ext cx="27958966" cy="3076774"/>
          </a:xfrm>
          <a:prstGeom prst="rect">
            <a:avLst/>
          </a:prstGeom>
          <a:solidFill>
            <a:srgbClr val="92D050"/>
          </a:solidFill>
        </p:spPr>
        <p:txBody>
          <a:bodyPr vert="horz" lIns="91440" tIns="45720" rIns="91440" bIns="45720" rtlCol="0">
            <a:normAutofit fontScale="92500" lnSpcReduction="20000"/>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pPr algn="just"/>
            <a:r>
              <a:rPr lang="en-GB" sz="6600" dirty="0">
                <a:solidFill>
                  <a:schemeClr val="bg1"/>
                </a:solidFill>
              </a:rPr>
              <a:t>This study helps to understand that Co2 emission reduced possibly due to increase in population and GDP per capita is on the rise,, it can also be concluded the further environment problems may arises due to urbanization. Necessary steps should be taken to ensure that climate does not bear the cost of advancement.</a:t>
            </a:r>
          </a:p>
        </p:txBody>
      </p:sp>
      <p:sp>
        <p:nvSpPr>
          <p:cNvPr id="5" name="Subtitle 2">
            <a:extLst>
              <a:ext uri="{FF2B5EF4-FFF2-40B4-BE49-F238E27FC236}">
                <a16:creationId xmlns:a16="http://schemas.microsoft.com/office/drawing/2014/main" id="{DF0E0737-D26C-B866-2530-B13B7B1F3820}"/>
              </a:ext>
            </a:extLst>
          </p:cNvPr>
          <p:cNvSpPr txBox="1">
            <a:spLocks/>
          </p:cNvSpPr>
          <p:nvPr/>
        </p:nvSpPr>
        <p:spPr>
          <a:xfrm>
            <a:off x="2640746" y="3454448"/>
            <a:ext cx="25733931" cy="1708980"/>
          </a:xfrm>
          <a:prstGeom prst="rect">
            <a:avLst/>
          </a:prstGeom>
        </p:spPr>
        <p:txBody>
          <a:bodyPr vert="horz" lIns="91440" tIns="45720" rIns="91440" bIns="45720" rtlCol="0">
            <a:normAutofit/>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GB" sz="4800" dirty="0" err="1"/>
              <a:t>Github</a:t>
            </a:r>
            <a:r>
              <a:rPr lang="en-GB" sz="4800" dirty="0"/>
              <a:t> Repo link : </a:t>
            </a:r>
            <a:r>
              <a:rPr lang="en-GB" sz="4800" dirty="0">
                <a:hlinkClick r:id="rId5"/>
              </a:rPr>
              <a:t>https://github.com/mansoorkashif1997/ADS-assignment-3.git</a:t>
            </a:r>
            <a:r>
              <a:rPr lang="en-GB" sz="4800" dirty="0"/>
              <a:t> </a:t>
            </a:r>
            <a:endParaRPr lang="en-GB" sz="7200" dirty="0"/>
          </a:p>
        </p:txBody>
      </p:sp>
    </p:spTree>
    <p:extLst>
      <p:ext uri="{BB962C8B-B14F-4D97-AF65-F5344CB8AC3E}">
        <p14:creationId xmlns:p14="http://schemas.microsoft.com/office/powerpoint/2010/main" val="42715826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78</TotalTime>
  <Words>271</Words>
  <Application>Microsoft Office PowerPoint</Application>
  <PresentationFormat>Custom</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Co2 emission effect on GDP per capita By Mansoor Kashif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Co2 emission effect on GDP per capita By Mansoor Kashif</dc:title>
  <dc:creator>Mansoor Kashif [Student-PECS]</dc:creator>
  <cp:lastModifiedBy>Mansoor Kashif [Student-PECS]</cp:lastModifiedBy>
  <cp:revision>2</cp:revision>
  <dcterms:created xsi:type="dcterms:W3CDTF">2024-01-18T09:21:42Z</dcterms:created>
  <dcterms:modified xsi:type="dcterms:W3CDTF">2024-01-18T10:42:48Z</dcterms:modified>
</cp:coreProperties>
</file>