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80" r:id="rId30"/>
    <p:sldId id="281" r:id="rId31"/>
    <p:sldId id="285" r:id="rId32"/>
    <p:sldId id="286" r:id="rId33"/>
    <p:sldId id="279" r:id="rId34"/>
    <p:sldId id="282" r:id="rId35"/>
    <p:sldId id="283" r:id="rId36"/>
    <p:sldId id="284" r:id="rId37"/>
    <p:sldId id="287" r:id="rId38"/>
    <p:sldId id="289" r:id="rId39"/>
    <p:sldId id="288" r:id="rId40"/>
    <p:sldId id="291" r:id="rId41"/>
    <p:sldId id="292" r:id="rId42"/>
    <p:sldId id="293" r:id="rId43"/>
    <p:sldId id="294" r:id="rId44"/>
    <p:sldId id="277" r:id="rId45"/>
    <p:sldId id="298" r:id="rId46"/>
    <p:sldId id="297" r:id="rId47"/>
    <p:sldId id="276" r:id="rId48"/>
    <p:sldId id="299" r:id="rId49"/>
    <p:sldId id="300" r:id="rId50"/>
    <p:sldId id="301" r:id="rId51"/>
    <p:sldId id="302" r:id="rId52"/>
    <p:sldId id="303" r:id="rId53"/>
    <p:sldId id="305" r:id="rId54"/>
    <p:sldId id="30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999A-45C0-493D-849E-02E57F140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63D95-74B3-451B-98D7-0720EF816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26828-C37B-489B-BE59-9A15F895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2732-82A1-4CED-993D-8F5C0A3B6B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4D9D8-E0E1-4DB5-A9D8-954268D5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7221E-0A88-4EF2-9F1B-267F08B4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E9AB-301C-4ABC-9118-B0BB742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2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5F30-4E01-4663-875A-CD53324A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A4360-CFEF-46B1-BAE5-936770F58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32CAF-9E2E-4517-801A-3D24A87B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2732-82A1-4CED-993D-8F5C0A3B6B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B8581-D0AE-45A0-8DAD-55C7795A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5447B-8E43-405A-ADBB-CB8CFF33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E9AB-301C-4ABC-9118-B0BB742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4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41453-8062-4715-98FA-A52F8492F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99E72-0C79-49FF-85D5-9560E3919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FDF31-E6B1-4143-B5DD-030B3F75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2732-82A1-4CED-993D-8F5C0A3B6B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8048-F214-40B2-A28B-B4E32AE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A5CE4-1398-4F55-9669-26B71E46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E9AB-301C-4ABC-9118-B0BB742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AB25-AEBE-4C40-B190-93FFACA8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0CC34-AC0F-4524-875D-65CDB584A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CEDD-5543-4D12-B2D6-84285C70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2732-82A1-4CED-993D-8F5C0A3B6B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D986-F323-49FC-A65C-E9460858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B9D9F-E778-49C8-80F6-36D35300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E9AB-301C-4ABC-9118-B0BB742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1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7637-3282-481D-A548-BA4B2FC8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7178-E139-4DE0-9C16-64B22A989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8A3B-8DC1-436F-BF9A-8D59DFBB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2732-82A1-4CED-993D-8F5C0A3B6B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4324-59D6-4EDE-9B22-D8D7A44A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9055C-8D79-4C15-A01B-0F73117A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E9AB-301C-4ABC-9118-B0BB742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3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33BC-E123-4558-9333-3E1C816C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37AC-1185-4102-AD1D-B67B59461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08FFC-BC35-4018-8AE4-178C453DB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8B64F-BC3F-49A1-92A9-D8CE7BDF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2732-82A1-4CED-993D-8F5C0A3B6B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183AE-4FAF-4E28-B5B5-C8EEEA5F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38B38-42CC-4FD0-B46F-2AADC8B1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E9AB-301C-4ABC-9118-B0BB742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6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AF91-ADF1-463E-82E8-1686741A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193C5-8A9A-4F7F-AFA6-DF7982FE0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C940A-3B89-45E0-B405-DB133EB8E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80877-76AD-4AA3-B2C0-EA1F9727B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E3DEF-7A7E-4CE9-8BB8-446DE7835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EEF04-81CB-4D90-A3C6-793C4E99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2732-82A1-4CED-993D-8F5C0A3B6B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12C88-D076-4E17-AACE-6BD27F28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1F5E3-FD19-4F96-AAB7-94D826AE8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E9AB-301C-4ABC-9118-B0BB742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4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6175-7FB2-4D8E-BEC0-B13B6869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8D0B3-3C87-42B3-8A23-6C5623FD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2732-82A1-4CED-993D-8F5C0A3B6B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518F9-E430-4DA2-AA0E-B55B80E4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1AA59-DDE5-47F2-A243-3D2A145E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E9AB-301C-4ABC-9118-B0BB742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7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745C7-0394-4696-904C-D3ED71B6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2732-82A1-4CED-993D-8F5C0A3B6B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28FBF-4B60-448A-A850-E5DBCA55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2AB4A-19C1-4665-B70D-B4720ADF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E9AB-301C-4ABC-9118-B0BB742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2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D9B1-1EEC-47D7-97B2-2C05082D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5ED0-44FB-4728-B168-45085EBBA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F989F-DA99-4B86-94DE-1640014A0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B5F34-4D3A-479B-A472-8BE78B87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2732-82A1-4CED-993D-8F5C0A3B6B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3EEA3-A459-4CD6-AEB0-11FEC67A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9E508-1DDA-43A3-8FC8-9CE734D1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E9AB-301C-4ABC-9118-B0BB742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0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9C71-59F5-45B3-910F-6FA3CE68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F8BBC-9ABE-44B6-9456-94EEEDF2A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5D14F-AA72-4540-B20B-2C89FF734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595D6-DF4F-4026-990D-5ED88FD9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2732-82A1-4CED-993D-8F5C0A3B6B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1FDC7-ACC8-4A23-9318-2D26667F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A3C93-6383-4F53-8A1A-36EC3560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E9AB-301C-4ABC-9118-B0BB742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1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049CA-608E-4786-8B59-FD0DD1FE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38515-3F89-4DE4-A8AC-4A1D6FEF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7DC98-7AF8-45E4-9EED-658F75F34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E2732-82A1-4CED-993D-8F5C0A3B6BA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00DA-5761-4871-A230-EF6DB907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5AEB8-A73A-4E74-9D87-EC765D2A7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1E9AB-301C-4ABC-9118-B0BB742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5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httpmessages.asp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D05270B-10F6-49CB-BE36-F2451AAE0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352550"/>
            <a:ext cx="1149667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59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30B8-30A2-42C2-9FB4-D9C9D633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Tags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D36BD-8D32-4A3A-873D-AA7060D8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&lt;html&gt; &lt;/html&gt;</a:t>
            </a:r>
          </a:p>
          <a:p>
            <a:r>
              <a:rPr lang="en-US" dirty="0"/>
              <a:t>&lt;head&gt; &lt;/head&gt;</a:t>
            </a:r>
          </a:p>
          <a:p>
            <a:r>
              <a:rPr lang="en-US" dirty="0"/>
              <a:t>&lt;body&gt; &lt;/body&gt;</a:t>
            </a:r>
          </a:p>
          <a:p>
            <a:r>
              <a:rPr lang="en-US" dirty="0"/>
              <a:t>&lt;title&gt; &lt;/title&gt;</a:t>
            </a:r>
          </a:p>
        </p:txBody>
      </p:sp>
    </p:spTree>
    <p:extLst>
      <p:ext uri="{BB962C8B-B14F-4D97-AF65-F5344CB8AC3E}">
        <p14:creationId xmlns:p14="http://schemas.microsoft.com/office/powerpoint/2010/main" val="384348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D4E7-AF6F-4C41-A314-5C4FF6B1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CD90-6D77-410E-A757-7EA83F82E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&lt;pre&gt; &lt;/pre&gt;</a:t>
            </a:r>
          </a:p>
          <a:p>
            <a:r>
              <a:rPr lang="en-US" dirty="0"/>
              <a:t>&lt;h1&gt; &lt;/h1&gt; --&gt; &lt;h6&gt; &lt;/h6&gt;</a:t>
            </a:r>
          </a:p>
          <a:p>
            <a:r>
              <a:rPr lang="en-US" dirty="0"/>
              <a:t>&lt;b&gt; &lt;/b&gt;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 &lt;/</a:t>
            </a:r>
            <a:r>
              <a:rPr lang="en-US" dirty="0" err="1"/>
              <a:t>i</a:t>
            </a:r>
            <a:r>
              <a:rPr lang="en-US" dirty="0"/>
              <a:t>&gt; &lt;</a:t>
            </a:r>
            <a:r>
              <a:rPr lang="en-US" dirty="0" err="1"/>
              <a:t>em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tt</a:t>
            </a:r>
            <a:r>
              <a:rPr lang="en-US" dirty="0"/>
              <a:t>&gt; &lt;/</a:t>
            </a:r>
            <a:r>
              <a:rPr lang="en-US" dirty="0" err="1"/>
              <a:t>tt</a:t>
            </a:r>
            <a:r>
              <a:rPr lang="en-US" dirty="0"/>
              <a:t>&gt;</a:t>
            </a:r>
          </a:p>
          <a:p>
            <a:r>
              <a:rPr lang="en-US" dirty="0"/>
              <a:t>&lt;code&gt; &lt;/code&gt;</a:t>
            </a:r>
          </a:p>
          <a:p>
            <a:r>
              <a:rPr lang="en-US" dirty="0"/>
              <a:t>&lt;cite&gt; &lt;/cite&gt;</a:t>
            </a:r>
          </a:p>
          <a:p>
            <a:r>
              <a:rPr lang="en-US" dirty="0"/>
              <a:t>&lt;address&gt; &lt;/address&gt;</a:t>
            </a:r>
          </a:p>
          <a:p>
            <a:r>
              <a:rPr lang="en-US" dirty="0"/>
              <a:t>&lt;strong&gt; &lt;/strong&gt;</a:t>
            </a:r>
          </a:p>
          <a:p>
            <a:r>
              <a:rPr lang="en-US" dirty="0"/>
              <a:t>&lt;font size=?&gt; &lt;/font&gt;</a:t>
            </a:r>
          </a:p>
          <a:p>
            <a:r>
              <a:rPr lang="en-US" dirty="0"/>
              <a:t>&lt;font color=?&gt; &lt;/font&gt;</a:t>
            </a:r>
          </a:p>
          <a:p>
            <a:r>
              <a:rPr lang="en-US" dirty="0"/>
              <a:t>&lt;font face=?&gt; &lt;/font&gt;</a:t>
            </a:r>
          </a:p>
        </p:txBody>
      </p:sp>
    </p:spTree>
    <p:extLst>
      <p:ext uri="{BB962C8B-B14F-4D97-AF65-F5344CB8AC3E}">
        <p14:creationId xmlns:p14="http://schemas.microsoft.com/office/powerpoint/2010/main" val="186835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B77B-362C-41B2-93BF-98559DE9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7581-9B3E-4237-907D-F12DDDE4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&lt;p&gt; &lt;/p&gt;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&lt;q&gt;&lt;/q&gt;</a:t>
            </a:r>
          </a:p>
          <a:p>
            <a:r>
              <a:rPr lang="en-US" dirty="0"/>
              <a:t>&lt;blockquote&gt; &lt;/blockquote&gt;</a:t>
            </a:r>
          </a:p>
          <a:p>
            <a:r>
              <a:rPr lang="en-US" dirty="0"/>
              <a:t>&lt;div&gt; &lt;/div&gt;</a:t>
            </a:r>
          </a:p>
          <a:p>
            <a:r>
              <a:rPr lang="en-US" dirty="0"/>
              <a:t>&lt;span&gt; &lt;/span&gt;</a:t>
            </a:r>
          </a:p>
        </p:txBody>
      </p:sp>
    </p:spTree>
    <p:extLst>
      <p:ext uri="{BB962C8B-B14F-4D97-AF65-F5344CB8AC3E}">
        <p14:creationId xmlns:p14="http://schemas.microsoft.com/office/powerpoint/2010/main" val="305011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2AE8-3938-495F-9F79-89C4E34D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0B886-FDC3-49C6-A450-E09FA49B6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&lt;ul&gt; &lt;/ul&gt;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start=?&gt; 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&lt;li&gt; &lt;/li&gt;</a:t>
            </a:r>
          </a:p>
          <a:p>
            <a:r>
              <a:rPr lang="en-US" dirty="0"/>
              <a:t>&lt;dl&gt; &lt;/dl&gt;</a:t>
            </a:r>
          </a:p>
          <a:p>
            <a:r>
              <a:rPr lang="en-US" dirty="0"/>
              <a:t>&lt;dt&gt;</a:t>
            </a:r>
          </a:p>
          <a:p>
            <a:r>
              <a:rPr lang="en-US" dirty="0"/>
              <a:t>&lt;dd&gt;</a:t>
            </a:r>
          </a:p>
        </p:txBody>
      </p:sp>
    </p:spTree>
    <p:extLst>
      <p:ext uri="{BB962C8B-B14F-4D97-AF65-F5344CB8AC3E}">
        <p14:creationId xmlns:p14="http://schemas.microsoft.com/office/powerpoint/2010/main" val="2405892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C698-348C-4CE8-9B08-60408192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6C5D-44CA-45FD-AF3A-F44FAE7F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 size=?&gt;</a:t>
            </a:r>
          </a:p>
          <a:p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 width=?&gt;</a:t>
            </a:r>
          </a:p>
          <a:p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 </a:t>
            </a:r>
            <a:r>
              <a:rPr lang="en-US" dirty="0" err="1"/>
              <a:t>noshade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="URL" /&gt;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="URL" align=?&gt;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="URL" border=?&gt;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="URL" height=?&gt;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="URL" width=?&gt;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="URL" alt=?&gt;</a:t>
            </a:r>
          </a:p>
        </p:txBody>
      </p:sp>
    </p:spTree>
    <p:extLst>
      <p:ext uri="{BB962C8B-B14F-4D97-AF65-F5344CB8AC3E}">
        <p14:creationId xmlns:p14="http://schemas.microsoft.com/office/powerpoint/2010/main" val="11676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D580-5565-4ED3-881A-CC88A874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E35A1-EB33-4CA8-826C-16C2D0AB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&lt;form&gt; &lt;/form&gt;</a:t>
            </a:r>
          </a:p>
          <a:p>
            <a:r>
              <a:rPr lang="en-US" dirty="0"/>
              <a:t>&lt;select multiple name=? size=?&gt; &lt;/select&gt;</a:t>
            </a:r>
          </a:p>
          <a:p>
            <a:r>
              <a:rPr lang="en-US" dirty="0"/>
              <a:t>&lt;select name=?&gt; &lt;/select&gt;</a:t>
            </a:r>
          </a:p>
          <a:p>
            <a:r>
              <a:rPr lang="en-US" dirty="0"/>
              <a:t>&lt;option&gt;</a:t>
            </a:r>
          </a:p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name=? cols="x" rows="y"&gt;&lt;/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r>
              <a:rPr lang="en-US" dirty="0"/>
              <a:t>&lt;input type="checkbox" name=? value=?&gt;</a:t>
            </a:r>
          </a:p>
          <a:p>
            <a:r>
              <a:rPr lang="en-US" dirty="0"/>
              <a:t>&lt;input type="checkbox" name=? value=? checked&gt;</a:t>
            </a:r>
          </a:p>
          <a:p>
            <a:r>
              <a:rPr lang="en-US" dirty="0"/>
              <a:t>&lt;input type="radio" name=? value=?&gt;</a:t>
            </a:r>
          </a:p>
          <a:p>
            <a:r>
              <a:rPr lang="en-US" dirty="0"/>
              <a:t>&lt;input type="radio" name=? value=? checked&gt;</a:t>
            </a:r>
          </a:p>
          <a:p>
            <a:r>
              <a:rPr lang="en-US" dirty="0"/>
              <a:t>&lt;input type="text" name=? size=?&gt;</a:t>
            </a:r>
          </a:p>
          <a:p>
            <a:r>
              <a:rPr lang="en-US" dirty="0"/>
              <a:t>&lt;input type="submit" value=?&gt;</a:t>
            </a:r>
          </a:p>
          <a:p>
            <a:r>
              <a:rPr lang="en-US" dirty="0"/>
              <a:t>&lt;input type="image" name=? </a:t>
            </a:r>
            <a:r>
              <a:rPr lang="en-US" dirty="0" err="1"/>
              <a:t>src</a:t>
            </a:r>
            <a:r>
              <a:rPr lang="en-US" dirty="0"/>
              <a:t>=? border=? alt=?&gt;</a:t>
            </a:r>
          </a:p>
          <a:p>
            <a:r>
              <a:rPr lang="en-US" dirty="0"/>
              <a:t>&lt;input type="reset"&gt;</a:t>
            </a:r>
          </a:p>
        </p:txBody>
      </p:sp>
    </p:spTree>
    <p:extLst>
      <p:ext uri="{BB962C8B-B14F-4D97-AF65-F5344CB8AC3E}">
        <p14:creationId xmlns:p14="http://schemas.microsoft.com/office/powerpoint/2010/main" val="895550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CACE-0575-43ED-A303-388C2E82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F89BA-F029-4A0F-9CE2-C1919424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&lt;table&gt;&lt;/table&gt;</a:t>
            </a:r>
          </a:p>
          <a:p>
            <a:r>
              <a:rPr lang="en-US" dirty="0"/>
              <a:t>&lt;tr&gt; &lt;/tr&gt;</a:t>
            </a:r>
          </a:p>
          <a:p>
            <a:r>
              <a:rPr lang="en-US" dirty="0"/>
              <a:t>&lt;td&gt; &lt;/td&gt;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8303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882F-FA01-442D-A87E-E50ACDBC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attributes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429C-4A61-4918-AD0A-31443354D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&lt;table border=?&gt;</a:t>
            </a:r>
          </a:p>
          <a:p>
            <a:r>
              <a:rPr lang="en-US" dirty="0"/>
              <a:t>&lt;table </a:t>
            </a:r>
            <a:r>
              <a:rPr lang="en-US" dirty="0" err="1"/>
              <a:t>cellspacing</a:t>
            </a:r>
            <a:r>
              <a:rPr lang="en-US" dirty="0"/>
              <a:t>=?&gt;</a:t>
            </a:r>
          </a:p>
          <a:p>
            <a:r>
              <a:rPr lang="en-US" dirty="0"/>
              <a:t>&lt;table cellpadding=?&gt;</a:t>
            </a:r>
          </a:p>
          <a:p>
            <a:r>
              <a:rPr lang="en-US" dirty="0"/>
              <a:t>&lt;table width=?&gt;</a:t>
            </a:r>
          </a:p>
          <a:p>
            <a:r>
              <a:rPr lang="en-US" dirty="0"/>
              <a:t>&lt;tr align=?&gt;</a:t>
            </a:r>
          </a:p>
          <a:p>
            <a:r>
              <a:rPr lang="en-US" dirty="0"/>
              <a:t>&lt;td align=?&gt;</a:t>
            </a:r>
          </a:p>
          <a:p>
            <a:r>
              <a:rPr lang="en-US" dirty="0"/>
              <a:t>&lt;tr </a:t>
            </a:r>
            <a:r>
              <a:rPr lang="en-US" dirty="0" err="1"/>
              <a:t>valign</a:t>
            </a:r>
            <a:r>
              <a:rPr lang="en-US" dirty="0"/>
              <a:t>=?&gt;</a:t>
            </a:r>
          </a:p>
          <a:p>
            <a:r>
              <a:rPr lang="en-US" dirty="0"/>
              <a:t>&lt;td </a:t>
            </a:r>
            <a:r>
              <a:rPr lang="en-US" dirty="0" err="1"/>
              <a:t>valign</a:t>
            </a:r>
            <a:r>
              <a:rPr lang="en-US" dirty="0"/>
              <a:t>=?&gt;</a:t>
            </a:r>
          </a:p>
          <a:p>
            <a:r>
              <a:rPr lang="en-US" dirty="0"/>
              <a:t>&lt;td </a:t>
            </a:r>
            <a:r>
              <a:rPr lang="en-US" dirty="0" err="1"/>
              <a:t>rowspan</a:t>
            </a:r>
            <a:r>
              <a:rPr lang="en-US" dirty="0"/>
              <a:t>=?&gt;</a:t>
            </a:r>
          </a:p>
          <a:p>
            <a:r>
              <a:rPr lang="en-US" dirty="0"/>
              <a:t>&lt;td </a:t>
            </a:r>
            <a:r>
              <a:rPr lang="en-US" dirty="0" err="1"/>
              <a:t>colspan</a:t>
            </a:r>
            <a:r>
              <a:rPr lang="en-US" dirty="0"/>
              <a:t>=?&gt;</a:t>
            </a:r>
          </a:p>
          <a:p>
            <a:r>
              <a:rPr lang="en-US" dirty="0"/>
              <a:t>&lt;td </a:t>
            </a:r>
            <a:r>
              <a:rPr lang="en-US" dirty="0" err="1"/>
              <a:t>nowrap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8680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3053-A9B0-40F4-8D67-DE5D735F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BC4D5-A12B-4DB8-A027-7590D4C55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&lt;article&gt;</a:t>
            </a:r>
          </a:p>
          <a:p>
            <a:r>
              <a:rPr lang="en-US" dirty="0"/>
              <a:t>&lt;aside&gt;</a:t>
            </a:r>
          </a:p>
          <a:p>
            <a:r>
              <a:rPr lang="en-US" dirty="0"/>
              <a:t>&lt;details&gt;&lt;summary&gt;&lt;summary&gt;&lt;/details&gt;</a:t>
            </a:r>
          </a:p>
          <a:p>
            <a:r>
              <a:rPr lang="en-US" dirty="0"/>
              <a:t>&lt;figure&gt; &lt;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r>
              <a:rPr lang="en-US" dirty="0"/>
              <a:t>&lt;footer&gt;</a:t>
            </a:r>
          </a:p>
          <a:p>
            <a:r>
              <a:rPr lang="en-US" dirty="0"/>
              <a:t>&lt;header&gt;</a:t>
            </a:r>
          </a:p>
          <a:p>
            <a:r>
              <a:rPr lang="en-US" dirty="0"/>
              <a:t>&lt;main&gt;</a:t>
            </a:r>
          </a:p>
          <a:p>
            <a:r>
              <a:rPr lang="en-US" dirty="0"/>
              <a:t>&lt;mark&gt;</a:t>
            </a:r>
          </a:p>
          <a:p>
            <a:r>
              <a:rPr lang="en-US" dirty="0"/>
              <a:t>&lt;nav&gt;</a:t>
            </a:r>
          </a:p>
          <a:p>
            <a:r>
              <a:rPr lang="en-US" dirty="0"/>
              <a:t>&lt;section&gt;</a:t>
            </a:r>
          </a:p>
          <a:p>
            <a:r>
              <a:rPr lang="en-US" dirty="0"/>
              <a:t>&lt;time&gt;</a:t>
            </a:r>
          </a:p>
        </p:txBody>
      </p:sp>
      <p:pic>
        <p:nvPicPr>
          <p:cNvPr id="1026" name="Picture 2" descr="HTML5 Semantic Elements">
            <a:extLst>
              <a:ext uri="{FF2B5EF4-FFF2-40B4-BE49-F238E27FC236}">
                <a16:creationId xmlns:a16="http://schemas.microsoft.com/office/drawing/2014/main" id="{6BDD791F-05E7-40F4-9F74-BC3245F33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1963208"/>
            <a:ext cx="2770187" cy="326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31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4897-A44A-4429-B0C7-837277B2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HTML5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12DE-86A3-4960-99C3-F21205C0E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44" y="1478844"/>
            <a:ext cx="11255024" cy="517031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&lt;audio&gt;</a:t>
            </a:r>
          </a:p>
          <a:p>
            <a:pPr lvl="1"/>
            <a:r>
              <a:rPr lang="en-US" dirty="0"/>
              <a:t>&lt;audio controls&gt;</a:t>
            </a:r>
            <a:br>
              <a:rPr lang="en-US" dirty="0"/>
            </a:br>
            <a:r>
              <a:rPr lang="en-US" dirty="0"/>
              <a:t>  &lt;source </a:t>
            </a:r>
            <a:r>
              <a:rPr lang="en-US" dirty="0" err="1"/>
              <a:t>src</a:t>
            </a:r>
            <a:r>
              <a:rPr lang="en-US" dirty="0"/>
              <a:t>="horse.ogg" type="audio/</a:t>
            </a:r>
            <a:r>
              <a:rPr lang="en-US" dirty="0" err="1"/>
              <a:t>ogg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&lt;source </a:t>
            </a:r>
            <a:r>
              <a:rPr lang="en-US" dirty="0" err="1"/>
              <a:t>src</a:t>
            </a:r>
            <a:r>
              <a:rPr lang="en-US" dirty="0"/>
              <a:t>="horse.mp3" type="audio/mpeg"&gt;</a:t>
            </a:r>
            <a:br>
              <a:rPr lang="en-US" dirty="0"/>
            </a:br>
            <a:r>
              <a:rPr lang="en-US" dirty="0"/>
              <a:t>Your browser does not support the audio element.</a:t>
            </a:r>
            <a:br>
              <a:rPr lang="en-US" dirty="0"/>
            </a:br>
            <a:r>
              <a:rPr lang="en-US" dirty="0"/>
              <a:t>&lt;/audio&gt;</a:t>
            </a:r>
          </a:p>
          <a:p>
            <a:r>
              <a:rPr lang="en-US" dirty="0"/>
              <a:t>&lt;video&gt;</a:t>
            </a:r>
          </a:p>
          <a:p>
            <a:pPr lvl="1"/>
            <a:r>
              <a:rPr lang="en-US" dirty="0"/>
              <a:t>&lt;video width="320" height="240" controls&gt;</a:t>
            </a:r>
            <a:br>
              <a:rPr lang="en-US" dirty="0"/>
            </a:br>
            <a:r>
              <a:rPr lang="en-US" dirty="0"/>
              <a:t>  &lt;source </a:t>
            </a:r>
            <a:r>
              <a:rPr lang="en-US" dirty="0" err="1"/>
              <a:t>src</a:t>
            </a:r>
            <a:r>
              <a:rPr lang="en-US" dirty="0"/>
              <a:t>="movie.mp4" type="video/mp4"&gt;</a:t>
            </a:r>
            <a:br>
              <a:rPr lang="en-US" dirty="0"/>
            </a:br>
            <a:r>
              <a:rPr lang="en-US" dirty="0"/>
              <a:t>  &lt;source </a:t>
            </a:r>
            <a:r>
              <a:rPr lang="en-US" dirty="0" err="1"/>
              <a:t>src</a:t>
            </a:r>
            <a:r>
              <a:rPr lang="en-US" dirty="0"/>
              <a:t>="movie.ogg" type="video/</a:t>
            </a:r>
            <a:r>
              <a:rPr lang="en-US" dirty="0" err="1"/>
              <a:t>ogg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Your browser does not support the video tag.</a:t>
            </a:r>
            <a:br>
              <a:rPr lang="en-US" dirty="0"/>
            </a:br>
            <a:r>
              <a:rPr lang="en-US" dirty="0"/>
              <a:t>&lt;/video&gt;</a:t>
            </a:r>
          </a:p>
          <a:p>
            <a:r>
              <a:rPr lang="en-US" dirty="0"/>
              <a:t>&lt;canvas&gt; &lt;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The HTML &lt;canvas&gt; element is used to draw graphics, on the fly, via JavaScript.</a:t>
            </a:r>
          </a:p>
          <a:p>
            <a:r>
              <a:rPr lang="en-US" dirty="0"/>
              <a:t>&lt;</a:t>
            </a:r>
            <a:r>
              <a:rPr lang="en-US" dirty="0" err="1"/>
              <a:t>datalist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datalist</a:t>
            </a:r>
            <a:r>
              <a:rPr lang="en-US" dirty="0"/>
              <a:t> id="browsers"&gt;</a:t>
            </a:r>
          </a:p>
          <a:p>
            <a:pPr marL="457200" lvl="1" indent="0">
              <a:buNone/>
            </a:pPr>
            <a:r>
              <a:rPr lang="en-US" dirty="0"/>
              <a:t>    &lt;option value="Internet Explorer"&gt;</a:t>
            </a:r>
          </a:p>
          <a:p>
            <a:pPr marL="457200" lvl="1" indent="0">
              <a:buNone/>
            </a:pPr>
            <a:r>
              <a:rPr lang="en-US" dirty="0"/>
              <a:t>    &lt;option value="Firefox"&gt;</a:t>
            </a:r>
          </a:p>
          <a:p>
            <a:pPr marL="457200" lvl="1" indent="0">
              <a:buNone/>
            </a:pPr>
            <a:r>
              <a:rPr lang="en-US" dirty="0"/>
              <a:t>    &lt;option value="Chrome"&gt;</a:t>
            </a:r>
          </a:p>
          <a:p>
            <a:pPr marL="457200" lvl="1" indent="0">
              <a:buNone/>
            </a:pPr>
            <a:r>
              <a:rPr lang="en-US" dirty="0"/>
              <a:t>    &lt;option value="Opera"&gt;</a:t>
            </a:r>
          </a:p>
          <a:p>
            <a:pPr marL="457200" lvl="1" indent="0">
              <a:buNone/>
            </a:pPr>
            <a:r>
              <a:rPr lang="en-US" dirty="0"/>
              <a:t>    &lt;option value="Safari"&gt;</a:t>
            </a:r>
          </a:p>
          <a:p>
            <a:pPr marL="457200" lvl="1" indent="0">
              <a:buNone/>
            </a:pPr>
            <a:r>
              <a:rPr lang="en-US" dirty="0"/>
              <a:t>  &lt;/</a:t>
            </a:r>
            <a:r>
              <a:rPr lang="en-US" dirty="0" err="1"/>
              <a:t>datalist</a:t>
            </a:r>
            <a:r>
              <a:rPr lang="en-US" dirty="0"/>
              <a:t>&gt;</a:t>
            </a:r>
          </a:p>
          <a:p>
            <a:r>
              <a:rPr lang="en-US" dirty="0"/>
              <a:t>&lt;meter&gt;</a:t>
            </a:r>
          </a:p>
          <a:p>
            <a:pPr lvl="1"/>
            <a:r>
              <a:rPr lang="en-US" dirty="0"/>
              <a:t>&lt;meter value="2" min="0" max="10"&gt;2 out of 10&lt;/meter&gt;&lt;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&lt;meter value="0.6"&gt;60%&lt;/meter&gt;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2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3D536C3-2C05-4BB9-9CBC-6D225DA65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644" y="1943702"/>
            <a:ext cx="2419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538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1F3B-C2FA-43E7-BDB8-64EC6D7E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CDC1-72A6-4BE8-B011-7DA6FE1C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Geolocation API</a:t>
            </a:r>
          </a:p>
          <a:p>
            <a:pPr lvl="1"/>
            <a:r>
              <a:rPr lang="en-US" dirty="0"/>
              <a:t>The HTML Geolocation API is used to get the geographical position of a user.</a:t>
            </a:r>
          </a:p>
          <a:p>
            <a:r>
              <a:rPr lang="en-US" dirty="0"/>
              <a:t>Drag &amp; Drop API</a:t>
            </a:r>
          </a:p>
          <a:p>
            <a:pPr lvl="1"/>
            <a:r>
              <a:rPr lang="en-US" dirty="0"/>
              <a:t>Drag and drop is a very common feature. It is when you "grab" an object and drag it to a different location.</a:t>
            </a:r>
          </a:p>
          <a:p>
            <a:r>
              <a:rPr lang="en-US" dirty="0"/>
              <a:t>Web Storage</a:t>
            </a:r>
          </a:p>
          <a:p>
            <a:pPr lvl="1"/>
            <a:r>
              <a:rPr lang="en-US" dirty="0"/>
              <a:t>With web storage, web applications can store data locally within the user's browser.</a:t>
            </a:r>
          </a:p>
          <a:p>
            <a:r>
              <a:rPr lang="en-US" dirty="0"/>
              <a:t>Web Worker</a:t>
            </a:r>
          </a:p>
          <a:p>
            <a:pPr lvl="1"/>
            <a:r>
              <a:rPr lang="en-US" dirty="0"/>
              <a:t>A web worker is a JavaScript running in the background, without affecting the performance of the page.</a:t>
            </a:r>
          </a:p>
          <a:p>
            <a:r>
              <a:rPr lang="en-US" dirty="0"/>
              <a:t>Server-Sent Events</a:t>
            </a:r>
          </a:p>
          <a:p>
            <a:pPr lvl="1"/>
            <a:r>
              <a:rPr lang="en-US" dirty="0"/>
              <a:t>A server-sent event is when a web page automatically gets updates from a server.</a:t>
            </a:r>
          </a:p>
        </p:txBody>
      </p:sp>
    </p:spTree>
    <p:extLst>
      <p:ext uri="{BB962C8B-B14F-4D97-AF65-F5344CB8AC3E}">
        <p14:creationId xmlns:p14="http://schemas.microsoft.com/office/powerpoint/2010/main" val="968866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4DFA-AA92-496A-A42E-02383CFF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FAC6-DA67-456C-9A9E-1857697DC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&lt;script&gt;&lt;/script&gt;</a:t>
            </a:r>
          </a:p>
          <a:p>
            <a:r>
              <a:rPr lang="en-US" dirty="0" err="1"/>
              <a:t>Document.write</a:t>
            </a:r>
            <a:endParaRPr lang="en-US" dirty="0"/>
          </a:p>
          <a:p>
            <a:r>
              <a:rPr lang="en-US" dirty="0"/>
              <a:t>Alert/</a:t>
            </a:r>
            <a:r>
              <a:rPr lang="en-US" dirty="0" err="1"/>
              <a:t>window.alert</a:t>
            </a:r>
            <a:endParaRPr lang="en-US" dirty="0"/>
          </a:p>
          <a:p>
            <a:r>
              <a:rPr lang="en-US" dirty="0"/>
              <a:t>Console.log</a:t>
            </a:r>
          </a:p>
          <a:p>
            <a:r>
              <a:rPr lang="en-US" dirty="0"/>
              <a:t>Var (implicit and explicit)</a:t>
            </a:r>
          </a:p>
          <a:p>
            <a:r>
              <a:rPr lang="en-US" dirty="0"/>
              <a:t>Var with + operation of string</a:t>
            </a:r>
          </a:p>
          <a:p>
            <a:r>
              <a:rPr lang="en-US" dirty="0"/>
              <a:t>Camel case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var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:"blue"};</a:t>
            </a:r>
          </a:p>
          <a:p>
            <a:r>
              <a:rPr lang="en-US" dirty="0" err="1"/>
              <a:t>Typeof</a:t>
            </a:r>
            <a:endParaRPr lang="en-US" dirty="0"/>
          </a:p>
          <a:p>
            <a:r>
              <a:rPr lang="en-US" dirty="0"/>
              <a:t>Primitive Datatype(</a:t>
            </a:r>
            <a:r>
              <a:rPr lang="en-US" dirty="0" err="1"/>
              <a:t>Stirng</a:t>
            </a:r>
            <a:r>
              <a:rPr lang="en-US" dirty="0"/>
              <a:t>, number, Boolean, undefined)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06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D997-3ABB-4971-8756-EAF75B89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F699-348A-4510-850B-BC2F36DB0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var person =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:"John",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:"Doe",</a:t>
            </a:r>
            <a:br>
              <a:rPr lang="en-US" dirty="0"/>
            </a:br>
            <a:r>
              <a:rPr lang="en-US" dirty="0"/>
              <a:t>    age:50,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eyeColor</a:t>
            </a:r>
            <a:r>
              <a:rPr lang="en-US" dirty="0"/>
              <a:t>:"blue"</a:t>
            </a:r>
            <a:br>
              <a:rPr lang="en-US" dirty="0"/>
            </a:br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32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68B2-E759-47CB-8EFE-DCB7D34B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EF5E0-4E0A-453A-A8F7-82CD50C2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Onchange</a:t>
            </a:r>
            <a:endParaRPr lang="en-US" dirty="0"/>
          </a:p>
          <a:p>
            <a:r>
              <a:rPr lang="en-US" dirty="0"/>
              <a:t>Onclick</a:t>
            </a:r>
          </a:p>
          <a:p>
            <a:r>
              <a:rPr lang="en-US" dirty="0" err="1"/>
              <a:t>Onmouseover</a:t>
            </a:r>
            <a:endParaRPr lang="en-US" dirty="0"/>
          </a:p>
          <a:p>
            <a:r>
              <a:rPr lang="en-US" dirty="0" err="1"/>
              <a:t>Onmouseout</a:t>
            </a:r>
            <a:endParaRPr lang="en-US" dirty="0"/>
          </a:p>
          <a:p>
            <a:r>
              <a:rPr lang="en-US" dirty="0" err="1"/>
              <a:t>Onkeydown</a:t>
            </a:r>
            <a:endParaRPr lang="en-US" dirty="0"/>
          </a:p>
          <a:p>
            <a:r>
              <a:rPr lang="en-US" dirty="0"/>
              <a:t>Onload</a:t>
            </a:r>
          </a:p>
          <a:p>
            <a:r>
              <a:rPr lang="en-US" dirty="0" err="1"/>
              <a:t>Dblclick</a:t>
            </a:r>
            <a:endParaRPr lang="en-US" dirty="0"/>
          </a:p>
          <a:p>
            <a:r>
              <a:rPr lang="en-US" dirty="0"/>
              <a:t>LIST: https://www.w3schools.com/jsref/dom_obj_event.asp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87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2DD4-C941-4F23-A6EE-AE8A766D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6317-23FA-4774-9239-780F9A56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22" y="1230488"/>
            <a:ext cx="10868378" cy="5373511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txt.length</a:t>
            </a:r>
            <a:r>
              <a:rPr lang="en-US" dirty="0"/>
              <a:t>;</a:t>
            </a:r>
          </a:p>
          <a:p>
            <a:r>
              <a:rPr lang="en-US" dirty="0" err="1"/>
              <a:t>str.indexOf</a:t>
            </a:r>
            <a:r>
              <a:rPr lang="en-US" dirty="0"/>
              <a:t>("locate");</a:t>
            </a:r>
          </a:p>
          <a:p>
            <a:r>
              <a:rPr lang="en-US" dirty="0" err="1"/>
              <a:t>str.lastIndexOf</a:t>
            </a:r>
            <a:r>
              <a:rPr lang="en-US" dirty="0"/>
              <a:t>("locate");</a:t>
            </a:r>
          </a:p>
          <a:p>
            <a:r>
              <a:rPr lang="en-US" dirty="0" err="1"/>
              <a:t>str.indexOf</a:t>
            </a:r>
            <a:r>
              <a:rPr lang="en-US" dirty="0"/>
              <a:t>("locate",15); // 15 is starting position</a:t>
            </a:r>
          </a:p>
          <a:p>
            <a:r>
              <a:rPr lang="en-US" dirty="0" err="1"/>
              <a:t>str.search</a:t>
            </a:r>
            <a:r>
              <a:rPr lang="en-US" dirty="0"/>
              <a:t>("locate");</a:t>
            </a:r>
          </a:p>
          <a:p>
            <a:r>
              <a:rPr lang="en-US" dirty="0"/>
              <a:t>slice(start, end) ::: If a parameter is negative, the position is counted from the end of the string. One parameter will be from the </a:t>
            </a:r>
            <a:r>
              <a:rPr lang="en-US" dirty="0" err="1"/>
              <a:t>postion</a:t>
            </a:r>
            <a:r>
              <a:rPr lang="en-US" dirty="0"/>
              <a:t> to the rest of the string.</a:t>
            </a:r>
          </a:p>
          <a:p>
            <a:r>
              <a:rPr lang="en-US" dirty="0"/>
              <a:t>substring(start, end)::: The difference is that substring() cannot accept negative indexes.</a:t>
            </a:r>
          </a:p>
          <a:p>
            <a:r>
              <a:rPr lang="en-US" dirty="0" err="1"/>
              <a:t>substr</a:t>
            </a:r>
            <a:r>
              <a:rPr lang="en-US" dirty="0"/>
              <a:t>(start, length)::: The difference is that the second parameter specifies the </a:t>
            </a:r>
            <a:r>
              <a:rPr lang="en-US" b="1" dirty="0"/>
              <a:t>length</a:t>
            </a:r>
            <a:r>
              <a:rPr lang="en-US" dirty="0"/>
              <a:t> of the extracted part.</a:t>
            </a:r>
          </a:p>
          <a:p>
            <a:r>
              <a:rPr lang="en-US" dirty="0" err="1"/>
              <a:t>str.replace</a:t>
            </a:r>
            <a:r>
              <a:rPr lang="en-US" dirty="0"/>
              <a:t>("Microsoft", “</a:t>
            </a:r>
            <a:r>
              <a:rPr lang="en-US" dirty="0" err="1"/>
              <a:t>Macrosoft</a:t>
            </a:r>
            <a:r>
              <a:rPr lang="en-US" dirty="0"/>
              <a:t>");</a:t>
            </a:r>
          </a:p>
          <a:p>
            <a:r>
              <a:rPr lang="en-US" dirty="0" err="1"/>
              <a:t>str.replace</a:t>
            </a:r>
            <a:r>
              <a:rPr lang="en-US" dirty="0"/>
              <a:t>(/MICROSOFT/</a:t>
            </a:r>
            <a:r>
              <a:rPr lang="en-US" dirty="0" err="1"/>
              <a:t>i</a:t>
            </a:r>
            <a:r>
              <a:rPr lang="en-US" dirty="0"/>
              <a:t>, “</a:t>
            </a:r>
            <a:r>
              <a:rPr lang="en-US" dirty="0" err="1"/>
              <a:t>microsoft</a:t>
            </a:r>
            <a:r>
              <a:rPr lang="en-US" dirty="0"/>
              <a:t>"); /Microsoft/g</a:t>
            </a:r>
          </a:p>
          <a:p>
            <a:r>
              <a:rPr lang="en-US" dirty="0"/>
              <a:t>text1.toUpperCase();</a:t>
            </a:r>
          </a:p>
          <a:p>
            <a:r>
              <a:rPr lang="en-US" dirty="0"/>
              <a:t>text1.toLowerCase();</a:t>
            </a:r>
          </a:p>
          <a:p>
            <a:r>
              <a:rPr lang="en-US" dirty="0"/>
              <a:t>text1.concat(" ", text2);</a:t>
            </a:r>
          </a:p>
          <a:p>
            <a:r>
              <a:rPr lang="en-US" dirty="0" err="1"/>
              <a:t>str.trim</a:t>
            </a:r>
            <a:r>
              <a:rPr lang="en-US" dirty="0"/>
              <a:t>()</a:t>
            </a:r>
          </a:p>
          <a:p>
            <a:r>
              <a:rPr lang="en-US" dirty="0"/>
              <a:t>String to array with split(“,”)</a:t>
            </a:r>
          </a:p>
          <a:p>
            <a:r>
              <a:rPr lang="en-US" dirty="0"/>
              <a:t>var x = 123;</a:t>
            </a:r>
            <a:br>
              <a:rPr lang="en-US" dirty="0"/>
            </a:br>
            <a:r>
              <a:rPr lang="en-US" dirty="0" err="1"/>
              <a:t>x.toString</a:t>
            </a:r>
            <a:r>
              <a:rPr lang="en-US" dirty="0"/>
              <a:t>();</a:t>
            </a:r>
          </a:p>
          <a:p>
            <a:r>
              <a:rPr lang="sv-SE" dirty="0"/>
              <a:t>var x = 9.656;</a:t>
            </a:r>
            <a:br>
              <a:rPr lang="sv-SE" dirty="0"/>
            </a:br>
            <a:r>
              <a:rPr lang="sv-SE" dirty="0"/>
              <a:t>x.toPrecision();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36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E216-3916-4751-9DF3-39968C93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C1EF-D826-42D1-8B88-B6402CEA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Number()</a:t>
            </a:r>
          </a:p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Pop</a:t>
            </a:r>
          </a:p>
          <a:p>
            <a:pPr lvl="1"/>
            <a:r>
              <a:rPr lang="en-US" dirty="0"/>
              <a:t>Push</a:t>
            </a:r>
          </a:p>
          <a:p>
            <a:pPr lvl="1"/>
            <a:r>
              <a:rPr lang="en-US" dirty="0"/>
              <a:t>Shift</a:t>
            </a:r>
          </a:p>
          <a:p>
            <a:pPr lvl="1"/>
            <a:r>
              <a:rPr lang="en-US" dirty="0"/>
              <a:t>Unshift</a:t>
            </a:r>
          </a:p>
          <a:p>
            <a:pPr lvl="1"/>
            <a:r>
              <a:rPr lang="en-US" dirty="0"/>
              <a:t>Length</a:t>
            </a:r>
          </a:p>
          <a:p>
            <a:pPr lvl="1"/>
            <a:r>
              <a:rPr lang="en-US" dirty="0"/>
              <a:t>var fruits = ["Banana", "Orange", "Apple", "Mango"];</a:t>
            </a:r>
            <a:br>
              <a:rPr lang="en-US" dirty="0"/>
            </a:br>
            <a:r>
              <a:rPr lang="en-US" dirty="0" err="1"/>
              <a:t>fruits.splice</a:t>
            </a:r>
            <a:r>
              <a:rPr lang="en-US" dirty="0"/>
              <a:t>(2, 2, "Lemon", "Kiwi");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Reverse</a:t>
            </a:r>
          </a:p>
          <a:p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 101);     // returns a random integer from 0 to 100</a:t>
            </a:r>
          </a:p>
          <a:p>
            <a:r>
              <a:rPr lang="en-US" dirty="0"/>
              <a:t>function </a:t>
            </a:r>
            <a:r>
              <a:rPr lang="en-US" dirty="0" err="1"/>
              <a:t>getRndInteger</a:t>
            </a:r>
            <a:r>
              <a:rPr lang="en-US" dirty="0"/>
              <a:t>(min, max) {</a:t>
            </a:r>
            <a:br>
              <a:rPr lang="en-US" dirty="0"/>
            </a:br>
            <a:r>
              <a:rPr lang="en-US" dirty="0"/>
              <a:t>    return 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(max - min) ) + min;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90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A08D-4759-4781-A6FD-07C86AD8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(Short intro)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C821-DCDA-4A08-B17C-F4CB75E9D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 text = '{ "employees" : [' +</a:t>
            </a:r>
            <a:br>
              <a:rPr lang="en-US" dirty="0"/>
            </a:br>
            <a:r>
              <a:rPr lang="en-US" dirty="0"/>
              <a:t>'{ "</a:t>
            </a:r>
            <a:r>
              <a:rPr lang="en-US" dirty="0" err="1"/>
              <a:t>firstName</a:t>
            </a:r>
            <a:r>
              <a:rPr lang="en-US" dirty="0"/>
              <a:t>":"John" , "</a:t>
            </a:r>
            <a:r>
              <a:rPr lang="en-US" dirty="0" err="1"/>
              <a:t>lastName</a:t>
            </a:r>
            <a:r>
              <a:rPr lang="en-US" dirty="0"/>
              <a:t>":"Doe" },' +</a:t>
            </a:r>
            <a:br>
              <a:rPr lang="en-US" dirty="0"/>
            </a:br>
            <a:r>
              <a:rPr lang="en-US" dirty="0"/>
              <a:t>'{ "</a:t>
            </a:r>
            <a:r>
              <a:rPr lang="en-US" dirty="0" err="1"/>
              <a:t>firstName</a:t>
            </a:r>
            <a:r>
              <a:rPr lang="en-US" dirty="0"/>
              <a:t>":"Anna" , "</a:t>
            </a:r>
            <a:r>
              <a:rPr lang="en-US" dirty="0" err="1"/>
              <a:t>lastName</a:t>
            </a:r>
            <a:r>
              <a:rPr lang="en-US" dirty="0"/>
              <a:t>":"Smith" },' +</a:t>
            </a:r>
            <a:br>
              <a:rPr lang="en-US" dirty="0"/>
            </a:br>
            <a:r>
              <a:rPr lang="en-US" dirty="0"/>
              <a:t>'{ "</a:t>
            </a:r>
            <a:r>
              <a:rPr lang="en-US" dirty="0" err="1"/>
              <a:t>firstName</a:t>
            </a:r>
            <a:r>
              <a:rPr lang="en-US" dirty="0"/>
              <a:t>":"Peter" , "</a:t>
            </a:r>
            <a:r>
              <a:rPr lang="en-US" dirty="0" err="1"/>
              <a:t>lastName</a:t>
            </a:r>
            <a:r>
              <a:rPr lang="en-US" dirty="0"/>
              <a:t>":"Jones" } ]}’;</a:t>
            </a:r>
          </a:p>
          <a:p>
            <a:r>
              <a:rPr lang="en-US" dirty="0"/>
              <a:t>var obj = </a:t>
            </a:r>
            <a:r>
              <a:rPr lang="en-US" dirty="0" err="1"/>
              <a:t>JSON.parse</a:t>
            </a:r>
            <a:r>
              <a:rPr lang="en-US" dirty="0"/>
              <a:t>(text);</a:t>
            </a:r>
          </a:p>
          <a:p>
            <a:r>
              <a:rPr lang="en-US" dirty="0"/>
              <a:t>&lt;p id="demo"&gt;&lt;/p&gt;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</a:t>
            </a:r>
            <a:br>
              <a:rPr lang="en-US" dirty="0"/>
            </a:br>
            <a:r>
              <a:rPr lang="en-US" dirty="0" err="1"/>
              <a:t>obj.employees</a:t>
            </a:r>
            <a:r>
              <a:rPr lang="en-US" dirty="0"/>
              <a:t>[1].</a:t>
            </a:r>
            <a:r>
              <a:rPr lang="en-US" dirty="0" err="1"/>
              <a:t>firstName</a:t>
            </a:r>
            <a:r>
              <a:rPr lang="en-US" dirty="0"/>
              <a:t> + " " + </a:t>
            </a:r>
            <a:r>
              <a:rPr lang="en-US" dirty="0" err="1"/>
              <a:t>obj.employees</a:t>
            </a:r>
            <a:r>
              <a:rPr lang="en-US" dirty="0"/>
              <a:t>[1].</a:t>
            </a:r>
            <a:r>
              <a:rPr lang="en-US" dirty="0" err="1"/>
              <a:t>lastName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30605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C7CA-AFA7-4A0F-9589-E39B42B5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pic>
        <p:nvPicPr>
          <p:cNvPr id="1026" name="Picture 2" descr="DOM HTML tree">
            <a:extLst>
              <a:ext uri="{FF2B5EF4-FFF2-40B4-BE49-F238E27FC236}">
                <a16:creationId xmlns:a16="http://schemas.microsoft.com/office/drawing/2014/main" id="{F9041BC2-D840-4261-85D0-C51DDCC536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18" y="1690688"/>
            <a:ext cx="7738969" cy="423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692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0673-CAE6-4B52-BBFC-F86254A1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87146-E63F-40F6-8956-29F8F0C34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&lt;p id="demo"&gt;&lt;/p&gt;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 "Hello World!";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i="1" dirty="0"/>
              <a:t>id</a:t>
            </a:r>
            <a:r>
              <a:rPr lang="en-US" dirty="0"/>
              <a:t>)</a:t>
            </a:r>
          </a:p>
          <a:p>
            <a:r>
              <a:rPr lang="en-US" dirty="0" err="1"/>
              <a:t>document.getElementsByTagName</a:t>
            </a:r>
            <a:r>
              <a:rPr lang="en-US" dirty="0"/>
              <a:t>(</a:t>
            </a:r>
            <a:r>
              <a:rPr lang="en-US" i="1" dirty="0"/>
              <a:t>name</a:t>
            </a:r>
            <a:r>
              <a:rPr lang="en-US" dirty="0"/>
              <a:t>)</a:t>
            </a:r>
          </a:p>
          <a:p>
            <a:r>
              <a:rPr lang="en-US" dirty="0" err="1"/>
              <a:t>document.getElementsByClassName</a:t>
            </a:r>
            <a:r>
              <a:rPr lang="en-US" dirty="0"/>
              <a:t>(</a:t>
            </a:r>
            <a:r>
              <a:rPr lang="en-US" i="1" dirty="0"/>
              <a:t>name</a:t>
            </a:r>
            <a:r>
              <a:rPr lang="en-US" dirty="0"/>
              <a:t>)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id="</a:t>
            </a:r>
            <a:r>
              <a:rPr lang="en-US" dirty="0" err="1"/>
              <a:t>myImage</a:t>
            </a:r>
            <a:r>
              <a:rPr lang="en-US" dirty="0"/>
              <a:t>" </a:t>
            </a:r>
            <a:r>
              <a:rPr lang="en-US" dirty="0" err="1"/>
              <a:t>src</a:t>
            </a:r>
            <a:r>
              <a:rPr lang="en-US" dirty="0"/>
              <a:t>="smiley.gif"&gt;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myImage</a:t>
            </a:r>
            <a:r>
              <a:rPr lang="en-US" dirty="0"/>
              <a:t>").</a:t>
            </a:r>
            <a:r>
              <a:rPr lang="en-US" dirty="0" err="1"/>
              <a:t>src</a:t>
            </a:r>
            <a:r>
              <a:rPr lang="en-US" dirty="0"/>
              <a:t> = "landscape.jpg";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r>
              <a:rPr lang="en-US" dirty="0"/>
              <a:t>&lt;p id="p2"&gt;Hello World!&lt;/p&gt;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("p2").</a:t>
            </a:r>
            <a:r>
              <a:rPr lang="en-US" dirty="0" err="1"/>
              <a:t>style.color</a:t>
            </a:r>
            <a:r>
              <a:rPr lang="en-US" dirty="0"/>
              <a:t> = "blue";</a:t>
            </a:r>
            <a:br>
              <a:rPr lang="en-US" dirty="0"/>
            </a:b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05691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8E61-2203-4BC8-895F-E719591A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6E3E-BF72-4F4D-B235-10F5A399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XML stands for 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  <a:p>
            <a:r>
              <a:rPr lang="en-US" dirty="0"/>
              <a:t>XML is a markup language much like HTML</a:t>
            </a:r>
          </a:p>
          <a:p>
            <a:r>
              <a:rPr lang="en-US" dirty="0"/>
              <a:t>XML was designed to store and transport data</a:t>
            </a:r>
          </a:p>
          <a:p>
            <a:r>
              <a:rPr lang="en-US" dirty="0"/>
              <a:t>Maybe it is a little hard to understand, but XML does not DO anything.</a:t>
            </a:r>
          </a:p>
          <a:p>
            <a:br>
              <a:rPr lang="en-US" dirty="0"/>
            </a:br>
            <a:r>
              <a:rPr lang="en-US" dirty="0"/>
              <a:t>&lt;note&gt;</a:t>
            </a:r>
            <a:br>
              <a:rPr lang="en-US" dirty="0"/>
            </a:br>
            <a:r>
              <a:rPr lang="en-US" dirty="0"/>
              <a:t>  &lt;to&gt;</a:t>
            </a:r>
            <a:r>
              <a:rPr lang="en-US" dirty="0" err="1"/>
              <a:t>Tove</a:t>
            </a:r>
            <a:r>
              <a:rPr lang="en-US" dirty="0"/>
              <a:t>&lt;/to&gt;</a:t>
            </a:r>
            <a:br>
              <a:rPr lang="en-US" dirty="0"/>
            </a:br>
            <a:r>
              <a:rPr lang="en-US" dirty="0"/>
              <a:t>  &lt;from&gt;Jani&lt;/from&gt;</a:t>
            </a:r>
            <a:br>
              <a:rPr lang="en-US" dirty="0"/>
            </a:br>
            <a:r>
              <a:rPr lang="en-US" dirty="0"/>
              <a:t>  &lt;heading&gt;Reminder&lt;/heading&gt;</a:t>
            </a:r>
            <a:br>
              <a:rPr lang="en-US" dirty="0"/>
            </a:br>
            <a:r>
              <a:rPr lang="en-US" dirty="0"/>
              <a:t>  &lt;body&gt;Don't forget me this weekend!&lt;/body&gt;</a:t>
            </a:r>
            <a:br>
              <a:rPr lang="en-US" dirty="0"/>
            </a:br>
            <a:r>
              <a:rPr lang="en-US" dirty="0"/>
              <a:t>&lt;/note&gt;</a:t>
            </a:r>
          </a:p>
        </p:txBody>
      </p:sp>
    </p:spTree>
    <p:extLst>
      <p:ext uri="{BB962C8B-B14F-4D97-AF65-F5344CB8AC3E}">
        <p14:creationId xmlns:p14="http://schemas.microsoft.com/office/powerpoint/2010/main" val="264567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-end Roadmap">
            <a:extLst>
              <a:ext uri="{FF2B5EF4-FFF2-40B4-BE49-F238E27FC236}">
                <a16:creationId xmlns:a16="http://schemas.microsoft.com/office/drawing/2014/main" id="{6C84ED51-9B8C-41E6-8262-49B5E088D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0"/>
            <a:ext cx="2686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29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B5C2-D89B-43F8-B564-F11623C5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816F-C2D8-4BDA-BF80-77678E404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Does Not Use Predefined Tags</a:t>
            </a:r>
          </a:p>
          <a:p>
            <a:r>
              <a:rPr lang="en-US" dirty="0"/>
              <a:t>XML Simplifies Things</a:t>
            </a:r>
          </a:p>
          <a:p>
            <a:r>
              <a:rPr lang="en-US" dirty="0"/>
              <a:t>It simplifies data sharing</a:t>
            </a:r>
          </a:p>
          <a:p>
            <a:r>
              <a:rPr lang="en-US" dirty="0"/>
              <a:t>It simplifies data transport</a:t>
            </a:r>
          </a:p>
          <a:p>
            <a:r>
              <a:rPr lang="en-US" dirty="0"/>
              <a:t>It simplifies platform changes</a:t>
            </a:r>
          </a:p>
          <a:p>
            <a:r>
              <a:rPr lang="en-US" dirty="0"/>
              <a:t>It simplifies data availability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29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D914-47D7-40E0-B6D7-EBCEBFD8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FD64-12A7-46A3-B800-C8CD7B6A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XML Naming Rules</a:t>
            </a:r>
          </a:p>
          <a:p>
            <a:pPr lvl="1"/>
            <a:r>
              <a:rPr lang="en-US" dirty="0"/>
              <a:t>Element names are case-sensitive</a:t>
            </a:r>
          </a:p>
          <a:p>
            <a:pPr lvl="1"/>
            <a:r>
              <a:rPr lang="en-US" dirty="0"/>
              <a:t>Element names must start with a letter or underscore</a:t>
            </a:r>
          </a:p>
          <a:p>
            <a:pPr lvl="1"/>
            <a:r>
              <a:rPr lang="en-US" dirty="0"/>
              <a:t>Element names cannot start with the letters xml (or XML, or Xml,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Element names can contain letters, digits, hyphens, underscores, and periods</a:t>
            </a:r>
          </a:p>
          <a:p>
            <a:pPr lvl="1"/>
            <a:r>
              <a:rPr lang="en-US" dirty="0"/>
              <a:t>Element names cannot contain spaces</a:t>
            </a:r>
          </a:p>
          <a:p>
            <a:r>
              <a:rPr lang="en-US" dirty="0"/>
              <a:t>Best Naming Practices</a:t>
            </a:r>
          </a:p>
          <a:p>
            <a:pPr lvl="1"/>
            <a:r>
              <a:rPr lang="en-US" dirty="0"/>
              <a:t>Create descriptive names, like this: &lt;person&gt;, &lt;</a:t>
            </a:r>
            <a:r>
              <a:rPr lang="en-US" dirty="0" err="1"/>
              <a:t>firstname</a:t>
            </a:r>
            <a:r>
              <a:rPr lang="en-US" dirty="0"/>
              <a:t>&gt;, &lt;</a:t>
            </a:r>
            <a:r>
              <a:rPr lang="en-US" dirty="0" err="1"/>
              <a:t>lastname</a:t>
            </a:r>
            <a:r>
              <a:rPr lang="en-US" dirty="0"/>
              <a:t>&gt;.</a:t>
            </a:r>
          </a:p>
          <a:p>
            <a:pPr lvl="1"/>
            <a:r>
              <a:rPr lang="en-US" dirty="0"/>
              <a:t>Create short and simple names, like this: &lt;</a:t>
            </a:r>
            <a:r>
              <a:rPr lang="en-US" dirty="0" err="1"/>
              <a:t>book_title</a:t>
            </a:r>
            <a:r>
              <a:rPr lang="en-US" dirty="0"/>
              <a:t>&gt; not like this: &lt;</a:t>
            </a:r>
            <a:r>
              <a:rPr lang="en-US" dirty="0" err="1"/>
              <a:t>the_title_of_the_book</a:t>
            </a:r>
            <a:r>
              <a:rPr lang="en-US" dirty="0"/>
              <a:t>&gt;.</a:t>
            </a:r>
          </a:p>
          <a:p>
            <a:pPr lvl="1"/>
            <a:r>
              <a:rPr lang="en-US" dirty="0"/>
              <a:t>Avoid "-". If you name something "first-name", some software may think you want to subtract "name" from "first".</a:t>
            </a:r>
          </a:p>
          <a:p>
            <a:pPr lvl="1"/>
            <a:r>
              <a:rPr lang="en-US" dirty="0"/>
              <a:t>Avoid ".". If you name something "first.name", some software may think that "name" is a property of the object "first".</a:t>
            </a:r>
          </a:p>
          <a:p>
            <a:pPr lvl="1"/>
            <a:r>
              <a:rPr lang="en-US" dirty="0"/>
              <a:t>Avoid ":". Colons are reserved for namespaces (more later).</a:t>
            </a:r>
          </a:p>
          <a:p>
            <a:pPr lvl="1"/>
            <a:r>
              <a:rPr lang="en-US" dirty="0"/>
              <a:t>Non-English letters like </a:t>
            </a:r>
            <a:r>
              <a:rPr lang="en-US" dirty="0" err="1"/>
              <a:t>éòá</a:t>
            </a:r>
            <a:r>
              <a:rPr lang="en-US" dirty="0"/>
              <a:t> are perfectly legal in XML, but watch out for problems if your software doesn't support them.</a:t>
            </a:r>
          </a:p>
          <a:p>
            <a:r>
              <a:rPr lang="en-US" dirty="0"/>
              <a:t>Naming Styles</a:t>
            </a:r>
          </a:p>
          <a:p>
            <a:r>
              <a:rPr lang="en-US" dirty="0"/>
              <a:t>XML Elements are Extensible</a:t>
            </a:r>
          </a:p>
        </p:txBody>
      </p:sp>
    </p:spTree>
    <p:extLst>
      <p:ext uri="{BB962C8B-B14F-4D97-AF65-F5344CB8AC3E}">
        <p14:creationId xmlns:p14="http://schemas.microsoft.com/office/powerpoint/2010/main" val="981120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F12B-9E83-498A-A9D9-EA0747F4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6BD14-92C9-47F8-97F6-61141754A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XML Attributes Must be Quoted</a:t>
            </a:r>
          </a:p>
          <a:p>
            <a:r>
              <a:rPr lang="en-US" dirty="0"/>
              <a:t>Attribute values must always be quoted. Either single or double quotes can be used.</a:t>
            </a:r>
          </a:p>
          <a:p>
            <a:r>
              <a:rPr lang="en-US" dirty="0"/>
              <a:t>Date can be attribute as well as an element</a:t>
            </a:r>
          </a:p>
          <a:p>
            <a:r>
              <a:rPr lang="en-US" dirty="0"/>
              <a:t>Avoid XML Attributes</a:t>
            </a:r>
          </a:p>
          <a:p>
            <a:pPr lvl="1"/>
            <a:r>
              <a:rPr lang="en-US" dirty="0"/>
              <a:t>attributes cannot contain multiple values (elements can)</a:t>
            </a:r>
          </a:p>
          <a:p>
            <a:pPr lvl="1"/>
            <a:r>
              <a:rPr lang="en-US" dirty="0"/>
              <a:t>attributes cannot contain tree structures (elements can)</a:t>
            </a:r>
          </a:p>
          <a:p>
            <a:pPr lvl="1"/>
            <a:r>
              <a:rPr lang="en-US" dirty="0"/>
              <a:t>attributes are not easily expandable (for future changes)</a:t>
            </a:r>
          </a:p>
          <a:p>
            <a:pPr lvl="1"/>
            <a:r>
              <a:rPr lang="en-US" dirty="0"/>
              <a:t>&lt;note day="10" month="01" year="2008"</a:t>
            </a:r>
            <a:br>
              <a:rPr lang="en-US" dirty="0"/>
            </a:br>
            <a:r>
              <a:rPr lang="en-US" dirty="0"/>
              <a:t>to="</a:t>
            </a:r>
            <a:r>
              <a:rPr lang="en-US" dirty="0" err="1"/>
              <a:t>Tove</a:t>
            </a:r>
            <a:r>
              <a:rPr lang="en-US"/>
              <a:t>" from="Jani" heading="Reminder"</a:t>
            </a:r>
            <a:br>
              <a:rPr lang="en-US"/>
            </a:br>
            <a:r>
              <a:rPr lang="en-US"/>
              <a:t>body="Don't forget me this weekend!"&gt;</a:t>
            </a:r>
            <a:br>
              <a:rPr lang="en-US"/>
            </a:br>
            <a:r>
              <a:rPr lang="en-US"/>
              <a:t>&lt;/note&gt;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31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4319-E6E3-4B59-819B-3D7CDC17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D3AA-36C7-4FE0-B2B7-4D508CF98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&lt;?xml version="1.0" encoding="UTF-8</a:t>
            </a:r>
            <a:r>
              <a:rPr lang="en-US" b="1" dirty="0"/>
              <a:t>"</a:t>
            </a:r>
            <a:r>
              <a:rPr lang="en-US" dirty="0"/>
              <a:t>?&gt;</a:t>
            </a:r>
            <a:br>
              <a:rPr lang="en-US" dirty="0"/>
            </a:br>
            <a:r>
              <a:rPr lang="en-US" dirty="0"/>
              <a:t>&lt;bookstore&gt;</a:t>
            </a:r>
            <a:br>
              <a:rPr lang="en-US" dirty="0"/>
            </a:br>
            <a:r>
              <a:rPr lang="en-US" dirty="0"/>
              <a:t>  &lt;book category="cooking"&gt;</a:t>
            </a:r>
            <a:br>
              <a:rPr lang="en-US" dirty="0"/>
            </a:br>
            <a:r>
              <a:rPr lang="en-US" dirty="0"/>
              <a:t>    &lt;title 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"&gt;Everyday Italian&lt;/title&gt;</a:t>
            </a:r>
            <a:br>
              <a:rPr lang="en-US" dirty="0"/>
            </a:br>
            <a:r>
              <a:rPr lang="en-US" dirty="0"/>
              <a:t>    &lt;author&gt;Giada De </a:t>
            </a:r>
            <a:r>
              <a:rPr lang="en-US" dirty="0" err="1"/>
              <a:t>Laurentiis</a:t>
            </a:r>
            <a:r>
              <a:rPr lang="en-US" dirty="0"/>
              <a:t>&lt;/author&gt;</a:t>
            </a:r>
            <a:br>
              <a:rPr lang="en-US" dirty="0"/>
            </a:br>
            <a:r>
              <a:rPr lang="en-US" dirty="0"/>
              <a:t>    &lt;year&gt;2005&lt;/year&gt;</a:t>
            </a:r>
            <a:br>
              <a:rPr lang="en-US" dirty="0"/>
            </a:br>
            <a:r>
              <a:rPr lang="en-US" dirty="0"/>
              <a:t>    &lt;price&gt;30.00&lt;/price&gt;</a:t>
            </a:r>
            <a:br>
              <a:rPr lang="en-US" dirty="0"/>
            </a:br>
            <a:r>
              <a:rPr lang="en-US" dirty="0"/>
              <a:t>  &lt;/book&gt;</a:t>
            </a:r>
            <a:br>
              <a:rPr lang="en-US" dirty="0"/>
            </a:br>
            <a:r>
              <a:rPr lang="en-US" dirty="0"/>
              <a:t>  &lt;book category="children"&gt;</a:t>
            </a:r>
            <a:br>
              <a:rPr lang="en-US" dirty="0"/>
            </a:br>
            <a:r>
              <a:rPr lang="en-US" dirty="0"/>
              <a:t>    &lt;title 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"&gt;Harry Potter&lt;/title&gt;</a:t>
            </a:r>
            <a:br>
              <a:rPr lang="en-US" dirty="0"/>
            </a:br>
            <a:r>
              <a:rPr lang="en-US" dirty="0"/>
              <a:t>    &lt;author&gt;J K. Rowling&lt;/author&gt;</a:t>
            </a:r>
            <a:br>
              <a:rPr lang="en-US" dirty="0"/>
            </a:br>
            <a:r>
              <a:rPr lang="en-US" dirty="0"/>
              <a:t>    &lt;year&gt;2005&lt;/year&gt;</a:t>
            </a:r>
            <a:br>
              <a:rPr lang="en-US" dirty="0"/>
            </a:br>
            <a:r>
              <a:rPr lang="en-US" dirty="0"/>
              <a:t>    &lt;price&gt;29.99&lt;/price&gt;</a:t>
            </a:r>
            <a:br>
              <a:rPr lang="en-US" dirty="0"/>
            </a:br>
            <a:r>
              <a:rPr lang="en-US" dirty="0"/>
              <a:t>  &lt;/book&gt;</a:t>
            </a:r>
            <a:br>
              <a:rPr lang="en-US" dirty="0"/>
            </a:br>
            <a:r>
              <a:rPr lang="en-US" dirty="0"/>
              <a:t>  &lt;book category="web"&gt;</a:t>
            </a:r>
            <a:br>
              <a:rPr lang="en-US" dirty="0"/>
            </a:br>
            <a:r>
              <a:rPr lang="en-US" dirty="0"/>
              <a:t>    &lt;title 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"&gt;Learning XML&lt;/title&gt;</a:t>
            </a:r>
            <a:br>
              <a:rPr lang="en-US" dirty="0"/>
            </a:br>
            <a:r>
              <a:rPr lang="en-US" dirty="0"/>
              <a:t>    &lt;author&gt;Erik T. Ray&lt;/author&gt;</a:t>
            </a:r>
            <a:br>
              <a:rPr lang="en-US" dirty="0"/>
            </a:br>
            <a:r>
              <a:rPr lang="en-US" dirty="0"/>
              <a:t>    &lt;year&gt;2003&lt;/year&gt;</a:t>
            </a:r>
            <a:br>
              <a:rPr lang="en-US" dirty="0"/>
            </a:br>
            <a:r>
              <a:rPr lang="en-US" dirty="0"/>
              <a:t>    &lt;price&gt;39.95&lt;/price&gt;</a:t>
            </a:r>
            <a:br>
              <a:rPr lang="en-US" dirty="0"/>
            </a:br>
            <a:r>
              <a:rPr lang="en-US" dirty="0"/>
              <a:t>  &lt;/book&gt;</a:t>
            </a:r>
            <a:br>
              <a:rPr lang="en-US" dirty="0"/>
            </a:br>
            <a:r>
              <a:rPr lang="en-US" dirty="0"/>
              <a:t>&lt;/bookstore&gt;</a:t>
            </a:r>
          </a:p>
        </p:txBody>
      </p:sp>
    </p:spTree>
    <p:extLst>
      <p:ext uri="{BB962C8B-B14F-4D97-AF65-F5344CB8AC3E}">
        <p14:creationId xmlns:p14="http://schemas.microsoft.com/office/powerpoint/2010/main" val="734457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B3D0-FEC6-41AF-9F83-E5739ECE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A07B9-A3E3-4451-A5AB-97B8683C5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&lt;?xml version="1.0" encoding="UTF-8</a:t>
            </a:r>
            <a:r>
              <a:rPr lang="en-US" b="1" dirty="0"/>
              <a:t>"</a:t>
            </a:r>
            <a:r>
              <a:rPr lang="en-US" dirty="0"/>
              <a:t>?&gt;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nitf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&lt;head&gt;</a:t>
            </a:r>
            <a:br>
              <a:rPr lang="en-US" dirty="0"/>
            </a:br>
            <a:r>
              <a:rPr lang="en-US" dirty="0"/>
              <a:t>    &lt;title&gt;Colombia Earthquake&lt;/title&gt;</a:t>
            </a:r>
            <a:br>
              <a:rPr lang="en-US" dirty="0"/>
            </a:br>
            <a:r>
              <a:rPr lang="en-US" dirty="0"/>
              <a:t>  &lt;/head&gt;</a:t>
            </a:r>
            <a:br>
              <a:rPr lang="en-US" dirty="0"/>
            </a:br>
            <a:r>
              <a:rPr lang="en-US" dirty="0"/>
              <a:t>  &lt;body&gt;</a:t>
            </a:r>
            <a:br>
              <a:rPr lang="en-US" dirty="0"/>
            </a:br>
            <a:r>
              <a:rPr lang="en-US" dirty="0"/>
              <a:t>    &lt;headline&gt;</a:t>
            </a:r>
            <a:br>
              <a:rPr lang="en-US" dirty="0"/>
            </a:br>
            <a:r>
              <a:rPr lang="en-US" dirty="0"/>
              <a:t>      &lt;hl1&gt;143 Dead in Colombia Earthquake&lt;/hl1&gt;</a:t>
            </a:r>
            <a:br>
              <a:rPr lang="en-US" dirty="0"/>
            </a:br>
            <a:r>
              <a:rPr lang="en-US" dirty="0"/>
              <a:t>    &lt;/headline&gt;</a:t>
            </a:r>
            <a:br>
              <a:rPr lang="en-US" dirty="0"/>
            </a:br>
            <a:r>
              <a:rPr lang="en-US" dirty="0"/>
              <a:t>    &lt;byline&gt;</a:t>
            </a:r>
            <a:br>
              <a:rPr lang="en-US" dirty="0"/>
            </a:br>
            <a:r>
              <a:rPr lang="en-US" dirty="0"/>
              <a:t>      &lt;</a:t>
            </a:r>
            <a:r>
              <a:rPr lang="en-US" dirty="0" err="1"/>
              <a:t>bytag</a:t>
            </a:r>
            <a:r>
              <a:rPr lang="en-US" dirty="0"/>
              <a:t>&gt;By Jared Kotler, Associated Press Writer&lt;/</a:t>
            </a:r>
            <a:r>
              <a:rPr lang="en-US" dirty="0" err="1"/>
              <a:t>bytag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&lt;/byline&gt;</a:t>
            </a:r>
            <a:br>
              <a:rPr lang="en-US" dirty="0"/>
            </a:br>
            <a:r>
              <a:rPr lang="en-US" dirty="0"/>
              <a:t>    &lt;dateline&gt;</a:t>
            </a:r>
            <a:br>
              <a:rPr lang="en-US" dirty="0"/>
            </a:br>
            <a:r>
              <a:rPr lang="en-US" dirty="0"/>
              <a:t>      &lt;location&gt;Bogota, Colombia&lt;/location&gt;</a:t>
            </a:r>
            <a:br>
              <a:rPr lang="en-US" dirty="0"/>
            </a:br>
            <a:r>
              <a:rPr lang="en-US" dirty="0"/>
              <a:t>      &lt;date&gt;Monday January 25 1999 7:28 ET&lt;/date&gt;</a:t>
            </a:r>
            <a:br>
              <a:rPr lang="en-US" dirty="0"/>
            </a:br>
            <a:r>
              <a:rPr lang="en-US" dirty="0"/>
              <a:t>    &lt;/dateline&gt;</a:t>
            </a:r>
            <a:br>
              <a:rPr lang="en-US" dirty="0"/>
            </a:br>
            <a:r>
              <a:rPr lang="en-US" dirty="0"/>
              <a:t>  &lt;/body&gt;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nitf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68824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FAEF-75C9-4C53-8DEF-C3842CBA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7AAAE-95CF-4B4F-89C0-2722C569E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&lt;?xml version="1.0" encoding="UTF-8</a:t>
            </a:r>
            <a:r>
              <a:rPr lang="en-US" b="1" dirty="0"/>
              <a:t>"</a:t>
            </a:r>
            <a:r>
              <a:rPr lang="en-US" dirty="0"/>
              <a:t>?&gt;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current_observation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&lt;credit&gt;NOAA's National Weather Service&lt;/credit&gt;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credit_URL</a:t>
            </a:r>
            <a:r>
              <a:rPr lang="en-US" dirty="0"/>
              <a:t>&gt;http://weather.gov/&lt;/credit_URL&gt;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&lt;image&gt;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url</a:t>
            </a:r>
            <a:r>
              <a:rPr lang="en-US" dirty="0"/>
              <a:t>&gt;http://weather.gov/images/xml_logo.gif&lt;/url&gt;</a:t>
            </a:r>
            <a:br>
              <a:rPr lang="en-US" dirty="0"/>
            </a:br>
            <a:r>
              <a:rPr lang="en-US" dirty="0"/>
              <a:t>  &lt;title&gt;NOAA's National Weather Service&lt;/title&gt;</a:t>
            </a:r>
            <a:br>
              <a:rPr lang="en-US" dirty="0"/>
            </a:br>
            <a:r>
              <a:rPr lang="en-US" dirty="0"/>
              <a:t>  &lt;link&gt;http://weather.gov&lt;/link&gt;</a:t>
            </a:r>
            <a:br>
              <a:rPr lang="en-US" dirty="0"/>
            </a:br>
            <a:r>
              <a:rPr lang="en-US" dirty="0"/>
              <a:t>&lt;/image&gt;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&lt;location&gt;New York/John F. Kennedy Intl Airport, NY&lt;/location&gt;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station_id</a:t>
            </a:r>
            <a:r>
              <a:rPr lang="en-US" dirty="0"/>
              <a:t>&gt;KJFK&lt;/</a:t>
            </a:r>
            <a:r>
              <a:rPr lang="en-US" dirty="0" err="1"/>
              <a:t>station_id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&lt;latitude&gt;40.66&lt;/latitude&gt;</a:t>
            </a:r>
            <a:br>
              <a:rPr lang="en-US" dirty="0"/>
            </a:br>
            <a:r>
              <a:rPr lang="en-US" dirty="0"/>
              <a:t>&lt;longitude&gt;-73.78&lt;/longitude&gt;</a:t>
            </a:r>
            <a:br>
              <a:rPr lang="en-US" dirty="0"/>
            </a:br>
            <a:r>
              <a:rPr lang="en-US" dirty="0"/>
              <a:t>&lt;observation_time_rfc822&gt;Mon, 11 Feb 2008 06:51:00 -0500 EST</a:t>
            </a:r>
            <a:br>
              <a:rPr lang="en-US" dirty="0"/>
            </a:br>
            <a:r>
              <a:rPr lang="en-US" dirty="0"/>
              <a:t>&lt;/observation_time_rfc822&gt;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&lt;weather&gt;A Few Clouds&lt;/weather&gt;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temp_f</a:t>
            </a:r>
            <a:r>
              <a:rPr lang="en-US" dirty="0"/>
              <a:t>&gt;11&lt;/</a:t>
            </a:r>
            <a:r>
              <a:rPr lang="en-US" dirty="0" err="1"/>
              <a:t>temp_f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temp_c</a:t>
            </a:r>
            <a:r>
              <a:rPr lang="en-US" dirty="0"/>
              <a:t>&gt;-12&lt;/</a:t>
            </a:r>
            <a:r>
              <a:rPr lang="en-US" dirty="0" err="1"/>
              <a:t>temp_c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relative_humidity</a:t>
            </a:r>
            <a:r>
              <a:rPr lang="en-US" dirty="0"/>
              <a:t>&gt;36&lt;/</a:t>
            </a:r>
            <a:r>
              <a:rPr lang="en-US" dirty="0" err="1"/>
              <a:t>relative_humidity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wind_dir</a:t>
            </a:r>
            <a:r>
              <a:rPr lang="en-US" dirty="0"/>
              <a:t>&gt;West&lt;/</a:t>
            </a:r>
            <a:r>
              <a:rPr lang="en-US" dirty="0" err="1"/>
              <a:t>wind_dir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wind_degrees</a:t>
            </a:r>
            <a:r>
              <a:rPr lang="en-US" dirty="0"/>
              <a:t>&gt;280&lt;/</a:t>
            </a:r>
            <a:r>
              <a:rPr lang="en-US" dirty="0" err="1"/>
              <a:t>wind_degrees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wind_mph</a:t>
            </a:r>
            <a:r>
              <a:rPr lang="en-US" dirty="0"/>
              <a:t>&gt;18.4&lt;/</a:t>
            </a:r>
            <a:r>
              <a:rPr lang="en-US" dirty="0" err="1"/>
              <a:t>wind_mph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wind_gust_mph</a:t>
            </a:r>
            <a:r>
              <a:rPr lang="en-US" dirty="0"/>
              <a:t>&gt;29&lt;/</a:t>
            </a:r>
            <a:r>
              <a:rPr lang="en-US" dirty="0" err="1"/>
              <a:t>wind_gust_mph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pressure_mb</a:t>
            </a:r>
            <a:r>
              <a:rPr lang="en-US" dirty="0"/>
              <a:t>&gt;1023.6&lt;/</a:t>
            </a:r>
            <a:r>
              <a:rPr lang="en-US" dirty="0" err="1"/>
              <a:t>pressure_mb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pressure_in</a:t>
            </a:r>
            <a:r>
              <a:rPr lang="en-US" dirty="0"/>
              <a:t>&gt;30.23&lt;/</a:t>
            </a:r>
            <a:r>
              <a:rPr lang="en-US" dirty="0" err="1"/>
              <a:t>pressure_in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dewpoint_f</a:t>
            </a:r>
            <a:r>
              <a:rPr lang="en-US" dirty="0"/>
              <a:t>&gt;-11&lt;/</a:t>
            </a:r>
            <a:r>
              <a:rPr lang="en-US" dirty="0" err="1"/>
              <a:t>dewpoint_f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dewpoint_c</a:t>
            </a:r>
            <a:r>
              <a:rPr lang="en-US" dirty="0"/>
              <a:t>&gt;-24&lt;/</a:t>
            </a:r>
            <a:r>
              <a:rPr lang="en-US" dirty="0" err="1"/>
              <a:t>dewpoint_c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windchill_f</a:t>
            </a:r>
            <a:r>
              <a:rPr lang="en-US" dirty="0"/>
              <a:t>&gt;-7&lt;/</a:t>
            </a:r>
            <a:r>
              <a:rPr lang="en-US" dirty="0" err="1"/>
              <a:t>windchill_f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windchill_c</a:t>
            </a:r>
            <a:r>
              <a:rPr lang="en-US" dirty="0"/>
              <a:t>&gt;-22&lt;/</a:t>
            </a:r>
            <a:r>
              <a:rPr lang="en-US" dirty="0" err="1"/>
              <a:t>windchill_c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visibility_mi</a:t>
            </a:r>
            <a:r>
              <a:rPr lang="en-US" dirty="0"/>
              <a:t>&gt;10.00&lt;/</a:t>
            </a:r>
            <a:r>
              <a:rPr lang="en-US" dirty="0" err="1"/>
              <a:t>visibility_mi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icon_url_base</a:t>
            </a:r>
            <a:r>
              <a:rPr lang="en-US" dirty="0"/>
              <a:t>&gt;http://weather.gov/weather/images/fcicons/&lt;/icon_url_base&gt;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icon_url_name</a:t>
            </a:r>
            <a:r>
              <a:rPr lang="en-US" dirty="0"/>
              <a:t>&gt;nfew.jpg&lt;/</a:t>
            </a:r>
            <a:r>
              <a:rPr lang="en-US" dirty="0" err="1"/>
              <a:t>icon_url_name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disclaimer_url</a:t>
            </a:r>
            <a:r>
              <a:rPr lang="en-US" dirty="0"/>
              <a:t>&gt;http://weather.gov/disclaimer.html&lt;/disclaimer_url&gt;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copyright_url</a:t>
            </a:r>
            <a:r>
              <a:rPr lang="en-US" dirty="0"/>
              <a:t>&gt;http://weather.gov/disclaimer.html&lt;/copyright_url&gt;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current_observation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5785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900F-C10C-4688-B5BE-B6F57CCB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7643F-02C8-475F-9874-D9615641C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OM node tree">
            <a:extLst>
              <a:ext uri="{FF2B5EF4-FFF2-40B4-BE49-F238E27FC236}">
                <a16:creationId xmlns:a16="http://schemas.microsoft.com/office/drawing/2014/main" id="{C3155544-45E6-4232-AED1-C8ACD45FC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85" y="2032227"/>
            <a:ext cx="6745733" cy="381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23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DOM</a:t>
            </a:r>
          </a:p>
          <a:p>
            <a:pPr lvl="1"/>
            <a:r>
              <a:rPr lang="en-US" dirty="0"/>
              <a:t>parser = new </a:t>
            </a:r>
            <a:r>
              <a:rPr lang="en-US" dirty="0" err="1"/>
              <a:t>DOMParser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xmlDoc</a:t>
            </a:r>
            <a:r>
              <a:rPr lang="en-US" dirty="0"/>
              <a:t> = </a:t>
            </a:r>
            <a:r>
              <a:rPr lang="en-US" dirty="0" err="1"/>
              <a:t>parser.parseFromString</a:t>
            </a:r>
            <a:r>
              <a:rPr lang="en-US" dirty="0"/>
              <a:t>(</a:t>
            </a:r>
            <a:r>
              <a:rPr lang="en-US" dirty="0" err="1"/>
              <a:t>text,"text</a:t>
            </a:r>
            <a:r>
              <a:rPr lang="en-US" dirty="0"/>
              <a:t>/xml");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</a:t>
            </a:r>
            <a:br>
              <a:rPr lang="en-US" dirty="0"/>
            </a:br>
            <a:r>
              <a:rPr lang="en-US" b="1" dirty="0" err="1"/>
              <a:t>xmlDoc.getElementsByTagName</a:t>
            </a:r>
            <a:r>
              <a:rPr lang="en-US" b="1" dirty="0"/>
              <a:t>("title")[0].</a:t>
            </a:r>
            <a:r>
              <a:rPr lang="en-US" b="1" dirty="0" err="1"/>
              <a:t>childNodes</a:t>
            </a:r>
            <a:r>
              <a:rPr lang="en-US" b="1" dirty="0"/>
              <a:t>[0].</a:t>
            </a:r>
            <a:r>
              <a:rPr lang="en-US" b="1" dirty="0" err="1"/>
              <a:t>nodeValue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r>
              <a:rPr lang="en-US" dirty="0"/>
              <a:t>Using XPath</a:t>
            </a:r>
          </a:p>
          <a:p>
            <a:r>
              <a:rPr lang="en-US" dirty="0"/>
              <a:t>Using XLST</a:t>
            </a:r>
          </a:p>
          <a:p>
            <a:r>
              <a:rPr lang="en-US" dirty="0"/>
              <a:t>Using XQuery</a:t>
            </a:r>
          </a:p>
          <a:p>
            <a:r>
              <a:rPr lang="en-US" dirty="0"/>
              <a:t>Using </a:t>
            </a:r>
            <a:r>
              <a:rPr lang="en-US" dirty="0" err="1"/>
              <a:t>XLink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21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bookstore	</a:t>
            </a:r>
          </a:p>
          <a:p>
            <a:pPr lvl="1"/>
            <a:r>
              <a:rPr lang="en-US" dirty="0"/>
              <a:t>Selects all nodes with the name "bookstore“.</a:t>
            </a:r>
          </a:p>
          <a:p>
            <a:r>
              <a:rPr lang="en-US" dirty="0"/>
              <a:t>/bookstore	</a:t>
            </a:r>
          </a:p>
          <a:p>
            <a:pPr lvl="1"/>
            <a:r>
              <a:rPr lang="en-US" dirty="0"/>
              <a:t>Selects the root element bookstore</a:t>
            </a:r>
          </a:p>
          <a:p>
            <a:r>
              <a:rPr lang="en-US" dirty="0"/>
              <a:t>bookstore/book	</a:t>
            </a:r>
          </a:p>
          <a:p>
            <a:pPr lvl="1"/>
            <a:r>
              <a:rPr lang="en-US" dirty="0"/>
              <a:t>Selects all book elements that are children of bookstore</a:t>
            </a:r>
          </a:p>
          <a:p>
            <a:r>
              <a:rPr lang="en-US" dirty="0"/>
              <a:t>//book	</a:t>
            </a:r>
          </a:p>
          <a:p>
            <a:pPr lvl="1"/>
            <a:r>
              <a:rPr lang="en-US" dirty="0"/>
              <a:t>Selects all book elements no matter where they are in the document</a:t>
            </a:r>
          </a:p>
          <a:p>
            <a:r>
              <a:rPr lang="en-US" dirty="0"/>
              <a:t>bookstore//book	</a:t>
            </a:r>
          </a:p>
          <a:p>
            <a:pPr lvl="1"/>
            <a:r>
              <a:rPr lang="en-US" dirty="0"/>
              <a:t>Selects all book elements that are descendant of the bookstore element, no matter where they are under the bookstore element</a:t>
            </a:r>
          </a:p>
          <a:p>
            <a:r>
              <a:rPr lang="en-US" dirty="0"/>
              <a:t>//@</a:t>
            </a:r>
            <a:r>
              <a:rPr lang="en-US" dirty="0" err="1"/>
              <a:t>lang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Selects all attributes that are named </a:t>
            </a:r>
            <a:r>
              <a:rPr lang="en-US" dirty="0" err="1"/>
              <a:t>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97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/bookstore/book[1]	</a:t>
            </a:r>
          </a:p>
          <a:p>
            <a:pPr lvl="1"/>
            <a:r>
              <a:rPr lang="en-US" dirty="0"/>
              <a:t>Selects the first book element that is the child of the bookstore element.</a:t>
            </a:r>
          </a:p>
          <a:p>
            <a:r>
              <a:rPr lang="en-US" dirty="0"/>
              <a:t>/bookstore/book[last()]	</a:t>
            </a:r>
          </a:p>
          <a:p>
            <a:pPr lvl="1"/>
            <a:r>
              <a:rPr lang="en-US" dirty="0"/>
              <a:t>Selects the last book element that is the child of the bookstore element</a:t>
            </a:r>
          </a:p>
          <a:p>
            <a:r>
              <a:rPr lang="en-US" dirty="0"/>
              <a:t>/bookstore/book[price&gt;35.00]	</a:t>
            </a:r>
          </a:p>
          <a:p>
            <a:pPr lvl="1"/>
            <a:r>
              <a:rPr lang="en-US" dirty="0"/>
              <a:t>Selects all the book elements of the bookstore element that have a price element with a value greater than 35.00</a:t>
            </a:r>
          </a:p>
          <a:p>
            <a:r>
              <a:rPr lang="en-US" dirty="0"/>
              <a:t>/bookstore/book[price&gt;35.00]/title	</a:t>
            </a:r>
          </a:p>
          <a:p>
            <a:pPr lvl="1"/>
            <a:r>
              <a:rPr lang="en-US" dirty="0"/>
              <a:t>Selects all the title elements of the book elements of the bookstore element that have a price element with a value greater than 35.00</a:t>
            </a:r>
          </a:p>
        </p:txBody>
      </p:sp>
    </p:spTree>
    <p:extLst>
      <p:ext uri="{BB962C8B-B14F-4D97-AF65-F5344CB8AC3E}">
        <p14:creationId xmlns:p14="http://schemas.microsoft.com/office/powerpoint/2010/main" val="79280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evOps Roadmap">
            <a:extLst>
              <a:ext uri="{FF2B5EF4-FFF2-40B4-BE49-F238E27FC236}">
                <a16:creationId xmlns:a16="http://schemas.microsoft.com/office/drawing/2014/main" id="{C18D7AD9-18AD-4EE7-92B3-1D0B3136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0"/>
            <a:ext cx="3675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709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documents must have a root element</a:t>
            </a:r>
          </a:p>
          <a:p>
            <a:r>
              <a:rPr lang="en-US" dirty="0"/>
              <a:t>XML elements must have a closing tag</a:t>
            </a:r>
          </a:p>
          <a:p>
            <a:r>
              <a:rPr lang="en-US" dirty="0"/>
              <a:t>XML tags are case sensitive</a:t>
            </a:r>
          </a:p>
          <a:p>
            <a:r>
              <a:rPr lang="en-US" dirty="0"/>
              <a:t>XML elements must be properly nested</a:t>
            </a:r>
          </a:p>
          <a:p>
            <a:r>
              <a:rPr lang="en-US" dirty="0"/>
              <a:t>XML attribute values must be quoted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69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&lt;?xml version="1.0" encoding="UTF-8"?&gt;</a:t>
            </a:r>
            <a:br>
              <a:rPr lang="en-US" dirty="0"/>
            </a:br>
            <a:r>
              <a:rPr lang="en-US" dirty="0"/>
              <a:t>&lt;!DOCTYPE note SYSTEM "Note.dtd"&gt;</a:t>
            </a:r>
            <a:br>
              <a:rPr lang="en-US" dirty="0"/>
            </a:br>
            <a:r>
              <a:rPr lang="en-US" dirty="0"/>
              <a:t>&lt;note&gt;</a:t>
            </a:r>
            <a:br>
              <a:rPr lang="en-US" dirty="0"/>
            </a:br>
            <a:r>
              <a:rPr lang="en-US" dirty="0"/>
              <a:t>&lt;to&gt;</a:t>
            </a:r>
            <a:r>
              <a:rPr lang="en-US" dirty="0" err="1"/>
              <a:t>Tove</a:t>
            </a:r>
            <a:r>
              <a:rPr lang="en-US" dirty="0"/>
              <a:t>&lt;/to&gt;</a:t>
            </a:r>
            <a:br>
              <a:rPr lang="en-US" dirty="0"/>
            </a:br>
            <a:r>
              <a:rPr lang="en-US" dirty="0"/>
              <a:t>&lt;from&gt;Jani&lt;/from&gt;</a:t>
            </a:r>
            <a:br>
              <a:rPr lang="en-US" dirty="0"/>
            </a:br>
            <a:r>
              <a:rPr lang="en-US" dirty="0"/>
              <a:t>&lt;heading&gt;Reminder&lt;/heading&gt;</a:t>
            </a:r>
            <a:br>
              <a:rPr lang="en-US" dirty="0"/>
            </a:br>
            <a:r>
              <a:rPr lang="en-US" dirty="0"/>
              <a:t>&lt;body&gt;Don't forget me this weekend!&lt;/body&gt;</a:t>
            </a:r>
            <a:br>
              <a:rPr lang="en-US" dirty="0"/>
            </a:br>
            <a:r>
              <a:rPr lang="en-US" dirty="0"/>
              <a:t>&lt;/note&gt;</a:t>
            </a:r>
          </a:p>
          <a:p>
            <a:r>
              <a:rPr lang="en-US" dirty="0"/>
              <a:t>&lt;!DOCTYPE note</a:t>
            </a:r>
            <a:br>
              <a:rPr lang="en-US" dirty="0"/>
            </a:br>
            <a:r>
              <a:rPr lang="en-US" dirty="0"/>
              <a:t>[</a:t>
            </a:r>
            <a:br>
              <a:rPr lang="en-US" dirty="0"/>
            </a:br>
            <a:r>
              <a:rPr lang="en-US" dirty="0"/>
              <a:t>&lt;!ELEMENT note (</a:t>
            </a:r>
            <a:r>
              <a:rPr lang="en-US" dirty="0" err="1"/>
              <a:t>to,from,heading,body</a:t>
            </a:r>
            <a:r>
              <a:rPr lang="en-US" dirty="0"/>
              <a:t>)&gt;</a:t>
            </a:r>
            <a:br>
              <a:rPr lang="en-US" dirty="0"/>
            </a:br>
            <a:r>
              <a:rPr lang="en-US" dirty="0"/>
              <a:t>&lt;!ELEMENT to (#PCDATA)&gt;</a:t>
            </a:r>
            <a:br>
              <a:rPr lang="en-US" dirty="0"/>
            </a:br>
            <a:r>
              <a:rPr lang="en-US" dirty="0"/>
              <a:t>&lt;!ELEMENT from (#PCDATA)&gt;</a:t>
            </a:r>
            <a:br>
              <a:rPr lang="en-US" dirty="0"/>
            </a:br>
            <a:r>
              <a:rPr lang="en-US" dirty="0"/>
              <a:t>&lt;!ELEMENT heading (#PCDATA)&gt;</a:t>
            </a:r>
            <a:br>
              <a:rPr lang="en-US" dirty="0"/>
            </a:br>
            <a:r>
              <a:rPr lang="en-US" dirty="0"/>
              <a:t>&lt;!ELEMENT body (#PCDATA)&gt;</a:t>
            </a:r>
            <a:br>
              <a:rPr lang="en-US" dirty="0"/>
            </a:br>
            <a:r>
              <a:rPr lang="en-US" dirty="0"/>
              <a:t>]&gt;</a:t>
            </a:r>
          </a:p>
        </p:txBody>
      </p:sp>
    </p:spTree>
    <p:extLst>
      <p:ext uri="{BB962C8B-B14F-4D97-AF65-F5344CB8AC3E}">
        <p14:creationId xmlns:p14="http://schemas.microsoft.com/office/powerpoint/2010/main" val="3613962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 name="note"&gt;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xs:element</a:t>
            </a:r>
            <a:r>
              <a:rPr lang="en-US" dirty="0"/>
              <a:t> name="to"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xs:element</a:t>
            </a:r>
            <a:r>
              <a:rPr lang="en-US" dirty="0"/>
              <a:t> name="from"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xs:element</a:t>
            </a:r>
            <a:r>
              <a:rPr lang="en-US" dirty="0"/>
              <a:t> name="heading"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xs:element</a:t>
            </a:r>
            <a:r>
              <a:rPr lang="en-US" dirty="0"/>
              <a:t> name="body"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xs:element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126517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0" y="2124869"/>
            <a:ext cx="104775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82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1042-8D17-4B3A-8932-CFAF9DAB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3394-D3ED-43AD-9E3C-DAF44F32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{"employees":[</a:t>
            </a:r>
            <a:br>
              <a:rPr lang="en-US" dirty="0"/>
            </a:br>
            <a:r>
              <a:rPr lang="en-US" dirty="0"/>
              <a:t>    { "</a:t>
            </a:r>
            <a:r>
              <a:rPr lang="en-US" dirty="0" err="1"/>
              <a:t>firstName</a:t>
            </a:r>
            <a:r>
              <a:rPr lang="en-US" dirty="0"/>
              <a:t>":"John", "</a:t>
            </a:r>
            <a:r>
              <a:rPr lang="en-US" dirty="0" err="1"/>
              <a:t>lastName</a:t>
            </a:r>
            <a:r>
              <a:rPr lang="en-US" dirty="0"/>
              <a:t>":"Doe" },</a:t>
            </a:r>
            <a:br>
              <a:rPr lang="en-US" dirty="0"/>
            </a:br>
            <a:r>
              <a:rPr lang="en-US" dirty="0"/>
              <a:t>    { "</a:t>
            </a:r>
            <a:r>
              <a:rPr lang="en-US" dirty="0" err="1"/>
              <a:t>firstName</a:t>
            </a:r>
            <a:r>
              <a:rPr lang="en-US" dirty="0"/>
              <a:t>":"Anna", "</a:t>
            </a:r>
            <a:r>
              <a:rPr lang="en-US" dirty="0" err="1"/>
              <a:t>lastName</a:t>
            </a:r>
            <a:r>
              <a:rPr lang="en-US" dirty="0"/>
              <a:t>":"Smith" },</a:t>
            </a:r>
            <a:br>
              <a:rPr lang="en-US" dirty="0"/>
            </a:br>
            <a:r>
              <a:rPr lang="en-US" dirty="0"/>
              <a:t>    { "</a:t>
            </a:r>
            <a:r>
              <a:rPr lang="en-US" dirty="0" err="1"/>
              <a:t>firstName</a:t>
            </a:r>
            <a:r>
              <a:rPr lang="en-US" dirty="0"/>
              <a:t>":"Peter", "</a:t>
            </a:r>
            <a:r>
              <a:rPr lang="en-US" dirty="0" err="1"/>
              <a:t>lastName</a:t>
            </a:r>
            <a:r>
              <a:rPr lang="en-US" dirty="0"/>
              <a:t>":"Jones" }</a:t>
            </a:r>
            <a:br>
              <a:rPr lang="en-US" dirty="0"/>
            </a:br>
            <a:r>
              <a:rPr lang="en-US" dirty="0"/>
              <a:t>]}</a:t>
            </a:r>
          </a:p>
          <a:p>
            <a:r>
              <a:rPr lang="en-US" dirty="0"/>
              <a:t>&lt;employees&gt;</a:t>
            </a:r>
            <a:br>
              <a:rPr lang="en-US" dirty="0"/>
            </a:br>
            <a:r>
              <a:rPr lang="en-US" dirty="0"/>
              <a:t>    &lt;employee&gt;</a:t>
            </a:r>
            <a:br>
              <a:rPr lang="en-US" dirty="0"/>
            </a:br>
            <a:r>
              <a:rPr lang="en-US" dirty="0"/>
              <a:t>        &lt;</a:t>
            </a:r>
            <a:r>
              <a:rPr lang="en-US" dirty="0" err="1"/>
              <a:t>firstName</a:t>
            </a:r>
            <a:r>
              <a:rPr lang="en-US" dirty="0"/>
              <a:t>&gt;John&lt;/</a:t>
            </a:r>
            <a:r>
              <a:rPr lang="en-US" dirty="0" err="1"/>
              <a:t>firstName</a:t>
            </a:r>
            <a:r>
              <a:rPr lang="en-US" dirty="0"/>
              <a:t>&gt; &lt;</a:t>
            </a:r>
            <a:r>
              <a:rPr lang="en-US" dirty="0" err="1"/>
              <a:t>lastName</a:t>
            </a:r>
            <a:r>
              <a:rPr lang="en-US" dirty="0"/>
              <a:t>&gt;Doe&lt;/</a:t>
            </a:r>
            <a:r>
              <a:rPr lang="en-US" dirty="0" err="1"/>
              <a:t>lastName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&lt;/employee&gt;</a:t>
            </a:r>
            <a:br>
              <a:rPr lang="en-US" dirty="0"/>
            </a:br>
            <a:r>
              <a:rPr lang="en-US" dirty="0"/>
              <a:t>    &lt;employee&gt;</a:t>
            </a:r>
            <a:br>
              <a:rPr lang="en-US" dirty="0"/>
            </a:br>
            <a:r>
              <a:rPr lang="en-US" dirty="0"/>
              <a:t>        &lt;</a:t>
            </a:r>
            <a:r>
              <a:rPr lang="en-US" dirty="0" err="1"/>
              <a:t>firstName</a:t>
            </a:r>
            <a:r>
              <a:rPr lang="en-US" dirty="0"/>
              <a:t>&gt;Anna&lt;/</a:t>
            </a:r>
            <a:r>
              <a:rPr lang="en-US" dirty="0" err="1"/>
              <a:t>firstName</a:t>
            </a:r>
            <a:r>
              <a:rPr lang="en-US" dirty="0"/>
              <a:t>&gt; &lt;</a:t>
            </a:r>
            <a:r>
              <a:rPr lang="en-US" dirty="0" err="1"/>
              <a:t>lastName</a:t>
            </a:r>
            <a:r>
              <a:rPr lang="en-US" dirty="0"/>
              <a:t>&gt;Smith&lt;/</a:t>
            </a:r>
            <a:r>
              <a:rPr lang="en-US" dirty="0" err="1"/>
              <a:t>lastName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&lt;/employee&gt;</a:t>
            </a:r>
            <a:br>
              <a:rPr lang="en-US" dirty="0"/>
            </a:br>
            <a:r>
              <a:rPr lang="en-US" dirty="0"/>
              <a:t>    &lt;employee&gt;</a:t>
            </a:r>
            <a:br>
              <a:rPr lang="en-US" dirty="0"/>
            </a:br>
            <a:r>
              <a:rPr lang="en-US" dirty="0"/>
              <a:t>        &lt;</a:t>
            </a:r>
            <a:r>
              <a:rPr lang="en-US" dirty="0" err="1"/>
              <a:t>firstName</a:t>
            </a:r>
            <a:r>
              <a:rPr lang="en-US" dirty="0"/>
              <a:t>&gt;Peter&lt;/</a:t>
            </a:r>
            <a:r>
              <a:rPr lang="en-US" dirty="0" err="1"/>
              <a:t>firstName</a:t>
            </a:r>
            <a:r>
              <a:rPr lang="en-US" dirty="0"/>
              <a:t>&gt; &lt;</a:t>
            </a:r>
            <a:r>
              <a:rPr lang="en-US" dirty="0" err="1"/>
              <a:t>lastName</a:t>
            </a:r>
            <a:r>
              <a:rPr lang="en-US" dirty="0"/>
              <a:t>&gt;Jones&lt;/</a:t>
            </a:r>
            <a:r>
              <a:rPr lang="en-US" dirty="0" err="1"/>
              <a:t>lastName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&lt;/employee&gt;</a:t>
            </a:r>
            <a:br>
              <a:rPr lang="en-US" dirty="0"/>
            </a:br>
            <a:r>
              <a:rPr lang="en-US" dirty="0"/>
              <a:t>&lt;/employees&gt;</a:t>
            </a:r>
          </a:p>
        </p:txBody>
      </p:sp>
    </p:spTree>
    <p:extLst>
      <p:ext uri="{BB962C8B-B14F-4D97-AF65-F5344CB8AC3E}">
        <p14:creationId xmlns:p14="http://schemas.microsoft.com/office/powerpoint/2010/main" val="841228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91" y="0"/>
            <a:ext cx="10515600" cy="1325563"/>
          </a:xfrm>
        </p:spPr>
        <p:txBody>
          <a:bodyPr/>
          <a:lstStyle/>
          <a:p>
            <a:r>
              <a:rPr lang="en-US" dirty="0"/>
              <a:t>JSON vs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391" y="1067089"/>
            <a:ext cx="10515600" cy="545840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JSON is Like XML Because</a:t>
            </a:r>
          </a:p>
          <a:p>
            <a:pPr lvl="1"/>
            <a:r>
              <a:rPr lang="en-US" dirty="0"/>
              <a:t>Both JSON and XML are "self describing" (human readable)</a:t>
            </a:r>
          </a:p>
          <a:p>
            <a:pPr lvl="1"/>
            <a:r>
              <a:rPr lang="en-US" dirty="0"/>
              <a:t>Both JSON and XML are hierarchical (values within values)</a:t>
            </a:r>
          </a:p>
          <a:p>
            <a:pPr lvl="1"/>
            <a:r>
              <a:rPr lang="en-US" dirty="0"/>
              <a:t>Both JSON and XML can be parsed and used by lots of programming languages</a:t>
            </a:r>
          </a:p>
          <a:p>
            <a:pPr lvl="1"/>
            <a:r>
              <a:rPr lang="en-US" dirty="0"/>
              <a:t>Both JSON and XML can be fetched with an </a:t>
            </a:r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JSON is Unlike XML Because</a:t>
            </a:r>
          </a:p>
          <a:p>
            <a:pPr lvl="1"/>
            <a:r>
              <a:rPr lang="en-US" dirty="0"/>
              <a:t>JSON doesn't use end tag</a:t>
            </a:r>
          </a:p>
          <a:p>
            <a:pPr lvl="1"/>
            <a:r>
              <a:rPr lang="en-US" dirty="0"/>
              <a:t>JSON is shorter</a:t>
            </a:r>
          </a:p>
          <a:p>
            <a:pPr lvl="1"/>
            <a:r>
              <a:rPr lang="en-US" dirty="0"/>
              <a:t>JSON is quicker to read and write</a:t>
            </a:r>
          </a:p>
          <a:p>
            <a:pPr lvl="1"/>
            <a:r>
              <a:rPr lang="en-US" dirty="0"/>
              <a:t>JSON can use arrays</a:t>
            </a:r>
          </a:p>
          <a:p>
            <a:pPr lvl="1"/>
            <a:r>
              <a:rPr lang="en-US" dirty="0"/>
              <a:t>The biggest difference is:</a:t>
            </a:r>
          </a:p>
          <a:p>
            <a:pPr lvl="1"/>
            <a:r>
              <a:rPr lang="en-US" dirty="0"/>
              <a:t> XML has to be parsed with an XML parser. JSON can be parsed by a standard JavaScript function.</a:t>
            </a:r>
          </a:p>
          <a:p>
            <a:r>
              <a:rPr lang="en-US" dirty="0"/>
              <a:t>Why JSON is Better Than XML</a:t>
            </a:r>
          </a:p>
          <a:p>
            <a:pPr lvl="1"/>
            <a:r>
              <a:rPr lang="en-US" dirty="0"/>
              <a:t>XML is much more difficult to parse than JSON.</a:t>
            </a:r>
          </a:p>
          <a:p>
            <a:pPr lvl="1"/>
            <a:r>
              <a:rPr lang="en-US" dirty="0"/>
              <a:t>JSON is parsed into a ready-to-use JavaScript object.</a:t>
            </a:r>
          </a:p>
          <a:p>
            <a:r>
              <a:rPr lang="en-US" dirty="0"/>
              <a:t>For AJAX applications, JSON is faster and easier than XML:</a:t>
            </a:r>
          </a:p>
          <a:p>
            <a:pPr lvl="1"/>
            <a:r>
              <a:rPr lang="en-US" dirty="0"/>
              <a:t>Fetch an XML document</a:t>
            </a:r>
          </a:p>
          <a:p>
            <a:pPr lvl="1"/>
            <a:r>
              <a:rPr lang="en-US" dirty="0"/>
              <a:t>Use the XML DOM to loop through the document</a:t>
            </a:r>
          </a:p>
          <a:p>
            <a:pPr lvl="1"/>
            <a:r>
              <a:rPr lang="en-US" dirty="0"/>
              <a:t>Extract values and store in variables</a:t>
            </a:r>
          </a:p>
          <a:p>
            <a:r>
              <a:rPr lang="en-US" dirty="0"/>
              <a:t>Using JSON</a:t>
            </a:r>
          </a:p>
          <a:p>
            <a:pPr lvl="1"/>
            <a:r>
              <a:rPr lang="en-US" dirty="0"/>
              <a:t>Fetch a JSON string</a:t>
            </a:r>
          </a:p>
          <a:p>
            <a:pPr lvl="1"/>
            <a:r>
              <a:rPr lang="en-US" dirty="0" err="1"/>
              <a:t>JSON.Parse</a:t>
            </a:r>
            <a:r>
              <a:rPr lang="en-US" dirty="0"/>
              <a:t> the JSON string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39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74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3F69-F7E4-4FE1-8DF9-602D4570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D1636-3939-4A47-A841-6D74C463C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</a:t>
            </a:r>
            <a:r>
              <a:rPr lang="en-US" dirty="0" err="1"/>
              <a:t>Javascript</a:t>
            </a:r>
            <a:r>
              <a:rPr lang="en-US" dirty="0"/>
              <a:t> and XML</a:t>
            </a:r>
          </a:p>
          <a:p>
            <a:endParaRPr lang="en-US" dirty="0"/>
          </a:p>
        </p:txBody>
      </p:sp>
      <p:pic>
        <p:nvPicPr>
          <p:cNvPr id="1026" name="Picture 2" descr="AJ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721" y="2458243"/>
            <a:ext cx="54197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514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 dirty="0" err="1"/>
              <a:t>wokring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 event occurs in a web page (the page is loaded, a button is clicked)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</a:t>
            </a:r>
            <a:r>
              <a:rPr lang="en-US" dirty="0" err="1"/>
              <a:t>XMLHttpRequest</a:t>
            </a:r>
            <a:r>
              <a:rPr lang="en-US" dirty="0"/>
              <a:t> object is created by JavaScript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 sends a request to a web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server processes the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server sends a response back to the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response is read by JavaScript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Proper action (like page update) is performed by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465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xhr</a:t>
            </a:r>
            <a:r>
              <a:rPr lang="en-US" dirty="0"/>
              <a:t>= new 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i="1" dirty="0" err="1"/>
              <a:t>xhr</a:t>
            </a:r>
            <a:r>
              <a:rPr lang="en-US" i="1" dirty="0"/>
              <a:t> </a:t>
            </a:r>
            <a:r>
              <a:rPr lang="en-US" dirty="0"/>
              <a:t>= new </a:t>
            </a:r>
            <a:r>
              <a:rPr lang="en-US" dirty="0" err="1"/>
              <a:t>ActiveXObject</a:t>
            </a:r>
            <a:r>
              <a:rPr lang="en-US" dirty="0"/>
              <a:t>("</a:t>
            </a:r>
            <a:r>
              <a:rPr lang="en-US" dirty="0" err="1"/>
              <a:t>Microsoft.XMLHTTP</a:t>
            </a:r>
            <a:r>
              <a:rPr lang="en-US" dirty="0"/>
              <a:t>");</a:t>
            </a:r>
          </a:p>
          <a:p>
            <a:r>
              <a:rPr lang="en-US" dirty="0"/>
              <a:t>if (</a:t>
            </a:r>
            <a:r>
              <a:rPr lang="en-US" dirty="0" err="1"/>
              <a:t>window.XMLHttpRequest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xhr</a:t>
            </a:r>
            <a:r>
              <a:rPr lang="en-US" dirty="0"/>
              <a:t>= new </a:t>
            </a:r>
            <a:r>
              <a:rPr lang="en-US" dirty="0" err="1"/>
              <a:t>XMLHttpRequest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else </a:t>
            </a:r>
            <a:br>
              <a:rPr lang="en-US" dirty="0"/>
            </a:br>
            <a:r>
              <a:rPr lang="en-US" dirty="0"/>
              <a:t>        </a:t>
            </a:r>
            <a:r>
              <a:rPr lang="en-US" dirty="0" err="1"/>
              <a:t>xhr</a:t>
            </a:r>
            <a:r>
              <a:rPr lang="en-US" dirty="0"/>
              <a:t>= new </a:t>
            </a:r>
            <a:r>
              <a:rPr lang="en-US" dirty="0" err="1"/>
              <a:t>ActiveXObject</a:t>
            </a:r>
            <a:r>
              <a:rPr lang="en-US" dirty="0"/>
              <a:t>("</a:t>
            </a:r>
            <a:r>
              <a:rPr lang="en-US" dirty="0" err="1"/>
              <a:t>Microsoft.XMLHTTP</a:t>
            </a:r>
            <a:r>
              <a:rPr lang="en-US" dirty="0"/>
              <a:t>");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0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A194-5710-4FC8-8BD7-E2ADEB39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05AF-426D-4CF6-9614-F75EF1625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Flexbox is a CSS3 layout model that provides an easy and clean way to arrange items within a container.</a:t>
            </a:r>
          </a:p>
          <a:p>
            <a:pPr lvl="1"/>
            <a:r>
              <a:rPr lang="en-US" dirty="0"/>
              <a:t>No Floats</a:t>
            </a:r>
          </a:p>
          <a:p>
            <a:pPr lvl="1"/>
            <a:r>
              <a:rPr lang="en-US" dirty="0"/>
              <a:t>Responsive and mobile friendly</a:t>
            </a:r>
          </a:p>
          <a:p>
            <a:pPr lvl="1"/>
            <a:r>
              <a:rPr lang="en-US" dirty="0"/>
              <a:t>Positioning child elements is MUCH easier</a:t>
            </a:r>
          </a:p>
          <a:p>
            <a:pPr lvl="1"/>
            <a:r>
              <a:rPr lang="en-US" dirty="0"/>
              <a:t>Flex containers' margins do not collapse with the margins of its contents</a:t>
            </a:r>
          </a:p>
          <a:p>
            <a:pPr lvl="1"/>
            <a:r>
              <a:rPr lang="en-US" dirty="0"/>
              <a:t>Order of elements can easily be changed without editing the source HTML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00451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(Methods)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011334"/>
              </p:ext>
            </p:extLst>
          </p:nvPr>
        </p:nvGraphicFramePr>
        <p:xfrm>
          <a:off x="624753" y="1690688"/>
          <a:ext cx="10506076" cy="426720"/>
        </p:xfrm>
        <a:graphic>
          <a:graphicData uri="http://schemas.openxmlformats.org/drawingml/2006/table">
            <a:tbl>
              <a:tblPr/>
              <a:tblGrid>
                <a:gridCol w="525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new XMLHttpRequest()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Creates a new </a:t>
                      </a:r>
                      <a:r>
                        <a:rPr lang="en-US" dirty="0" err="1">
                          <a:effectLst/>
                        </a:rPr>
                        <a:t>XMLHttpRequest</a:t>
                      </a:r>
                      <a:r>
                        <a:rPr lang="en-US" dirty="0">
                          <a:effectLst/>
                        </a:rPr>
                        <a:t> object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49261"/>
              </p:ext>
            </p:extLst>
          </p:nvPr>
        </p:nvGraphicFramePr>
        <p:xfrm>
          <a:off x="624753" y="2206438"/>
          <a:ext cx="10506076" cy="2072640"/>
        </p:xfrm>
        <a:graphic>
          <a:graphicData uri="http://schemas.openxmlformats.org/drawingml/2006/table">
            <a:tbl>
              <a:tblPr/>
              <a:tblGrid>
                <a:gridCol w="525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open(</a:t>
                      </a:r>
                      <a:r>
                        <a:rPr lang="en-US" i="1">
                          <a:effectLst/>
                        </a:rPr>
                        <a:t>method,url,async,user,psw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Specifies the request</a:t>
                      </a: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r>
                        <a:rPr lang="en-US" i="1" dirty="0">
                          <a:effectLst/>
                        </a:rPr>
                        <a:t>method</a:t>
                      </a:r>
                      <a:r>
                        <a:rPr lang="en-US" dirty="0">
                          <a:effectLst/>
                        </a:rPr>
                        <a:t>: the request type GET or POST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i="1" dirty="0">
                          <a:effectLst/>
                        </a:rPr>
                        <a:t>url</a:t>
                      </a:r>
                      <a:r>
                        <a:rPr lang="en-US" dirty="0">
                          <a:effectLst/>
                        </a:rPr>
                        <a:t>: the file location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i="1" dirty="0" err="1">
                          <a:effectLst/>
                        </a:rPr>
                        <a:t>async</a:t>
                      </a:r>
                      <a:r>
                        <a:rPr lang="en-US" dirty="0">
                          <a:effectLst/>
                        </a:rPr>
                        <a:t>: true (asynchronous) or false (synchronous)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i="1" dirty="0">
                          <a:effectLst/>
                        </a:rPr>
                        <a:t>user</a:t>
                      </a:r>
                      <a:r>
                        <a:rPr lang="en-US" dirty="0">
                          <a:effectLst/>
                        </a:rPr>
                        <a:t>: optional user name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i="1" dirty="0" err="1">
                          <a:effectLst/>
                        </a:rPr>
                        <a:t>psw</a:t>
                      </a:r>
                      <a:r>
                        <a:rPr lang="en-US" dirty="0">
                          <a:effectLst/>
                        </a:rPr>
                        <a:t>: optional password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58414"/>
              </p:ext>
            </p:extLst>
          </p:nvPr>
        </p:nvGraphicFramePr>
        <p:xfrm>
          <a:off x="624753" y="4368108"/>
          <a:ext cx="10506076" cy="701040"/>
        </p:xfrm>
        <a:graphic>
          <a:graphicData uri="http://schemas.openxmlformats.org/drawingml/2006/table">
            <a:tbl>
              <a:tblPr/>
              <a:tblGrid>
                <a:gridCol w="525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52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send()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Sends the request to the server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Used for GET requests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8732"/>
              </p:ext>
            </p:extLst>
          </p:nvPr>
        </p:nvGraphicFramePr>
        <p:xfrm>
          <a:off x="624753" y="5158178"/>
          <a:ext cx="10506076" cy="701040"/>
        </p:xfrm>
        <a:graphic>
          <a:graphicData uri="http://schemas.openxmlformats.org/drawingml/2006/table">
            <a:tbl>
              <a:tblPr/>
              <a:tblGrid>
                <a:gridCol w="525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send(</a:t>
                      </a:r>
                      <a:r>
                        <a:rPr lang="en-US" i="1">
                          <a:effectLst/>
                        </a:rPr>
                        <a:t>string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Sends the request to the server.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Used for POST requests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4935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(Properties)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105289"/>
              </p:ext>
            </p:extLst>
          </p:nvPr>
        </p:nvGraphicFramePr>
        <p:xfrm>
          <a:off x="603971" y="1603765"/>
          <a:ext cx="10506076" cy="701040"/>
        </p:xfrm>
        <a:graphic>
          <a:graphicData uri="http://schemas.openxmlformats.org/drawingml/2006/table">
            <a:tbl>
              <a:tblPr/>
              <a:tblGrid>
                <a:gridCol w="525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onreadystatechange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Defines a function to be called when the </a:t>
                      </a:r>
                      <a:r>
                        <a:rPr lang="en-US" dirty="0" err="1">
                          <a:effectLst/>
                        </a:rPr>
                        <a:t>readyState</a:t>
                      </a:r>
                      <a:r>
                        <a:rPr lang="en-US" dirty="0">
                          <a:effectLst/>
                        </a:rPr>
                        <a:t> property changes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94721"/>
              </p:ext>
            </p:extLst>
          </p:nvPr>
        </p:nvGraphicFramePr>
        <p:xfrm>
          <a:off x="603971" y="2489070"/>
          <a:ext cx="10506076" cy="1432560"/>
        </p:xfrm>
        <a:graphic>
          <a:graphicData uri="http://schemas.openxmlformats.org/drawingml/2006/table">
            <a:tbl>
              <a:tblPr/>
              <a:tblGrid>
                <a:gridCol w="525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readyState</a:t>
                      </a:r>
                      <a:endParaRPr lang="en-US" sz="14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Holds the status of the </a:t>
                      </a:r>
                      <a:r>
                        <a:rPr lang="en-US" sz="1400" dirty="0" err="1">
                          <a:effectLst/>
                        </a:rPr>
                        <a:t>XMLHttpRequest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0: request not initialized 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1: server connection established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2: request received 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3: processing request 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4: request finished and response is ready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873584"/>
              </p:ext>
            </p:extLst>
          </p:nvPr>
        </p:nvGraphicFramePr>
        <p:xfrm>
          <a:off x="603971" y="4004065"/>
          <a:ext cx="10506076" cy="426720"/>
        </p:xfrm>
        <a:graphic>
          <a:graphicData uri="http://schemas.openxmlformats.org/drawingml/2006/table">
            <a:tbl>
              <a:tblPr/>
              <a:tblGrid>
                <a:gridCol w="525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responseText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response data as a 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545060"/>
              </p:ext>
            </p:extLst>
          </p:nvPr>
        </p:nvGraphicFramePr>
        <p:xfrm>
          <a:off x="603971" y="4518864"/>
          <a:ext cx="10506076" cy="426720"/>
        </p:xfrm>
        <a:graphic>
          <a:graphicData uri="http://schemas.openxmlformats.org/drawingml/2006/table">
            <a:tbl>
              <a:tblPr/>
              <a:tblGrid>
                <a:gridCol w="525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responseXML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response data as XML data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222555"/>
              </p:ext>
            </p:extLst>
          </p:nvPr>
        </p:nvGraphicFramePr>
        <p:xfrm>
          <a:off x="603971" y="5033663"/>
          <a:ext cx="10506076" cy="1178920"/>
        </p:xfrm>
        <a:graphic>
          <a:graphicData uri="http://schemas.openxmlformats.org/drawingml/2006/table">
            <a:tbl>
              <a:tblPr/>
              <a:tblGrid>
                <a:gridCol w="525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892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status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the status-number of a request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200: "OK"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403: "Forbidden"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404: "Not Found"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For a complete list go to the </a:t>
                      </a:r>
                      <a:r>
                        <a:rPr lang="en-US" sz="1200" dirty="0">
                          <a:effectLst/>
                          <a:hlinkClick r:id="rId2"/>
                        </a:rPr>
                        <a:t>Http Messages Reference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43115"/>
              </p:ext>
            </p:extLst>
          </p:nvPr>
        </p:nvGraphicFramePr>
        <p:xfrm>
          <a:off x="603971" y="6300662"/>
          <a:ext cx="10506076" cy="426720"/>
        </p:xfrm>
        <a:graphic>
          <a:graphicData uri="http://schemas.openxmlformats.org/drawingml/2006/table">
            <a:tbl>
              <a:tblPr/>
              <a:tblGrid>
                <a:gridCol w="525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statusText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status-text (e.g. "OK" or "Not Found")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1482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&lt;p id="number"&gt;&lt;/p&gt;</a:t>
            </a:r>
          </a:p>
          <a:p>
            <a:pPr marL="0" indent="0">
              <a:buNone/>
            </a:pPr>
            <a:r>
              <a:rPr lang="en-US" sz="1400" b="1" dirty="0"/>
              <a:t>&lt;script&gt;</a:t>
            </a:r>
          </a:p>
          <a:p>
            <a:pPr marL="0" indent="0">
              <a:buNone/>
            </a:pPr>
            <a:r>
              <a:rPr lang="en-US" sz="1400" b="1" dirty="0"/>
              <a:t>		</a:t>
            </a:r>
            <a:r>
              <a:rPr lang="en-US" sz="1400" b="1" dirty="0" err="1"/>
              <a:t>xhr</a:t>
            </a:r>
            <a:r>
              <a:rPr lang="en-US" sz="1400" b="1" dirty="0"/>
              <a:t> = new </a:t>
            </a:r>
            <a:r>
              <a:rPr lang="en-US" sz="1400" b="1" dirty="0" err="1"/>
              <a:t>XMLHttpRequest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		</a:t>
            </a:r>
            <a:r>
              <a:rPr lang="en-US" sz="1400" b="1" dirty="0" err="1"/>
              <a:t>var</a:t>
            </a:r>
            <a:r>
              <a:rPr lang="en-US" sz="1400" b="1" dirty="0"/>
              <a:t> p = </a:t>
            </a:r>
            <a:r>
              <a:rPr lang="en-US" sz="1400" b="1" dirty="0" err="1"/>
              <a:t>document.getElementById</a:t>
            </a:r>
            <a:r>
              <a:rPr lang="en-US" sz="1400" b="1" dirty="0"/>
              <a:t>("number");</a:t>
            </a:r>
          </a:p>
          <a:p>
            <a:pPr marL="0" indent="0">
              <a:buNone/>
            </a:pPr>
            <a:r>
              <a:rPr lang="en-US" sz="1400" b="1" dirty="0"/>
              <a:t>		</a:t>
            </a:r>
            <a:r>
              <a:rPr lang="en-US" sz="1400" b="1" dirty="0" err="1"/>
              <a:t>xhr.onreadystatechange</a:t>
            </a:r>
            <a:r>
              <a:rPr lang="en-US" sz="1400" b="1" dirty="0"/>
              <a:t> = function() </a:t>
            </a:r>
          </a:p>
          <a:p>
            <a:pPr marL="0" indent="0">
              <a:buNone/>
            </a:pPr>
            <a:r>
              <a:rPr lang="en-US" sz="1400" b="1" dirty="0"/>
              <a:t>		{</a:t>
            </a:r>
          </a:p>
          <a:p>
            <a:pPr marL="0" indent="0">
              <a:buNone/>
            </a:pPr>
            <a:r>
              <a:rPr lang="en-US" sz="1400" b="1" dirty="0"/>
              <a:t>			if (</a:t>
            </a:r>
            <a:r>
              <a:rPr lang="en-US" sz="1400" b="1" dirty="0" err="1"/>
              <a:t>xhr.readyState</a:t>
            </a:r>
            <a:r>
              <a:rPr lang="en-US" sz="1400" b="1" dirty="0"/>
              <a:t> == 4 &amp;&amp; </a:t>
            </a:r>
            <a:r>
              <a:rPr lang="en-US" sz="1400" b="1" dirty="0" err="1"/>
              <a:t>xhr.status</a:t>
            </a:r>
            <a:r>
              <a:rPr lang="en-US" sz="1400" b="1" dirty="0"/>
              <a:t> == 200) </a:t>
            </a:r>
          </a:p>
          <a:p>
            <a:pPr marL="0" indent="0">
              <a:buNone/>
            </a:pPr>
            <a:r>
              <a:rPr lang="en-US" sz="1400" b="1" dirty="0"/>
              <a:t>			{</a:t>
            </a:r>
          </a:p>
          <a:p>
            <a:pPr marL="0" indent="0">
              <a:buNone/>
            </a:pPr>
            <a:r>
              <a:rPr lang="en-US" sz="1400" b="1" dirty="0"/>
              <a:t>				//</a:t>
            </a:r>
            <a:r>
              <a:rPr lang="en-US" sz="1400" b="1" dirty="0" err="1"/>
              <a:t>var</a:t>
            </a:r>
            <a:r>
              <a:rPr lang="en-US" sz="1400" b="1" dirty="0"/>
              <a:t> txt = </a:t>
            </a:r>
            <a:r>
              <a:rPr lang="en-US" sz="1400" b="1" dirty="0" err="1"/>
              <a:t>xhr.responseText</a:t>
            </a:r>
            <a:r>
              <a:rPr lang="en-US" sz="1400" b="1" dirty="0"/>
              <a:t>;</a:t>
            </a:r>
          </a:p>
          <a:p>
            <a:pPr marL="0" indent="0">
              <a:buNone/>
            </a:pPr>
            <a:r>
              <a:rPr lang="en-US" sz="1400" b="1" dirty="0"/>
              <a:t>				</a:t>
            </a:r>
            <a:r>
              <a:rPr lang="en-US" sz="1400" b="1" dirty="0" err="1"/>
              <a:t>p.innerHTML</a:t>
            </a:r>
            <a:r>
              <a:rPr lang="en-US" sz="1400" b="1" dirty="0"/>
              <a:t> = </a:t>
            </a:r>
            <a:r>
              <a:rPr lang="en-US" sz="1400" b="1" dirty="0" err="1"/>
              <a:t>xhr.responseText</a:t>
            </a:r>
            <a:r>
              <a:rPr lang="en-US" sz="1400" b="1" dirty="0"/>
              <a:t>;</a:t>
            </a:r>
          </a:p>
          <a:p>
            <a:pPr marL="0" indent="0">
              <a:buNone/>
            </a:pPr>
            <a:r>
              <a:rPr lang="en-US" sz="1400" b="1" dirty="0"/>
              <a:t>			}</a:t>
            </a:r>
          </a:p>
          <a:p>
            <a:pPr marL="0" indent="0">
              <a:buNone/>
            </a:pPr>
            <a:r>
              <a:rPr lang="en-US" sz="1400" b="1" dirty="0"/>
              <a:t>		};</a:t>
            </a:r>
          </a:p>
          <a:p>
            <a:pPr marL="0" indent="0">
              <a:buNone/>
            </a:pPr>
            <a:r>
              <a:rPr lang="en-US" sz="1400" b="1" dirty="0"/>
              <a:t>		</a:t>
            </a:r>
            <a:r>
              <a:rPr lang="en-US" sz="1400" b="1" dirty="0" err="1"/>
              <a:t>xhr.open</a:t>
            </a:r>
            <a:r>
              <a:rPr lang="en-US" sz="1400" b="1" dirty="0"/>
              <a:t>("GET","s.</a:t>
            </a:r>
            <a:r>
              <a:rPr lang="en-US" sz="1400" b="1" dirty="0" err="1"/>
              <a:t>php</a:t>
            </a:r>
            <a:r>
              <a:rPr lang="en-US" sz="1400" b="1" dirty="0"/>
              <a:t>",true);</a:t>
            </a:r>
          </a:p>
          <a:p>
            <a:pPr marL="0" indent="0">
              <a:buNone/>
            </a:pPr>
            <a:r>
              <a:rPr lang="en-US" sz="1400" b="1" dirty="0"/>
              <a:t>		</a:t>
            </a:r>
            <a:r>
              <a:rPr lang="en-US" sz="1400" b="1" dirty="0" err="1"/>
              <a:t>xhr.send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/>
              <a:t>&lt;/</a:t>
            </a:r>
            <a:r>
              <a:rPr lang="en-US" sz="1400" b="1" dirty="0"/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2080860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  <a:p>
            <a:r>
              <a:rPr lang="en-US" dirty="0"/>
              <a:t>Methods &amp; Properties</a:t>
            </a:r>
          </a:p>
          <a:p>
            <a:r>
              <a:rPr lang="en-US" dirty="0"/>
              <a:t>Public, Private, Protected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Get &amp; Set Methods</a:t>
            </a:r>
          </a:p>
          <a:p>
            <a:r>
              <a:rPr lang="en-US" dirty="0"/>
              <a:t>Deleting an object</a:t>
            </a:r>
          </a:p>
          <a:p>
            <a:r>
              <a:rPr lang="en-US"/>
              <a:t>Initializing </a:t>
            </a:r>
            <a:r>
              <a:rPr lang="en-US" dirty="0"/>
              <a:t>properties using constructor</a:t>
            </a:r>
          </a:p>
        </p:txBody>
      </p:sp>
    </p:spTree>
    <p:extLst>
      <p:ext uri="{BB962C8B-B14F-4D97-AF65-F5344CB8AC3E}">
        <p14:creationId xmlns:p14="http://schemas.microsoft.com/office/powerpoint/2010/main" val="33124944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pic>
        <p:nvPicPr>
          <p:cNvPr id="1026" name="Picture 2" descr="Image result for mvc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119" y="1825625"/>
            <a:ext cx="39557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65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E72A-1F5A-4B0F-9391-331DCE76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Box Model Concepts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D4F0-6224-43B4-AADE-B764214D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alter item width and height to best fit in its containers available free space</a:t>
            </a:r>
          </a:p>
          <a:p>
            <a:r>
              <a:rPr lang="en-US" dirty="0"/>
              <a:t>Flexbox is direction-agnostic</a:t>
            </a:r>
          </a:p>
          <a:p>
            <a:r>
              <a:rPr lang="en-US" dirty="0"/>
              <a:t>Built for small-scale layouts while the Grid specifications is for more large scale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079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E80A4B-3A0F-4F62-8A36-6C5068D73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" y="410024"/>
            <a:ext cx="10295327" cy="57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1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0A54-A90B-412C-84BC-146D2860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Properties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7ED5-E721-451E-8557-76A0D6778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display: flex | inline-flex</a:t>
            </a:r>
          </a:p>
          <a:p>
            <a:pPr marL="0" indent="0">
              <a:buNone/>
            </a:pPr>
            <a:r>
              <a:rPr lang="en-US" dirty="0"/>
              <a:t>flex-direction: row | column</a:t>
            </a:r>
          </a:p>
          <a:p>
            <a:pPr marL="0" indent="0">
              <a:buNone/>
            </a:pPr>
            <a:r>
              <a:rPr lang="en-US" dirty="0"/>
              <a:t>flex-wrap: wrap | </a:t>
            </a:r>
            <a:r>
              <a:rPr lang="en-US" dirty="0" err="1"/>
              <a:t>nowrap</a:t>
            </a:r>
            <a:r>
              <a:rPr lang="en-US" dirty="0"/>
              <a:t> | </a:t>
            </a:r>
            <a:r>
              <a:rPr lang="en-US" dirty="0" err="1"/>
              <a:t>wrapreverse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flex-basis: &lt;length&gt;</a:t>
            </a:r>
          </a:p>
          <a:p>
            <a:pPr marL="0" indent="0">
              <a:buNone/>
            </a:pPr>
            <a:r>
              <a:rPr lang="en-US" dirty="0"/>
              <a:t>justify-content: flex-start | flex-end | center</a:t>
            </a:r>
          </a:p>
          <a:p>
            <a:pPr marL="0" indent="0">
              <a:buNone/>
            </a:pPr>
            <a:r>
              <a:rPr lang="en-US" dirty="0"/>
              <a:t>align-self: flex-start | flex-end | center</a:t>
            </a:r>
          </a:p>
          <a:p>
            <a:pPr marL="0" indent="0">
              <a:buNone/>
            </a:pPr>
            <a:r>
              <a:rPr lang="en-US" dirty="0"/>
              <a:t>align-items: flex-start | flex-end | center</a:t>
            </a:r>
          </a:p>
          <a:p>
            <a:pPr marL="0" indent="0">
              <a:buNone/>
            </a:pPr>
            <a:r>
              <a:rPr lang="en-US" dirty="0"/>
              <a:t>align-content: flex-start | flex-end | center</a:t>
            </a:r>
          </a:p>
          <a:p>
            <a:pPr marL="0" indent="0">
              <a:buNone/>
            </a:pPr>
            <a:r>
              <a:rPr lang="en-US" dirty="0"/>
              <a:t>flex-grow: &lt;number&gt;</a:t>
            </a:r>
          </a:p>
          <a:p>
            <a:pPr marL="0" indent="0">
              <a:buNone/>
            </a:pPr>
            <a:r>
              <a:rPr lang="en-US" dirty="0"/>
              <a:t>flex-shrink: &lt;number&gt;</a:t>
            </a:r>
          </a:p>
          <a:p>
            <a:pPr marL="0" indent="0">
              <a:buNone/>
            </a:pPr>
            <a:r>
              <a:rPr lang="en-US" dirty="0"/>
              <a:t>flex: &lt;integer&gt;</a:t>
            </a:r>
          </a:p>
          <a:p>
            <a:pPr marL="0" indent="0">
              <a:buNone/>
            </a:pPr>
            <a:r>
              <a:rPr lang="en-US" dirty="0"/>
              <a:t>order: &lt;integer&gt;</a:t>
            </a:r>
          </a:p>
        </p:txBody>
      </p:sp>
    </p:spTree>
    <p:extLst>
      <p:ext uri="{BB962C8B-B14F-4D97-AF65-F5344CB8AC3E}">
        <p14:creationId xmlns:p14="http://schemas.microsoft.com/office/powerpoint/2010/main" val="27627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B8C9-3205-4A37-BFBE-4C3E06A39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C365B-40B4-4B8C-874C-694493EFA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5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4270</Words>
  <Application>Microsoft Office PowerPoint</Application>
  <PresentationFormat>Widescreen</PresentationFormat>
  <Paragraphs>384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Flexbox</vt:lpstr>
      <vt:lpstr>Flexible Box Model Concepts</vt:lpstr>
      <vt:lpstr>PowerPoint Presentation</vt:lpstr>
      <vt:lpstr>Flex Properties</vt:lpstr>
      <vt:lpstr>HTML 5</vt:lpstr>
      <vt:lpstr>Basic HTML Tags</vt:lpstr>
      <vt:lpstr>Text Tags</vt:lpstr>
      <vt:lpstr>Formatting</vt:lpstr>
      <vt:lpstr>Lists</vt:lpstr>
      <vt:lpstr>Graphical elements</vt:lpstr>
      <vt:lpstr>Forms</vt:lpstr>
      <vt:lpstr>Tables</vt:lpstr>
      <vt:lpstr>Table attributes </vt:lpstr>
      <vt:lpstr>HTML5</vt:lpstr>
      <vt:lpstr>More HTML5 Tags</vt:lpstr>
      <vt:lpstr>HTML5 API</vt:lpstr>
      <vt:lpstr>Javascript</vt:lpstr>
      <vt:lpstr>Javascript</vt:lpstr>
      <vt:lpstr>Events</vt:lpstr>
      <vt:lpstr>Strings</vt:lpstr>
      <vt:lpstr>Numbers</vt:lpstr>
      <vt:lpstr>JSON (Short intro)</vt:lpstr>
      <vt:lpstr>DOM</vt:lpstr>
      <vt:lpstr>DOM</vt:lpstr>
      <vt:lpstr>XML</vt:lpstr>
      <vt:lpstr>XML</vt:lpstr>
      <vt:lpstr>XML Elements</vt:lpstr>
      <vt:lpstr>XML Attributes</vt:lpstr>
      <vt:lpstr>XML</vt:lpstr>
      <vt:lpstr>XML News</vt:lpstr>
      <vt:lpstr>XML Weather</vt:lpstr>
      <vt:lpstr>XML Tree</vt:lpstr>
      <vt:lpstr>XML Parsing</vt:lpstr>
      <vt:lpstr>XPath</vt:lpstr>
      <vt:lpstr>XPath</vt:lpstr>
      <vt:lpstr>XML Validation</vt:lpstr>
      <vt:lpstr>XML DTD</vt:lpstr>
      <vt:lpstr>XML Schema</vt:lpstr>
      <vt:lpstr>XML Schema example</vt:lpstr>
      <vt:lpstr>JSON</vt:lpstr>
      <vt:lpstr>JSON vs XML</vt:lpstr>
      <vt:lpstr>YAML</vt:lpstr>
      <vt:lpstr>AJAX</vt:lpstr>
      <vt:lpstr>Ajax wokring</vt:lpstr>
      <vt:lpstr>XMLHttpRequest</vt:lpstr>
      <vt:lpstr>XMLHttpRequest (Methods)</vt:lpstr>
      <vt:lpstr>XMLHttpRequest (Properties)</vt:lpstr>
      <vt:lpstr>PowerPoint Presentation</vt:lpstr>
      <vt:lpstr>OOP</vt:lpstr>
      <vt:lpstr>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LENOVO</dc:creator>
  <cp:lastModifiedBy>xyz xyz</cp:lastModifiedBy>
  <cp:revision>192</cp:revision>
  <dcterms:created xsi:type="dcterms:W3CDTF">2018-09-30T20:23:02Z</dcterms:created>
  <dcterms:modified xsi:type="dcterms:W3CDTF">2020-11-05T19:27:47Z</dcterms:modified>
</cp:coreProperties>
</file>