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34" r:id="rId6"/>
    <p:sldId id="310" r:id="rId7"/>
    <p:sldId id="311" r:id="rId8"/>
    <p:sldId id="312" r:id="rId9"/>
    <p:sldId id="313" r:id="rId10"/>
    <p:sldId id="318" r:id="rId11"/>
    <p:sldId id="319" r:id="rId12"/>
    <p:sldId id="320" r:id="rId13"/>
    <p:sldId id="321" r:id="rId14"/>
    <p:sldId id="314" r:id="rId15"/>
    <p:sldId id="322" r:id="rId16"/>
    <p:sldId id="323" r:id="rId17"/>
    <p:sldId id="315" r:id="rId18"/>
    <p:sldId id="317" r:id="rId19"/>
    <p:sldId id="316" r:id="rId20"/>
    <p:sldId id="324" r:id="rId21"/>
    <p:sldId id="325" r:id="rId22"/>
    <p:sldId id="326" r:id="rId23"/>
    <p:sldId id="327" r:id="rId24"/>
    <p:sldId id="328" r:id="rId25"/>
    <p:sldId id="329" r:id="rId26"/>
    <p:sldId id="330" r:id="rId27"/>
    <p:sldId id="333" r:id="rId28"/>
    <p:sldId id="331" r:id="rId29"/>
    <p:sldId id="33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19" autoAdjust="0"/>
  </p:normalViewPr>
  <p:slideViewPr>
    <p:cSldViewPr snapToGrid="0">
      <p:cViewPr varScale="1">
        <p:scale>
          <a:sx n="103" d="100"/>
          <a:sy n="10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Feature Extraction Techniques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Mansoor Nasir</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EB8F-CC46-D864-B289-8EFE45672F46}"/>
              </a:ext>
            </a:extLst>
          </p:cNvPr>
          <p:cNvSpPr>
            <a:spLocks noGrp="1"/>
          </p:cNvSpPr>
          <p:nvPr>
            <p:ph type="title"/>
          </p:nvPr>
        </p:nvSpPr>
        <p:spPr/>
        <p:txBody>
          <a:bodyPr/>
          <a:lstStyle/>
          <a:p>
            <a:r>
              <a:rPr lang="en-US" dirty="0"/>
              <a:t>Step 3: Create Document Vectors</a:t>
            </a:r>
            <a:endParaRPr lang="en-PK" dirty="0"/>
          </a:p>
        </p:txBody>
      </p:sp>
      <p:sp>
        <p:nvSpPr>
          <p:cNvPr id="3" name="Content Placeholder 2">
            <a:extLst>
              <a:ext uri="{FF2B5EF4-FFF2-40B4-BE49-F238E27FC236}">
                <a16:creationId xmlns:a16="http://schemas.microsoft.com/office/drawing/2014/main" id="{56215583-21CB-C4F9-A08E-3587176CDCCB}"/>
              </a:ext>
            </a:extLst>
          </p:cNvPr>
          <p:cNvSpPr>
            <a:spLocks noGrp="1"/>
          </p:cNvSpPr>
          <p:nvPr>
            <p:ph idx="1"/>
          </p:nvPr>
        </p:nvSpPr>
        <p:spPr/>
        <p:txBody>
          <a:bodyPr/>
          <a:lstStyle/>
          <a:p>
            <a:r>
              <a:rPr lang="en-US" dirty="0"/>
              <a:t>As a binary vector, this would look as follows:</a:t>
            </a:r>
          </a:p>
          <a:p>
            <a:r>
              <a:rPr lang="en-PK" b="0" i="0" dirty="0">
                <a:solidFill>
                  <a:srgbClr val="000000"/>
                </a:solidFill>
                <a:effectLst/>
                <a:highlight>
                  <a:srgbClr val="FDFDFD"/>
                </a:highlight>
                <a:latin typeface="Monaco"/>
              </a:rPr>
              <a:t>[1, 1, 1, 1, 1, 1, 0, 0, 0, 0]</a:t>
            </a:r>
            <a:endParaRPr lang="en-US" b="0" i="0" dirty="0">
              <a:solidFill>
                <a:srgbClr val="000000"/>
              </a:solidFill>
              <a:effectLst/>
              <a:highlight>
                <a:srgbClr val="FDFDFD"/>
              </a:highlight>
              <a:latin typeface="Monaco"/>
            </a:endParaRPr>
          </a:p>
          <a:p>
            <a:r>
              <a:rPr lang="en-US" dirty="0"/>
              <a:t>"it was the worst of times" = [1, 1, 1, 0, 1, 1, 1, 0, 0, 0]</a:t>
            </a:r>
          </a:p>
          <a:p>
            <a:r>
              <a:rPr lang="en-US" dirty="0"/>
              <a:t>"it was the age of wisdom" = [1, 1, 1, 0, 1, 0, 0, 1, 1, 0]</a:t>
            </a:r>
          </a:p>
          <a:p>
            <a:r>
              <a:rPr lang="en-US" dirty="0"/>
              <a:t>"it was the age of foolishness" = [1, 1, 1, 0, 1, 0, 0, 1, 0, 1]</a:t>
            </a:r>
          </a:p>
          <a:p>
            <a:r>
              <a:rPr lang="en-US" dirty="0"/>
              <a:t>New words can be encoded such that where only the occurrence of known words are scored and unknown words are ignored.</a:t>
            </a:r>
          </a:p>
          <a:p>
            <a:r>
              <a:rPr lang="en-US" dirty="0"/>
              <a:t>You can see how this might naturally scale to large vocabularies and larger documents.</a:t>
            </a:r>
            <a:endParaRPr lang="en-PK" dirty="0"/>
          </a:p>
        </p:txBody>
      </p:sp>
    </p:spTree>
    <p:extLst>
      <p:ext uri="{BB962C8B-B14F-4D97-AF65-F5344CB8AC3E}">
        <p14:creationId xmlns:p14="http://schemas.microsoft.com/office/powerpoint/2010/main" val="383494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F57-D1AD-28AE-00E4-CBBF3F0EBD66}"/>
              </a:ext>
            </a:extLst>
          </p:cNvPr>
          <p:cNvSpPr>
            <a:spLocks noGrp="1"/>
          </p:cNvSpPr>
          <p:nvPr>
            <p:ph type="title"/>
          </p:nvPr>
        </p:nvSpPr>
        <p:spPr/>
        <p:txBody>
          <a:bodyPr/>
          <a:lstStyle/>
          <a:p>
            <a:r>
              <a:rPr lang="en-US" b="0" i="0" dirty="0">
                <a:solidFill>
                  <a:srgbClr val="555555"/>
                </a:solidFill>
                <a:effectLst/>
                <a:highlight>
                  <a:srgbClr val="FFFFFF"/>
                </a:highlight>
                <a:latin typeface="Helvetica Neue"/>
              </a:rPr>
              <a:t>Managing Vocabulary</a:t>
            </a:r>
            <a:endParaRPr lang="en-PK" dirty="0"/>
          </a:p>
        </p:txBody>
      </p:sp>
      <p:sp>
        <p:nvSpPr>
          <p:cNvPr id="3" name="Content Placeholder 2">
            <a:extLst>
              <a:ext uri="{FF2B5EF4-FFF2-40B4-BE49-F238E27FC236}">
                <a16:creationId xmlns:a16="http://schemas.microsoft.com/office/drawing/2014/main" id="{8C53EBE0-D474-DF43-A6CF-D3FA209E0467}"/>
              </a:ext>
            </a:extLst>
          </p:cNvPr>
          <p:cNvSpPr>
            <a:spLocks noGrp="1"/>
          </p:cNvSpPr>
          <p:nvPr>
            <p:ph idx="1"/>
          </p:nvPr>
        </p:nvSpPr>
        <p:spPr/>
        <p:txBody>
          <a:bodyPr/>
          <a:lstStyle/>
          <a:p>
            <a:r>
              <a:rPr lang="en-US" dirty="0"/>
              <a:t>Managing large vocabulary is a problem in </a:t>
            </a:r>
            <a:r>
              <a:rPr lang="en-US" dirty="0" err="1"/>
              <a:t>BoW</a:t>
            </a:r>
            <a:endParaRPr lang="en-US" dirty="0"/>
          </a:p>
          <a:p>
            <a:r>
              <a:rPr lang="en-US" dirty="0"/>
              <a:t>You can imagine that for a very large corpus, such as thousands of books, that the length of the vector might be thousands or millions of positions. </a:t>
            </a:r>
          </a:p>
          <a:p>
            <a:r>
              <a:rPr lang="en-US" dirty="0"/>
              <a:t>Further, each document may contain very few of the known words in the vocabulary.</a:t>
            </a:r>
          </a:p>
          <a:p>
            <a:r>
              <a:rPr lang="en-US" dirty="0"/>
              <a:t>This results in a vector with lots of zero scores, called a sparse vector or sparse representation.</a:t>
            </a:r>
          </a:p>
          <a:p>
            <a:r>
              <a:rPr lang="en-US" dirty="0"/>
              <a:t>As such, there is pressure to decrease the size of the vocabulary when using a bag-of-words model.</a:t>
            </a:r>
            <a:endParaRPr lang="en-PK" dirty="0"/>
          </a:p>
        </p:txBody>
      </p:sp>
    </p:spTree>
    <p:extLst>
      <p:ext uri="{BB962C8B-B14F-4D97-AF65-F5344CB8AC3E}">
        <p14:creationId xmlns:p14="http://schemas.microsoft.com/office/powerpoint/2010/main" val="318252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10B5-7976-E3AA-39F8-6FCBEBDFA011}"/>
              </a:ext>
            </a:extLst>
          </p:cNvPr>
          <p:cNvSpPr>
            <a:spLocks noGrp="1"/>
          </p:cNvSpPr>
          <p:nvPr>
            <p:ph type="title"/>
          </p:nvPr>
        </p:nvSpPr>
        <p:spPr/>
        <p:txBody>
          <a:bodyPr/>
          <a:lstStyle/>
          <a:p>
            <a:r>
              <a:rPr lang="en-US" b="0" i="0" dirty="0">
                <a:solidFill>
                  <a:srgbClr val="555555"/>
                </a:solidFill>
                <a:effectLst/>
                <a:highlight>
                  <a:srgbClr val="FFFFFF"/>
                </a:highlight>
                <a:latin typeface="Helvetica Neue"/>
              </a:rPr>
              <a:t>Managing Vocabulary</a:t>
            </a:r>
            <a:endParaRPr lang="en-PK" dirty="0"/>
          </a:p>
        </p:txBody>
      </p:sp>
      <p:sp>
        <p:nvSpPr>
          <p:cNvPr id="3" name="Content Placeholder 2">
            <a:extLst>
              <a:ext uri="{FF2B5EF4-FFF2-40B4-BE49-F238E27FC236}">
                <a16:creationId xmlns:a16="http://schemas.microsoft.com/office/drawing/2014/main" id="{78736B16-22F4-02C1-8801-8C533DBB50DE}"/>
              </a:ext>
            </a:extLst>
          </p:cNvPr>
          <p:cNvSpPr>
            <a:spLocks noGrp="1"/>
          </p:cNvSpPr>
          <p:nvPr>
            <p:ph idx="1"/>
          </p:nvPr>
        </p:nvSpPr>
        <p:spPr/>
        <p:txBody>
          <a:bodyPr/>
          <a:lstStyle/>
          <a:p>
            <a:r>
              <a:rPr lang="en-US" dirty="0"/>
              <a:t>There are simple text cleaning techniques that can be used as a first step, such as:</a:t>
            </a:r>
          </a:p>
          <a:p>
            <a:pPr lvl="1"/>
            <a:r>
              <a:rPr lang="en-US" dirty="0"/>
              <a:t>Ignoring case</a:t>
            </a:r>
          </a:p>
          <a:p>
            <a:pPr lvl="1"/>
            <a:r>
              <a:rPr lang="en-US" dirty="0"/>
              <a:t>Ignoring punctuation</a:t>
            </a:r>
          </a:p>
          <a:p>
            <a:pPr lvl="1"/>
            <a:r>
              <a:rPr lang="en-US" dirty="0"/>
              <a:t>Ignoring frequent words that don’t contain much information, called stop words, like “a,” “of,” etc.</a:t>
            </a:r>
          </a:p>
          <a:p>
            <a:pPr lvl="1"/>
            <a:r>
              <a:rPr lang="en-US" dirty="0"/>
              <a:t>Fixing misspelled words.</a:t>
            </a:r>
          </a:p>
          <a:p>
            <a:pPr lvl="1"/>
            <a:r>
              <a:rPr lang="en-US" dirty="0"/>
              <a:t>Reducing words to their stem (e.g. “play” from “playing”) using stemming algorithms.</a:t>
            </a:r>
          </a:p>
          <a:p>
            <a:pPr marL="201168" lvl="1" indent="0">
              <a:buNone/>
            </a:pPr>
            <a:endParaRPr lang="en-US" dirty="0"/>
          </a:p>
          <a:p>
            <a:pPr marL="201168" lvl="1" indent="0">
              <a:buNone/>
            </a:pPr>
            <a:r>
              <a:rPr lang="en-US" dirty="0"/>
              <a:t>A more sophisticated approach is to create a vocabulary of grouped words.</a:t>
            </a:r>
          </a:p>
          <a:p>
            <a:pPr marL="201168" lvl="1" indent="0">
              <a:buNone/>
            </a:pPr>
            <a:r>
              <a:rPr lang="en-US" dirty="0"/>
              <a:t>In this approach, each word or token is called a “gram”. Creating a vocabulary of two-word pairs is, in turn, called a bigram model.</a:t>
            </a:r>
            <a:endParaRPr lang="en-PK" dirty="0"/>
          </a:p>
        </p:txBody>
      </p:sp>
    </p:spTree>
    <p:extLst>
      <p:ext uri="{BB962C8B-B14F-4D97-AF65-F5344CB8AC3E}">
        <p14:creationId xmlns:p14="http://schemas.microsoft.com/office/powerpoint/2010/main" val="126459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58AC-687C-CBD8-6CB3-DF98BDD28728}"/>
              </a:ext>
            </a:extLst>
          </p:cNvPr>
          <p:cNvSpPr>
            <a:spLocks noGrp="1"/>
          </p:cNvSpPr>
          <p:nvPr>
            <p:ph type="title"/>
          </p:nvPr>
        </p:nvSpPr>
        <p:spPr/>
        <p:txBody>
          <a:bodyPr/>
          <a:lstStyle/>
          <a:p>
            <a:r>
              <a:rPr lang="en-US" dirty="0"/>
              <a:t>Managing Vocabulary</a:t>
            </a:r>
            <a:endParaRPr lang="en-PK" dirty="0"/>
          </a:p>
        </p:txBody>
      </p:sp>
      <p:sp>
        <p:nvSpPr>
          <p:cNvPr id="3" name="Content Placeholder 2">
            <a:extLst>
              <a:ext uri="{FF2B5EF4-FFF2-40B4-BE49-F238E27FC236}">
                <a16:creationId xmlns:a16="http://schemas.microsoft.com/office/drawing/2014/main" id="{450942E0-E4FA-984E-893B-35F1648410EF}"/>
              </a:ext>
            </a:extLst>
          </p:cNvPr>
          <p:cNvSpPr>
            <a:spLocks noGrp="1"/>
          </p:cNvSpPr>
          <p:nvPr>
            <p:ph idx="1"/>
          </p:nvPr>
        </p:nvSpPr>
        <p:spPr/>
        <p:txBody>
          <a:bodyPr>
            <a:normAutofit lnSpcReduction="10000"/>
          </a:bodyPr>
          <a:lstStyle/>
          <a:p>
            <a:pPr algn="l" fontAlgn="base"/>
            <a:r>
              <a:rPr lang="en-US" b="0" dirty="0">
                <a:solidFill>
                  <a:srgbClr val="555555"/>
                </a:solidFill>
                <a:effectLst/>
                <a:highlight>
                  <a:srgbClr val="FFFFFF"/>
                </a:highlight>
                <a:latin typeface="Helvetica Neue"/>
              </a:rPr>
              <a:t>For example, the bigrams in the first line of text in the previous section: “It was the best of times” are as follows:</a:t>
            </a:r>
          </a:p>
          <a:p>
            <a:pPr lvl="1" fontAlgn="base"/>
            <a:r>
              <a:rPr lang="en-US" b="0" i="0" dirty="0">
                <a:solidFill>
                  <a:srgbClr val="555555"/>
                </a:solidFill>
                <a:effectLst/>
                <a:highlight>
                  <a:srgbClr val="FFFFFF"/>
                </a:highlight>
                <a:latin typeface="Helvetica Neue"/>
              </a:rPr>
              <a:t>“it was”</a:t>
            </a:r>
          </a:p>
          <a:p>
            <a:pPr lvl="1" fontAlgn="base"/>
            <a:r>
              <a:rPr lang="en-US" b="0" i="0" dirty="0">
                <a:solidFill>
                  <a:srgbClr val="555555"/>
                </a:solidFill>
                <a:effectLst/>
                <a:highlight>
                  <a:srgbClr val="FFFFFF"/>
                </a:highlight>
                <a:latin typeface="Helvetica Neue"/>
              </a:rPr>
              <a:t>“was the”</a:t>
            </a:r>
          </a:p>
          <a:p>
            <a:pPr lvl="1" fontAlgn="base"/>
            <a:r>
              <a:rPr lang="en-US" b="0" i="0" dirty="0">
                <a:solidFill>
                  <a:srgbClr val="555555"/>
                </a:solidFill>
                <a:effectLst/>
                <a:highlight>
                  <a:srgbClr val="FFFFFF"/>
                </a:highlight>
                <a:latin typeface="Helvetica Neue"/>
              </a:rPr>
              <a:t>“the best”</a:t>
            </a:r>
          </a:p>
          <a:p>
            <a:pPr lvl="1" fontAlgn="base"/>
            <a:r>
              <a:rPr lang="en-US" b="0" i="0" dirty="0">
                <a:solidFill>
                  <a:srgbClr val="555555"/>
                </a:solidFill>
                <a:effectLst/>
                <a:highlight>
                  <a:srgbClr val="FFFFFF"/>
                </a:highlight>
                <a:latin typeface="Helvetica Neue"/>
              </a:rPr>
              <a:t>“best of”</a:t>
            </a:r>
          </a:p>
          <a:p>
            <a:pPr lvl="1" fontAlgn="base"/>
            <a:r>
              <a:rPr lang="en-US" b="0" i="0" dirty="0">
                <a:solidFill>
                  <a:srgbClr val="555555"/>
                </a:solidFill>
                <a:effectLst/>
                <a:highlight>
                  <a:srgbClr val="FFFFFF"/>
                </a:highlight>
                <a:latin typeface="Helvetica Neue"/>
              </a:rPr>
              <a:t>“of times”</a:t>
            </a:r>
          </a:p>
          <a:p>
            <a:pPr algn="l" fontAlgn="base"/>
            <a:r>
              <a:rPr lang="en-US" b="0" dirty="0">
                <a:solidFill>
                  <a:srgbClr val="555555"/>
                </a:solidFill>
                <a:effectLst/>
                <a:highlight>
                  <a:srgbClr val="FFFFFF"/>
                </a:highlight>
                <a:latin typeface="Helvetica Neue"/>
              </a:rPr>
              <a:t>A vocabulary then tracks triplets of words is called a trigram model and the general approach is called the n-gram model, where n refers to the number of grouped words.</a:t>
            </a:r>
          </a:p>
          <a:p>
            <a:pPr algn="l" fontAlgn="base"/>
            <a:r>
              <a:rPr lang="en-US" b="0" dirty="0">
                <a:solidFill>
                  <a:srgbClr val="555555"/>
                </a:solidFill>
                <a:effectLst/>
                <a:highlight>
                  <a:srgbClr val="FFFFFF"/>
                </a:highlight>
                <a:latin typeface="Helvetica Neue"/>
              </a:rPr>
              <a:t>Often a simple bigram approach is better than a 1-gram bag-of-words model for tasks like documentation classification.</a:t>
            </a:r>
          </a:p>
          <a:p>
            <a:pPr marL="0" indent="0">
              <a:buNone/>
            </a:pPr>
            <a:endParaRPr lang="en-PK" dirty="0"/>
          </a:p>
        </p:txBody>
      </p:sp>
    </p:spTree>
    <p:extLst>
      <p:ext uri="{BB962C8B-B14F-4D97-AF65-F5344CB8AC3E}">
        <p14:creationId xmlns:p14="http://schemas.microsoft.com/office/powerpoint/2010/main" val="151480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F57-D1AD-28AE-00E4-CBBF3F0EBD66}"/>
              </a:ext>
            </a:extLst>
          </p:cNvPr>
          <p:cNvSpPr>
            <a:spLocks noGrp="1"/>
          </p:cNvSpPr>
          <p:nvPr>
            <p:ph type="title"/>
          </p:nvPr>
        </p:nvSpPr>
        <p:spPr/>
        <p:txBody>
          <a:bodyPr/>
          <a:lstStyle/>
          <a:p>
            <a:r>
              <a:rPr lang="en-US" b="0" i="0" dirty="0">
                <a:solidFill>
                  <a:srgbClr val="555555"/>
                </a:solidFill>
                <a:effectLst/>
                <a:highlight>
                  <a:srgbClr val="FFFFFF"/>
                </a:highlight>
                <a:latin typeface="Helvetica Neue"/>
              </a:rPr>
              <a:t>Scoring Words</a:t>
            </a:r>
            <a:endParaRPr lang="en-PK" dirty="0"/>
          </a:p>
        </p:txBody>
      </p:sp>
      <p:sp>
        <p:nvSpPr>
          <p:cNvPr id="3" name="Content Placeholder 2">
            <a:extLst>
              <a:ext uri="{FF2B5EF4-FFF2-40B4-BE49-F238E27FC236}">
                <a16:creationId xmlns:a16="http://schemas.microsoft.com/office/drawing/2014/main" id="{8C53EBE0-D474-DF43-A6CF-D3FA209E0467}"/>
              </a:ext>
            </a:extLst>
          </p:cNvPr>
          <p:cNvSpPr>
            <a:spLocks noGrp="1"/>
          </p:cNvSpPr>
          <p:nvPr>
            <p:ph idx="1"/>
          </p:nvPr>
        </p:nvSpPr>
        <p:spPr/>
        <p:txBody>
          <a:bodyPr/>
          <a:lstStyle/>
          <a:p>
            <a:pPr algn="l" fontAlgn="base"/>
            <a:r>
              <a:rPr lang="en-US" b="0" dirty="0">
                <a:solidFill>
                  <a:srgbClr val="555555"/>
                </a:solidFill>
                <a:effectLst/>
                <a:highlight>
                  <a:srgbClr val="FFFFFF"/>
                </a:highlight>
                <a:latin typeface="Helvetica Neue"/>
              </a:rPr>
              <a:t>Once a vocabulary has been chosen, the occurrence of words in example documents needs to be scored.</a:t>
            </a:r>
          </a:p>
          <a:p>
            <a:pPr algn="l" fontAlgn="base"/>
            <a:r>
              <a:rPr lang="en-US" b="0" dirty="0">
                <a:solidFill>
                  <a:srgbClr val="555555"/>
                </a:solidFill>
                <a:effectLst/>
                <a:highlight>
                  <a:srgbClr val="FFFFFF"/>
                </a:highlight>
                <a:latin typeface="Helvetica Neue"/>
              </a:rPr>
              <a:t>In the worked example, we have already seen one very simple approach to scoring: a binary scoring of the presence or absence of words.</a:t>
            </a:r>
          </a:p>
          <a:p>
            <a:pPr algn="l" fontAlgn="base"/>
            <a:r>
              <a:rPr lang="en-US" b="0" dirty="0">
                <a:solidFill>
                  <a:srgbClr val="555555"/>
                </a:solidFill>
                <a:effectLst/>
                <a:highlight>
                  <a:srgbClr val="FFFFFF"/>
                </a:highlight>
                <a:latin typeface="Helvetica Neue"/>
              </a:rPr>
              <a:t>Some additional simple scoring methods include:</a:t>
            </a:r>
          </a:p>
          <a:p>
            <a:pPr marL="292608" lvl="1" indent="0" fontAlgn="base">
              <a:buNone/>
            </a:pPr>
            <a:r>
              <a:rPr lang="en-US" b="1" i="0" dirty="0">
                <a:solidFill>
                  <a:srgbClr val="555555"/>
                </a:solidFill>
                <a:effectLst/>
                <a:highlight>
                  <a:srgbClr val="FFFFFF"/>
                </a:highlight>
                <a:latin typeface="Helvetica Neue"/>
              </a:rPr>
              <a:t>Counts</a:t>
            </a:r>
            <a:r>
              <a:rPr lang="en-US" b="0" i="0" dirty="0">
                <a:solidFill>
                  <a:srgbClr val="555555"/>
                </a:solidFill>
                <a:effectLst/>
                <a:highlight>
                  <a:srgbClr val="FFFFFF"/>
                </a:highlight>
                <a:latin typeface="Helvetica Neue"/>
              </a:rPr>
              <a:t>. Count the number of times each word appears in a document.</a:t>
            </a:r>
          </a:p>
          <a:p>
            <a:pPr marL="292608" lvl="1" indent="0" fontAlgn="base">
              <a:buNone/>
            </a:pPr>
            <a:r>
              <a:rPr lang="en-US" b="1" i="0" dirty="0">
                <a:solidFill>
                  <a:srgbClr val="555555"/>
                </a:solidFill>
                <a:effectLst/>
                <a:highlight>
                  <a:srgbClr val="FFFFFF"/>
                </a:highlight>
                <a:latin typeface="Helvetica Neue"/>
              </a:rPr>
              <a:t>Frequencies</a:t>
            </a:r>
            <a:r>
              <a:rPr lang="en-US" b="0" i="0" dirty="0">
                <a:solidFill>
                  <a:srgbClr val="555555"/>
                </a:solidFill>
                <a:effectLst/>
                <a:highlight>
                  <a:srgbClr val="FFFFFF"/>
                </a:highlight>
                <a:latin typeface="Helvetica Neue"/>
              </a:rPr>
              <a:t>. Calculate the frequency that each word appears in a document out of all the words in the document.</a:t>
            </a:r>
          </a:p>
          <a:p>
            <a:r>
              <a:rPr lang="en-US" dirty="0"/>
              <a:t>We can use a hash representation of known words in our vocabulary. This is called the “hash trick” or “feature hashing“.</a:t>
            </a:r>
            <a:endParaRPr lang="en-PK" dirty="0"/>
          </a:p>
        </p:txBody>
      </p:sp>
    </p:spTree>
    <p:extLst>
      <p:ext uri="{BB962C8B-B14F-4D97-AF65-F5344CB8AC3E}">
        <p14:creationId xmlns:p14="http://schemas.microsoft.com/office/powerpoint/2010/main" val="58541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F57-D1AD-28AE-00E4-CBBF3F0EBD66}"/>
              </a:ext>
            </a:extLst>
          </p:cNvPr>
          <p:cNvSpPr>
            <a:spLocks noGrp="1"/>
          </p:cNvSpPr>
          <p:nvPr>
            <p:ph type="title"/>
          </p:nvPr>
        </p:nvSpPr>
        <p:spPr/>
        <p:txBody>
          <a:bodyPr/>
          <a:lstStyle/>
          <a:p>
            <a:r>
              <a:rPr lang="en-US" dirty="0"/>
              <a:t>TF-IDF</a:t>
            </a:r>
            <a:endParaRPr lang="en-PK" dirty="0"/>
          </a:p>
        </p:txBody>
      </p:sp>
      <p:sp>
        <p:nvSpPr>
          <p:cNvPr id="3" name="Content Placeholder 2">
            <a:extLst>
              <a:ext uri="{FF2B5EF4-FFF2-40B4-BE49-F238E27FC236}">
                <a16:creationId xmlns:a16="http://schemas.microsoft.com/office/drawing/2014/main" id="{8C53EBE0-D474-DF43-A6CF-D3FA209E0467}"/>
              </a:ext>
            </a:extLst>
          </p:cNvPr>
          <p:cNvSpPr>
            <a:spLocks noGrp="1"/>
          </p:cNvSpPr>
          <p:nvPr>
            <p:ph idx="1"/>
          </p:nvPr>
        </p:nvSpPr>
        <p:spPr/>
        <p:txBody>
          <a:bodyPr>
            <a:normAutofit fontScale="85000" lnSpcReduction="10000"/>
          </a:bodyPr>
          <a:lstStyle/>
          <a:p>
            <a:pPr algn="l" fontAlgn="base"/>
            <a:r>
              <a:rPr lang="en-US" b="0" dirty="0">
                <a:solidFill>
                  <a:srgbClr val="555555"/>
                </a:solidFill>
                <a:effectLst/>
                <a:highlight>
                  <a:srgbClr val="FFFFFF"/>
                </a:highlight>
                <a:latin typeface="Helvetica Neue"/>
              </a:rPr>
              <a:t>A problem with scoring word frequency is that highly frequent words start to dominate in the document (e.g. larger score), but may not contain as much “informational content” to the model as rarer but perhaps domain specific words.</a:t>
            </a:r>
          </a:p>
          <a:p>
            <a:pPr algn="l" fontAlgn="base"/>
            <a:r>
              <a:rPr lang="en-US" b="0" dirty="0">
                <a:solidFill>
                  <a:srgbClr val="555555"/>
                </a:solidFill>
                <a:effectLst/>
                <a:highlight>
                  <a:srgbClr val="FFFFFF"/>
                </a:highlight>
                <a:latin typeface="Helvetica Neue"/>
              </a:rPr>
              <a:t>One approach is to rescale the frequency of words by how often they appear in all documents, so that the scores for frequent words like “the” that are also frequent across all documents are penalized.</a:t>
            </a:r>
          </a:p>
          <a:p>
            <a:pPr algn="l" fontAlgn="base"/>
            <a:r>
              <a:rPr lang="en-US" b="0" dirty="0">
                <a:solidFill>
                  <a:srgbClr val="555555"/>
                </a:solidFill>
                <a:effectLst/>
                <a:highlight>
                  <a:srgbClr val="FFFFFF"/>
                </a:highlight>
                <a:latin typeface="Helvetica Neue"/>
              </a:rPr>
              <a:t>This approach to scoring is called Term Frequency – Inverse Document Frequency, or TF-IDF for short, where:</a:t>
            </a:r>
          </a:p>
          <a:p>
            <a:pPr marL="292608" lvl="1" indent="0" fontAlgn="base">
              <a:buNone/>
            </a:pPr>
            <a:r>
              <a:rPr lang="en-US" b="1" i="0" dirty="0">
                <a:solidFill>
                  <a:srgbClr val="555555"/>
                </a:solidFill>
                <a:effectLst/>
                <a:highlight>
                  <a:srgbClr val="FFFFFF"/>
                </a:highlight>
                <a:latin typeface="Helvetica Neue"/>
              </a:rPr>
              <a:t>Term Frequency</a:t>
            </a:r>
            <a:r>
              <a:rPr lang="en-US" b="0" i="0" dirty="0">
                <a:solidFill>
                  <a:srgbClr val="555555"/>
                </a:solidFill>
                <a:effectLst/>
                <a:highlight>
                  <a:srgbClr val="FFFFFF"/>
                </a:highlight>
                <a:latin typeface="Helvetica Neue"/>
              </a:rPr>
              <a:t>: is a scoring of the frequency of the word in the current document.</a:t>
            </a:r>
          </a:p>
          <a:p>
            <a:pPr marL="292608" lvl="1" indent="0" fontAlgn="base">
              <a:buNone/>
            </a:pPr>
            <a:r>
              <a:rPr lang="en-US" b="1" i="0" dirty="0">
                <a:solidFill>
                  <a:srgbClr val="555555"/>
                </a:solidFill>
                <a:effectLst/>
                <a:highlight>
                  <a:srgbClr val="FFFFFF"/>
                </a:highlight>
                <a:latin typeface="Helvetica Neue"/>
              </a:rPr>
              <a:t>Inverse Document Frequency</a:t>
            </a:r>
            <a:r>
              <a:rPr lang="en-US" b="0" i="0" dirty="0">
                <a:solidFill>
                  <a:srgbClr val="555555"/>
                </a:solidFill>
                <a:effectLst/>
                <a:highlight>
                  <a:srgbClr val="FFFFFF"/>
                </a:highlight>
                <a:latin typeface="Helvetica Neue"/>
              </a:rPr>
              <a:t>: is a scoring of how rare the word is across documents.</a:t>
            </a:r>
          </a:p>
          <a:p>
            <a:pPr algn="l" fontAlgn="base"/>
            <a:r>
              <a:rPr lang="en-US" b="0" dirty="0">
                <a:solidFill>
                  <a:srgbClr val="555555"/>
                </a:solidFill>
                <a:effectLst/>
                <a:highlight>
                  <a:srgbClr val="FFFFFF"/>
                </a:highlight>
                <a:latin typeface="Helvetica Neue"/>
              </a:rPr>
              <a:t>The scores are a weighting where not all words are equally as important or interesting.</a:t>
            </a:r>
          </a:p>
          <a:p>
            <a:pPr algn="l" fontAlgn="base"/>
            <a:r>
              <a:rPr lang="en-US" b="0" dirty="0">
                <a:solidFill>
                  <a:srgbClr val="555555"/>
                </a:solidFill>
                <a:effectLst/>
                <a:highlight>
                  <a:srgbClr val="FFFFFF"/>
                </a:highlight>
                <a:latin typeface="Helvetica Neue"/>
              </a:rPr>
              <a:t>The scores have the effect of highlighting words that are distinct (contain useful information) in a given document.</a:t>
            </a:r>
          </a:p>
          <a:p>
            <a:endParaRPr lang="en-PK" dirty="0"/>
          </a:p>
        </p:txBody>
      </p:sp>
    </p:spTree>
    <p:extLst>
      <p:ext uri="{BB962C8B-B14F-4D97-AF65-F5344CB8AC3E}">
        <p14:creationId xmlns:p14="http://schemas.microsoft.com/office/powerpoint/2010/main" val="208937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F57-D1AD-28AE-00E4-CBBF3F0EBD66}"/>
              </a:ext>
            </a:extLst>
          </p:cNvPr>
          <p:cNvSpPr>
            <a:spLocks noGrp="1"/>
          </p:cNvSpPr>
          <p:nvPr>
            <p:ph type="title"/>
          </p:nvPr>
        </p:nvSpPr>
        <p:spPr/>
        <p:txBody>
          <a:bodyPr/>
          <a:lstStyle/>
          <a:p>
            <a:r>
              <a:rPr lang="en-US" b="0" i="0" dirty="0">
                <a:solidFill>
                  <a:srgbClr val="555555"/>
                </a:solidFill>
                <a:effectLst/>
                <a:highlight>
                  <a:srgbClr val="FFFFFF"/>
                </a:highlight>
                <a:latin typeface="Helvetica Neue"/>
              </a:rPr>
              <a:t>Limitations of Bag-of-Words</a:t>
            </a:r>
            <a:endParaRPr lang="en-PK" dirty="0"/>
          </a:p>
        </p:txBody>
      </p:sp>
      <p:sp>
        <p:nvSpPr>
          <p:cNvPr id="3" name="Content Placeholder 2">
            <a:extLst>
              <a:ext uri="{FF2B5EF4-FFF2-40B4-BE49-F238E27FC236}">
                <a16:creationId xmlns:a16="http://schemas.microsoft.com/office/drawing/2014/main" id="{8C53EBE0-D474-DF43-A6CF-D3FA209E0467}"/>
              </a:ext>
            </a:extLst>
          </p:cNvPr>
          <p:cNvSpPr>
            <a:spLocks noGrp="1"/>
          </p:cNvSpPr>
          <p:nvPr>
            <p:ph idx="1"/>
          </p:nvPr>
        </p:nvSpPr>
        <p:spPr/>
        <p:txBody>
          <a:bodyPr/>
          <a:lstStyle/>
          <a:p>
            <a:pPr marL="0" indent="0" algn="l" fontAlgn="base">
              <a:buNone/>
            </a:pPr>
            <a:r>
              <a:rPr lang="en-US" b="1" i="0" dirty="0">
                <a:solidFill>
                  <a:srgbClr val="555555"/>
                </a:solidFill>
                <a:effectLst/>
                <a:highlight>
                  <a:srgbClr val="FFFFFF"/>
                </a:highlight>
                <a:latin typeface="Helvetica Neue"/>
              </a:rPr>
              <a:t>Vocabulary</a:t>
            </a:r>
            <a:r>
              <a:rPr lang="en-US" b="0" i="0" dirty="0">
                <a:solidFill>
                  <a:srgbClr val="555555"/>
                </a:solidFill>
                <a:effectLst/>
                <a:highlight>
                  <a:srgbClr val="FFFFFF"/>
                </a:highlight>
                <a:latin typeface="Helvetica Neue"/>
              </a:rPr>
              <a:t>: The vocabulary requires careful design, most specifically in order to manage the size, which impacts the sparsity of the document representations.</a:t>
            </a:r>
          </a:p>
          <a:p>
            <a:pPr marL="0" indent="0" algn="l" fontAlgn="base">
              <a:buNone/>
            </a:pPr>
            <a:r>
              <a:rPr lang="en-US" b="1" i="0" dirty="0">
                <a:solidFill>
                  <a:srgbClr val="555555"/>
                </a:solidFill>
                <a:effectLst/>
                <a:highlight>
                  <a:srgbClr val="FFFFFF"/>
                </a:highlight>
                <a:latin typeface="Helvetica Neue"/>
              </a:rPr>
              <a:t>Sparsity</a:t>
            </a:r>
            <a:r>
              <a:rPr lang="en-US" b="0" i="0" dirty="0">
                <a:solidFill>
                  <a:srgbClr val="555555"/>
                </a:solidFill>
                <a:effectLst/>
                <a:highlight>
                  <a:srgbClr val="FFFFFF"/>
                </a:highlight>
                <a:latin typeface="Helvetica Neue"/>
              </a:rPr>
              <a:t>: Sparse representations are harder to model both for computational reasons (space and time complexity) and also for information reasons, where the challenge is for the models to harness so little information in such a large representational space.</a:t>
            </a:r>
          </a:p>
          <a:p>
            <a:pPr marL="0" indent="0" algn="l" fontAlgn="base">
              <a:buNone/>
            </a:pPr>
            <a:r>
              <a:rPr lang="en-US" b="1" i="0" dirty="0">
                <a:solidFill>
                  <a:srgbClr val="555555"/>
                </a:solidFill>
                <a:effectLst/>
                <a:highlight>
                  <a:srgbClr val="FFFFFF"/>
                </a:highlight>
                <a:latin typeface="Helvetica Neue"/>
              </a:rPr>
              <a:t>Meaning</a:t>
            </a:r>
            <a:r>
              <a:rPr lang="en-US" b="0" i="0" dirty="0">
                <a:solidFill>
                  <a:srgbClr val="555555"/>
                </a:solidFill>
                <a:effectLst/>
                <a:highlight>
                  <a:srgbClr val="FFFFFF"/>
                </a:highlight>
                <a:latin typeface="Helvetica Neue"/>
              </a:rPr>
              <a:t>: Discarding word order ignores the context, and in turn meaning of words in the document (semantics). Context and meaning can offer a lot to the model, that if modeled could tell the difference between the same words differently arranged (“this is interesting” vs “is this interesting”), synonyms (“old bike” vs “used bike”), and much more.</a:t>
            </a:r>
          </a:p>
          <a:p>
            <a:endParaRPr lang="en-PK" dirty="0"/>
          </a:p>
        </p:txBody>
      </p:sp>
    </p:spTree>
    <p:extLst>
      <p:ext uri="{BB962C8B-B14F-4D97-AF65-F5344CB8AC3E}">
        <p14:creationId xmlns:p14="http://schemas.microsoft.com/office/powerpoint/2010/main" val="279710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7709-7C04-7710-3AC6-3912556F55D0}"/>
              </a:ext>
            </a:extLst>
          </p:cNvPr>
          <p:cNvSpPr>
            <a:spLocks noGrp="1"/>
          </p:cNvSpPr>
          <p:nvPr>
            <p:ph type="title"/>
          </p:nvPr>
        </p:nvSpPr>
        <p:spPr/>
        <p:txBody>
          <a:bodyPr/>
          <a:lstStyle/>
          <a:p>
            <a:r>
              <a:rPr lang="en-US" dirty="0"/>
              <a:t>TF-IDF</a:t>
            </a:r>
            <a:endParaRPr lang="en-PK" dirty="0"/>
          </a:p>
        </p:txBody>
      </p:sp>
      <p:sp>
        <p:nvSpPr>
          <p:cNvPr id="3" name="Content Placeholder 2">
            <a:extLst>
              <a:ext uri="{FF2B5EF4-FFF2-40B4-BE49-F238E27FC236}">
                <a16:creationId xmlns:a16="http://schemas.microsoft.com/office/drawing/2014/main" id="{C053795F-1796-A656-63CE-982BB6A2CABC}"/>
              </a:ext>
            </a:extLst>
          </p:cNvPr>
          <p:cNvSpPr>
            <a:spLocks noGrp="1"/>
          </p:cNvSpPr>
          <p:nvPr>
            <p:ph idx="1"/>
          </p:nvPr>
        </p:nvSpPr>
        <p:spPr/>
        <p:txBody>
          <a:bodyPr/>
          <a:lstStyle/>
          <a:p>
            <a:r>
              <a:rPr lang="en-US" dirty="0"/>
              <a:t>Term frequency-inverse document frequency (TF-IDF) measures the importance of a word to a specific document.</a:t>
            </a:r>
          </a:p>
          <a:p>
            <a:r>
              <a:rPr lang="en-US" dirty="0"/>
              <a:t>It’s the product of two statistics: term frequency (TF) and inverse document frequency (IDF).</a:t>
            </a:r>
            <a:endParaRPr lang="en-PK" dirty="0"/>
          </a:p>
        </p:txBody>
      </p:sp>
    </p:spTree>
    <p:extLst>
      <p:ext uri="{BB962C8B-B14F-4D97-AF65-F5344CB8AC3E}">
        <p14:creationId xmlns:p14="http://schemas.microsoft.com/office/powerpoint/2010/main" val="291787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7B0F-9B7A-825A-6D9E-BFF08D20FFA8}"/>
              </a:ext>
            </a:extLst>
          </p:cNvPr>
          <p:cNvSpPr>
            <a:spLocks noGrp="1"/>
          </p:cNvSpPr>
          <p:nvPr>
            <p:ph type="title"/>
          </p:nvPr>
        </p:nvSpPr>
        <p:spPr/>
        <p:txBody>
          <a:bodyPr/>
          <a:lstStyle/>
          <a:p>
            <a:r>
              <a:rPr lang="en-US" dirty="0"/>
              <a:t>Term Frequency (TF)</a:t>
            </a:r>
            <a:endParaRPr lang="en-PK" dirty="0"/>
          </a:p>
        </p:txBody>
      </p:sp>
      <p:sp>
        <p:nvSpPr>
          <p:cNvPr id="3" name="Content Placeholder 2">
            <a:extLst>
              <a:ext uri="{FF2B5EF4-FFF2-40B4-BE49-F238E27FC236}">
                <a16:creationId xmlns:a16="http://schemas.microsoft.com/office/drawing/2014/main" id="{49E50AA1-DD55-61B5-D0FD-A53A61F060C5}"/>
              </a:ext>
            </a:extLst>
          </p:cNvPr>
          <p:cNvSpPr>
            <a:spLocks noGrp="1"/>
          </p:cNvSpPr>
          <p:nvPr>
            <p:ph idx="1"/>
          </p:nvPr>
        </p:nvSpPr>
        <p:spPr>
          <a:prstGeom prst="rect">
            <a:avLst/>
          </a:prstGeom>
        </p:spPr>
        <p:txBody>
          <a:bodyPr/>
          <a:lstStyle/>
          <a:p>
            <a:pPr algn="l"/>
            <a:r>
              <a:rPr lang="en-US" b="0" i="0" dirty="0">
                <a:solidFill>
                  <a:srgbClr val="000000"/>
                </a:solidFill>
                <a:effectLst/>
                <a:highlight>
                  <a:srgbClr val="FFFFFF"/>
                </a:highlight>
                <a:latin typeface="Inter"/>
              </a:rPr>
              <a:t>Term frequency (TF) can be defined as the relative frequency of a term (t) within a document (d). </a:t>
            </a:r>
          </a:p>
          <a:p>
            <a:pPr algn="l"/>
            <a:r>
              <a:rPr lang="en-US" b="0" i="0" dirty="0">
                <a:solidFill>
                  <a:srgbClr val="000000"/>
                </a:solidFill>
                <a:effectLst/>
                <a:highlight>
                  <a:srgbClr val="FFFFFF"/>
                </a:highlight>
                <a:latin typeface="Inter"/>
              </a:rPr>
              <a:t>It’s calculated by dividing the number of times the term occurs in the document (</a:t>
            </a:r>
            <a:r>
              <a:rPr lang="en-US" b="0" i="1" dirty="0" err="1">
                <a:solidFill>
                  <a:srgbClr val="000000"/>
                </a:solidFill>
                <a:effectLst/>
                <a:highlight>
                  <a:srgbClr val="FFFFFF"/>
                </a:highlight>
                <a:latin typeface="Inter"/>
              </a:rPr>
              <a:t>ft</a:t>
            </a:r>
            <a:r>
              <a:rPr lang="en-US" b="0" i="0" dirty="0" err="1">
                <a:solidFill>
                  <a:srgbClr val="000000"/>
                </a:solidFill>
                <a:effectLst/>
                <a:highlight>
                  <a:srgbClr val="FFFFFF"/>
                </a:highlight>
                <a:latin typeface="Inter"/>
              </a:rPr>
              <a:t>,</a:t>
            </a:r>
            <a:r>
              <a:rPr lang="en-US" b="0" i="1" dirty="0" err="1">
                <a:solidFill>
                  <a:srgbClr val="000000"/>
                </a:solidFill>
                <a:effectLst/>
                <a:highlight>
                  <a:srgbClr val="FFFFFF"/>
                </a:highlight>
                <a:latin typeface="Inter"/>
              </a:rPr>
              <a:t>d</a:t>
            </a:r>
            <a:r>
              <a:rPr lang="en-US" b="0" i="0" dirty="0">
                <a:solidFill>
                  <a:srgbClr val="000000"/>
                </a:solidFill>
                <a:effectLst/>
                <a:highlight>
                  <a:srgbClr val="FFFFFF"/>
                </a:highlight>
                <a:latin typeface="Inter"/>
              </a:rPr>
              <a:t>) by the total number of terms in the document.</a:t>
            </a:r>
          </a:p>
          <a:p>
            <a:pPr algn="l"/>
            <a:r>
              <a:rPr lang="en-US" b="0" i="0" dirty="0">
                <a:solidFill>
                  <a:srgbClr val="000000"/>
                </a:solidFill>
                <a:effectLst/>
                <a:highlight>
                  <a:srgbClr val="FFFFFF"/>
                </a:highlight>
                <a:latin typeface="Inter"/>
              </a:rPr>
              <a:t>Here’s the formula:</a:t>
            </a:r>
          </a:p>
          <a:p>
            <a:endParaRPr lang="en-PK" dirty="0"/>
          </a:p>
        </p:txBody>
      </p:sp>
      <p:pic>
        <p:nvPicPr>
          <p:cNvPr id="1026" name="Picture 2" descr="Zoomed ">
            <a:extLst>
              <a:ext uri="{FF2B5EF4-FFF2-40B4-BE49-F238E27FC236}">
                <a16:creationId xmlns:a16="http://schemas.microsoft.com/office/drawing/2014/main" id="{3C1EFA71-6229-7AEA-80B6-638A4FBC03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3" t="15143" r="4760" b="29148"/>
          <a:stretch/>
        </p:blipFill>
        <p:spPr bwMode="auto">
          <a:xfrm>
            <a:off x="3520751" y="3867348"/>
            <a:ext cx="5150498" cy="103122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F formula in text">
            <a:extLst>
              <a:ext uri="{FF2B5EF4-FFF2-40B4-BE49-F238E27FC236}">
                <a16:creationId xmlns:a16="http://schemas.microsoft.com/office/drawing/2014/main" id="{6B91A602-26AB-6ADE-1E2B-C9FB519186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67" t="15112" r="5337" b="31630"/>
          <a:stretch/>
        </p:blipFill>
        <p:spPr bwMode="auto">
          <a:xfrm>
            <a:off x="3520752" y="4942840"/>
            <a:ext cx="5150498" cy="107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2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144E-7C44-3E42-E915-BD450BA06A25}"/>
              </a:ext>
            </a:extLst>
          </p:cNvPr>
          <p:cNvSpPr>
            <a:spLocks noGrp="1"/>
          </p:cNvSpPr>
          <p:nvPr>
            <p:ph type="title"/>
          </p:nvPr>
        </p:nvSpPr>
        <p:spPr/>
        <p:txBody>
          <a:bodyPr/>
          <a:lstStyle/>
          <a:p>
            <a:r>
              <a:rPr lang="en-US" dirty="0"/>
              <a:t>Term Frequency (TF)</a:t>
            </a:r>
            <a:endParaRPr lang="en-PK" dirty="0"/>
          </a:p>
        </p:txBody>
      </p:sp>
      <p:sp>
        <p:nvSpPr>
          <p:cNvPr id="3" name="Content Placeholder 2">
            <a:extLst>
              <a:ext uri="{FF2B5EF4-FFF2-40B4-BE49-F238E27FC236}">
                <a16:creationId xmlns:a16="http://schemas.microsoft.com/office/drawing/2014/main" id="{147B0B6F-4B94-7353-AA4E-D67CF8A93A95}"/>
              </a:ext>
            </a:extLst>
          </p:cNvPr>
          <p:cNvSpPr>
            <a:spLocks noGrp="1"/>
          </p:cNvSpPr>
          <p:nvPr>
            <p:ph idx="1"/>
          </p:nvPr>
        </p:nvSpPr>
        <p:spPr/>
        <p:txBody>
          <a:bodyPr/>
          <a:lstStyle/>
          <a:p>
            <a:pPr algn="l"/>
            <a:r>
              <a:rPr lang="en-US" b="0" i="0" dirty="0">
                <a:solidFill>
                  <a:srgbClr val="000000"/>
                </a:solidFill>
                <a:effectLst/>
                <a:highlight>
                  <a:srgbClr val="FFFFFF"/>
                </a:highlight>
                <a:latin typeface="Inter"/>
              </a:rPr>
              <a:t>For example, say you have a document containing 10,000 terms. And a specific term appears a total of 25 times in the document. </a:t>
            </a:r>
          </a:p>
          <a:p>
            <a:pPr algn="l"/>
            <a:r>
              <a:rPr lang="en-US" b="0" i="0" dirty="0">
                <a:solidFill>
                  <a:srgbClr val="000000"/>
                </a:solidFill>
                <a:effectLst/>
                <a:highlight>
                  <a:srgbClr val="FFFFFF"/>
                </a:highlight>
                <a:latin typeface="Inter"/>
              </a:rPr>
              <a:t>You’d calculate the term frequency as follows:</a:t>
            </a:r>
          </a:p>
          <a:p>
            <a:pPr algn="l"/>
            <a:r>
              <a:rPr lang="en-US" b="1" i="0" dirty="0">
                <a:solidFill>
                  <a:srgbClr val="000000"/>
                </a:solidFill>
                <a:effectLst/>
                <a:highlight>
                  <a:srgbClr val="FFFFFF"/>
                </a:highlight>
                <a:latin typeface="Inter"/>
              </a:rPr>
              <a:t>TF </a:t>
            </a:r>
            <a:r>
              <a:rPr lang="en-US" b="0" i="0" dirty="0">
                <a:solidFill>
                  <a:srgbClr val="000000"/>
                </a:solidFill>
                <a:effectLst/>
                <a:highlight>
                  <a:srgbClr val="FFFFFF"/>
                </a:highlight>
                <a:latin typeface="Inter"/>
              </a:rPr>
              <a:t>= 25/10,000 = 0.0025</a:t>
            </a:r>
          </a:p>
          <a:p>
            <a:endParaRPr lang="en-PK" dirty="0"/>
          </a:p>
        </p:txBody>
      </p:sp>
    </p:spTree>
    <p:extLst>
      <p:ext uri="{BB962C8B-B14F-4D97-AF65-F5344CB8AC3E}">
        <p14:creationId xmlns:p14="http://schemas.microsoft.com/office/powerpoint/2010/main" val="284506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5FF-5E68-1629-BAF3-367FFB4D8425}"/>
              </a:ext>
            </a:extLst>
          </p:cNvPr>
          <p:cNvSpPr>
            <a:spLocks noGrp="1"/>
          </p:cNvSpPr>
          <p:nvPr>
            <p:ph type="title"/>
          </p:nvPr>
        </p:nvSpPr>
        <p:spPr/>
        <p:txBody>
          <a:bodyPr/>
          <a:lstStyle/>
          <a:p>
            <a:r>
              <a:rPr lang="en-US" dirty="0"/>
              <a:t>Techniques</a:t>
            </a:r>
            <a:endParaRPr lang="en-PK" dirty="0"/>
          </a:p>
        </p:txBody>
      </p:sp>
      <p:sp>
        <p:nvSpPr>
          <p:cNvPr id="3" name="Content Placeholder 2">
            <a:extLst>
              <a:ext uri="{FF2B5EF4-FFF2-40B4-BE49-F238E27FC236}">
                <a16:creationId xmlns:a16="http://schemas.microsoft.com/office/drawing/2014/main" id="{B7909E12-2F10-B7F2-0CEE-9C4A7B28C2EA}"/>
              </a:ext>
            </a:extLst>
          </p:cNvPr>
          <p:cNvSpPr>
            <a:spLocks noGrp="1"/>
          </p:cNvSpPr>
          <p:nvPr>
            <p:ph idx="1"/>
          </p:nvPr>
        </p:nvSpPr>
        <p:spPr/>
        <p:txBody>
          <a:bodyPr/>
          <a:lstStyle/>
          <a:p>
            <a:r>
              <a:rPr lang="en-US" dirty="0"/>
              <a:t>Bag of Words</a:t>
            </a:r>
          </a:p>
          <a:p>
            <a:r>
              <a:rPr lang="en-US" dirty="0"/>
              <a:t>TF-IDF</a:t>
            </a:r>
          </a:p>
          <a:p>
            <a:r>
              <a:rPr lang="en-US" dirty="0"/>
              <a:t>RAKE: Rapid Automatic Keyword Extraction</a:t>
            </a:r>
          </a:p>
          <a:p>
            <a:r>
              <a:rPr lang="en-US" dirty="0"/>
              <a:t>Word2Vec</a:t>
            </a:r>
            <a:endParaRPr lang="en-PK" dirty="0"/>
          </a:p>
        </p:txBody>
      </p:sp>
    </p:spTree>
    <p:extLst>
      <p:ext uri="{BB962C8B-B14F-4D97-AF65-F5344CB8AC3E}">
        <p14:creationId xmlns:p14="http://schemas.microsoft.com/office/powerpoint/2010/main" val="52925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B45C-E500-A6AD-6592-AEBB7980558C}"/>
              </a:ext>
            </a:extLst>
          </p:cNvPr>
          <p:cNvSpPr>
            <a:spLocks noGrp="1"/>
          </p:cNvSpPr>
          <p:nvPr>
            <p:ph type="title"/>
          </p:nvPr>
        </p:nvSpPr>
        <p:spPr/>
        <p:txBody>
          <a:bodyPr/>
          <a:lstStyle/>
          <a:p>
            <a:r>
              <a:rPr lang="en-US" b="1" i="0" dirty="0">
                <a:solidFill>
                  <a:srgbClr val="000000"/>
                </a:solidFill>
                <a:effectLst/>
                <a:highlight>
                  <a:srgbClr val="FFFFFF"/>
                </a:highlight>
                <a:latin typeface="Factor A"/>
              </a:rPr>
              <a:t>Inverse Document Frequency (IDF)</a:t>
            </a:r>
            <a:endParaRPr lang="en-PK" dirty="0"/>
          </a:p>
        </p:txBody>
      </p:sp>
      <p:sp>
        <p:nvSpPr>
          <p:cNvPr id="3" name="Content Placeholder 2">
            <a:extLst>
              <a:ext uri="{FF2B5EF4-FFF2-40B4-BE49-F238E27FC236}">
                <a16:creationId xmlns:a16="http://schemas.microsoft.com/office/drawing/2014/main" id="{BA7FC453-9973-A36B-38E5-272327780BF9}"/>
              </a:ext>
            </a:extLst>
          </p:cNvPr>
          <p:cNvSpPr>
            <a:spLocks noGrp="1"/>
          </p:cNvSpPr>
          <p:nvPr>
            <p:ph idx="1"/>
          </p:nvPr>
        </p:nvSpPr>
        <p:spPr/>
        <p:txBody>
          <a:bodyPr/>
          <a:lstStyle/>
          <a:p>
            <a:pPr algn="l"/>
            <a:r>
              <a:rPr lang="en-US" b="0" i="0" dirty="0">
                <a:solidFill>
                  <a:srgbClr val="000000"/>
                </a:solidFill>
                <a:effectLst/>
                <a:highlight>
                  <a:srgbClr val="FFFFFF"/>
                </a:highlight>
                <a:latin typeface="Inter"/>
              </a:rPr>
              <a:t>Inverse document frequency (IDF) measures the amount of information a term provides. </a:t>
            </a:r>
          </a:p>
          <a:p>
            <a:pPr algn="l"/>
            <a:r>
              <a:rPr lang="en-US" b="0" i="0" dirty="0">
                <a:solidFill>
                  <a:srgbClr val="000000"/>
                </a:solidFill>
                <a:effectLst/>
                <a:highlight>
                  <a:srgbClr val="FFFFFF"/>
                </a:highlight>
                <a:latin typeface="Inter"/>
              </a:rPr>
              <a:t>It’s calculated by dividing the total number of documents (N) by the number of documents that contain the term. Then, taking the logarithm of that quotient.</a:t>
            </a:r>
          </a:p>
          <a:p>
            <a:pPr algn="l"/>
            <a:r>
              <a:rPr lang="en-US" b="0" i="0" dirty="0">
                <a:solidFill>
                  <a:srgbClr val="000000"/>
                </a:solidFill>
                <a:effectLst/>
                <a:highlight>
                  <a:srgbClr val="FFFFFF"/>
                </a:highlight>
                <a:latin typeface="Inter"/>
              </a:rPr>
              <a:t>Here’s the formula:</a:t>
            </a:r>
          </a:p>
          <a:p>
            <a:endParaRPr lang="en-PK" dirty="0"/>
          </a:p>
        </p:txBody>
      </p:sp>
      <p:pic>
        <p:nvPicPr>
          <p:cNvPr id="3074" name="Picture 2" descr="Inverse document frequency (IDF) formula">
            <a:extLst>
              <a:ext uri="{FF2B5EF4-FFF2-40B4-BE49-F238E27FC236}">
                <a16:creationId xmlns:a16="http://schemas.microsoft.com/office/drawing/2014/main" id="{A889D47C-B674-95DE-FBCE-1A2054388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5" t="15196" r="5255" b="31759"/>
          <a:stretch/>
        </p:blipFill>
        <p:spPr bwMode="auto">
          <a:xfrm>
            <a:off x="2092645" y="4189445"/>
            <a:ext cx="6679064" cy="13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960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BFFC-86A2-A950-32D9-81196B8EDAEA}"/>
              </a:ext>
            </a:extLst>
          </p:cNvPr>
          <p:cNvSpPr>
            <a:spLocks noGrp="1"/>
          </p:cNvSpPr>
          <p:nvPr>
            <p:ph type="title"/>
          </p:nvPr>
        </p:nvSpPr>
        <p:spPr/>
        <p:txBody>
          <a:bodyPr/>
          <a:lstStyle/>
          <a:p>
            <a:r>
              <a:rPr lang="en-US" dirty="0"/>
              <a:t>IDF</a:t>
            </a:r>
            <a:endParaRPr lang="en-PK" dirty="0"/>
          </a:p>
        </p:txBody>
      </p:sp>
      <p:sp>
        <p:nvSpPr>
          <p:cNvPr id="3" name="Content Placeholder 2">
            <a:extLst>
              <a:ext uri="{FF2B5EF4-FFF2-40B4-BE49-F238E27FC236}">
                <a16:creationId xmlns:a16="http://schemas.microsoft.com/office/drawing/2014/main" id="{42BBF4CD-345A-CD5D-CEE9-D492FAE0A4C7}"/>
              </a:ext>
            </a:extLst>
          </p:cNvPr>
          <p:cNvSpPr>
            <a:spLocks noGrp="1"/>
          </p:cNvSpPr>
          <p:nvPr>
            <p:ph idx="1"/>
          </p:nvPr>
        </p:nvSpPr>
        <p:spPr/>
        <p:txBody>
          <a:bodyPr/>
          <a:lstStyle/>
          <a:p>
            <a:pPr algn="l"/>
            <a:r>
              <a:rPr lang="en-US" b="0" i="0" dirty="0">
                <a:solidFill>
                  <a:srgbClr val="000000"/>
                </a:solidFill>
                <a:effectLst/>
                <a:highlight>
                  <a:srgbClr val="FFFFFF"/>
                </a:highlight>
                <a:latin typeface="Inter"/>
              </a:rPr>
              <a:t>Let's say you have a collection of 10,000 documents (N=10,000), and a term appears in 500 of these documents. </a:t>
            </a:r>
          </a:p>
          <a:p>
            <a:pPr algn="l"/>
            <a:r>
              <a:rPr lang="en-US" b="0" i="0" dirty="0">
                <a:solidFill>
                  <a:srgbClr val="000000"/>
                </a:solidFill>
                <a:effectLst/>
                <a:highlight>
                  <a:srgbClr val="FFFFFF"/>
                </a:highlight>
                <a:latin typeface="Inter"/>
              </a:rPr>
              <a:t>Here’s how you’d calculate the IDF:</a:t>
            </a:r>
          </a:p>
          <a:p>
            <a:pPr algn="l"/>
            <a:r>
              <a:rPr lang="en-US" b="1" i="0" dirty="0">
                <a:solidFill>
                  <a:srgbClr val="000000"/>
                </a:solidFill>
                <a:effectLst/>
                <a:highlight>
                  <a:srgbClr val="FFFFFF"/>
                </a:highlight>
                <a:latin typeface="Inter"/>
              </a:rPr>
              <a:t>IDF</a:t>
            </a:r>
            <a:r>
              <a:rPr lang="en-US" b="0" i="0" dirty="0">
                <a:solidFill>
                  <a:srgbClr val="000000"/>
                </a:solidFill>
                <a:effectLst/>
                <a:highlight>
                  <a:srgbClr val="FFFFFF"/>
                </a:highlight>
                <a:latin typeface="Inter"/>
              </a:rPr>
              <a:t> = log 10,000/500 = 1.30</a:t>
            </a:r>
          </a:p>
          <a:p>
            <a:endParaRPr lang="en-PK" dirty="0"/>
          </a:p>
        </p:txBody>
      </p:sp>
    </p:spTree>
    <p:extLst>
      <p:ext uri="{BB962C8B-B14F-4D97-AF65-F5344CB8AC3E}">
        <p14:creationId xmlns:p14="http://schemas.microsoft.com/office/powerpoint/2010/main" val="1261659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1C99-2B65-49BC-DEFF-38D18ABF6C88}"/>
              </a:ext>
            </a:extLst>
          </p:cNvPr>
          <p:cNvSpPr>
            <a:spLocks noGrp="1"/>
          </p:cNvSpPr>
          <p:nvPr>
            <p:ph type="title"/>
          </p:nvPr>
        </p:nvSpPr>
        <p:spPr/>
        <p:txBody>
          <a:bodyPr/>
          <a:lstStyle/>
          <a:p>
            <a:r>
              <a:rPr lang="en-US" dirty="0"/>
              <a:t>TF-IDF</a:t>
            </a:r>
            <a:endParaRPr lang="en-PK" dirty="0"/>
          </a:p>
        </p:txBody>
      </p:sp>
      <p:sp>
        <p:nvSpPr>
          <p:cNvPr id="3" name="Content Placeholder 2">
            <a:extLst>
              <a:ext uri="{FF2B5EF4-FFF2-40B4-BE49-F238E27FC236}">
                <a16:creationId xmlns:a16="http://schemas.microsoft.com/office/drawing/2014/main" id="{6DCB8908-D9D8-3115-466F-86559B28F447}"/>
              </a:ext>
            </a:extLst>
          </p:cNvPr>
          <p:cNvSpPr>
            <a:spLocks noGrp="1"/>
          </p:cNvSpPr>
          <p:nvPr>
            <p:ph idx="1"/>
          </p:nvPr>
        </p:nvSpPr>
        <p:spPr/>
        <p:txBody>
          <a:bodyPr/>
          <a:lstStyle/>
          <a:p>
            <a:r>
              <a:rPr lang="en-US" b="0" i="0" dirty="0">
                <a:solidFill>
                  <a:srgbClr val="000000"/>
                </a:solidFill>
                <a:effectLst/>
                <a:highlight>
                  <a:srgbClr val="FFFFFF"/>
                </a:highlight>
                <a:latin typeface="Inter"/>
              </a:rPr>
              <a:t>To calculate TF-IDF, we need to multiply the values of TF and IDF:</a:t>
            </a:r>
          </a:p>
          <a:p>
            <a:endParaRPr lang="en-US" dirty="0">
              <a:solidFill>
                <a:srgbClr val="000000"/>
              </a:solidFill>
              <a:highlight>
                <a:srgbClr val="FFFFFF"/>
              </a:highlight>
              <a:latin typeface="Inter"/>
            </a:endParaRPr>
          </a:p>
          <a:p>
            <a:endParaRPr lang="en-US" b="0" i="0" dirty="0">
              <a:solidFill>
                <a:srgbClr val="000000"/>
              </a:solidFill>
              <a:effectLst/>
              <a:highlight>
                <a:srgbClr val="FFFFFF"/>
              </a:highlight>
              <a:latin typeface="Inter"/>
            </a:endParaRPr>
          </a:p>
          <a:p>
            <a:endParaRPr lang="en-US" dirty="0">
              <a:solidFill>
                <a:srgbClr val="000000"/>
              </a:solidFill>
              <a:highlight>
                <a:srgbClr val="FFFFFF"/>
              </a:highlight>
              <a:latin typeface="Inter"/>
            </a:endParaRPr>
          </a:p>
          <a:p>
            <a:pPr algn="l"/>
            <a:r>
              <a:rPr lang="en-US" b="1" i="0" dirty="0">
                <a:solidFill>
                  <a:srgbClr val="000000"/>
                </a:solidFill>
                <a:effectLst/>
                <a:highlight>
                  <a:srgbClr val="FFFFFF"/>
                </a:highlight>
                <a:latin typeface="Inter"/>
              </a:rPr>
              <a:t>TF-IDF </a:t>
            </a:r>
            <a:r>
              <a:rPr lang="en-US" b="0" i="0" dirty="0">
                <a:solidFill>
                  <a:srgbClr val="000000"/>
                </a:solidFill>
                <a:effectLst/>
                <a:highlight>
                  <a:srgbClr val="FFFFFF"/>
                </a:highlight>
                <a:latin typeface="Inter"/>
              </a:rPr>
              <a:t>= 0.00325</a:t>
            </a:r>
          </a:p>
          <a:p>
            <a:pPr algn="l"/>
            <a:r>
              <a:rPr lang="en-US" b="0" i="0" dirty="0">
                <a:solidFill>
                  <a:srgbClr val="000000"/>
                </a:solidFill>
                <a:effectLst/>
                <a:highlight>
                  <a:srgbClr val="FFFFFF"/>
                </a:highlight>
                <a:latin typeface="Inter"/>
              </a:rPr>
              <a:t>The final score shows the relevance of the term, with a higher score denoting higher relevance and a lower score denoting lower relevance.</a:t>
            </a:r>
          </a:p>
          <a:p>
            <a:endParaRPr lang="en-US" b="0" i="0" dirty="0">
              <a:solidFill>
                <a:srgbClr val="000000"/>
              </a:solidFill>
              <a:effectLst/>
              <a:highlight>
                <a:srgbClr val="FFFFFF"/>
              </a:highlight>
              <a:latin typeface="Inter"/>
            </a:endParaRPr>
          </a:p>
          <a:p>
            <a:endParaRPr lang="en-PK" dirty="0"/>
          </a:p>
        </p:txBody>
      </p:sp>
      <p:pic>
        <p:nvPicPr>
          <p:cNvPr id="4100" name="Picture 4" descr="TF-IDF formula">
            <a:extLst>
              <a:ext uri="{FF2B5EF4-FFF2-40B4-BE49-F238E27FC236}">
                <a16:creationId xmlns:a16="http://schemas.microsoft.com/office/drawing/2014/main" id="{B343FD09-7230-89C7-A34C-248B51A6FA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1" t="15196" r="5254" b="31759"/>
          <a:stretch/>
        </p:blipFill>
        <p:spPr bwMode="auto">
          <a:xfrm>
            <a:off x="2778967" y="2643673"/>
            <a:ext cx="6634066" cy="134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9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AE2D-94DE-B262-40DF-E090693E1AD3}"/>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CAB74EC0-F260-6E3F-7BE5-D8C77388D6A1}"/>
              </a:ext>
            </a:extLst>
          </p:cNvPr>
          <p:cNvSpPr>
            <a:spLocks noGrp="1"/>
          </p:cNvSpPr>
          <p:nvPr>
            <p:ph idx="1"/>
          </p:nvPr>
        </p:nvSpPr>
        <p:spPr/>
        <p:txBody>
          <a:bodyPr>
            <a:normAutofit fontScale="85000" lnSpcReduction="20000"/>
          </a:bodyPr>
          <a:lstStyle/>
          <a:p>
            <a:pPr algn="l"/>
            <a:r>
              <a:rPr lang="en-US" b="0" i="0" dirty="0">
                <a:solidFill>
                  <a:srgbClr val="000000"/>
                </a:solidFill>
                <a:effectLst/>
                <a:highlight>
                  <a:srgbClr val="FFFFFF"/>
                </a:highlight>
                <a:latin typeface="Inter"/>
              </a:rPr>
              <a:t>Simply examining the TF, IDF, and TF-IDF formulas can be a bit overwhelming. Let’s take a look at an actual example.</a:t>
            </a:r>
          </a:p>
          <a:p>
            <a:pPr algn="l"/>
            <a:r>
              <a:rPr lang="en-US" b="0" i="0" dirty="0">
                <a:solidFill>
                  <a:srgbClr val="000000"/>
                </a:solidFill>
                <a:effectLst/>
                <a:highlight>
                  <a:srgbClr val="FFFFFF"/>
                </a:highlight>
                <a:latin typeface="Inter"/>
              </a:rPr>
              <a:t>Let’s say that the term “car” appears 25 times in a document that contains 1,000 words. </a:t>
            </a:r>
          </a:p>
          <a:p>
            <a:pPr algn="l"/>
            <a:r>
              <a:rPr lang="en-US" b="0" i="0" dirty="0">
                <a:solidFill>
                  <a:srgbClr val="000000"/>
                </a:solidFill>
                <a:effectLst/>
                <a:highlight>
                  <a:srgbClr val="FFFFFF"/>
                </a:highlight>
                <a:latin typeface="Inter"/>
              </a:rPr>
              <a:t>We’d calculate the term frequency (TF) as follows:</a:t>
            </a:r>
          </a:p>
          <a:p>
            <a:pPr algn="l"/>
            <a:r>
              <a:rPr lang="en-US" b="1" i="0" dirty="0">
                <a:solidFill>
                  <a:srgbClr val="000000"/>
                </a:solidFill>
                <a:effectLst/>
                <a:highlight>
                  <a:srgbClr val="FFFFFF"/>
                </a:highlight>
                <a:latin typeface="Inter"/>
              </a:rPr>
              <a:t>TF </a:t>
            </a:r>
            <a:r>
              <a:rPr lang="en-US" b="0" i="0" dirty="0">
                <a:solidFill>
                  <a:srgbClr val="000000"/>
                </a:solidFill>
                <a:effectLst/>
                <a:highlight>
                  <a:srgbClr val="FFFFFF"/>
                </a:highlight>
                <a:latin typeface="Inter"/>
              </a:rPr>
              <a:t>= 25/1,000 = 0.025</a:t>
            </a:r>
          </a:p>
          <a:p>
            <a:pPr algn="l"/>
            <a:r>
              <a:rPr lang="en-US" b="0" i="0" dirty="0">
                <a:solidFill>
                  <a:srgbClr val="000000"/>
                </a:solidFill>
                <a:effectLst/>
                <a:highlight>
                  <a:srgbClr val="FFFFFF"/>
                </a:highlight>
                <a:latin typeface="Inter"/>
              </a:rPr>
              <a:t>Next, let’s say that a collection of related documents contains a total of 15,000 documents. </a:t>
            </a:r>
          </a:p>
          <a:p>
            <a:pPr algn="l"/>
            <a:r>
              <a:rPr lang="en-US" b="0" i="0" dirty="0">
                <a:solidFill>
                  <a:srgbClr val="000000"/>
                </a:solidFill>
                <a:effectLst/>
                <a:highlight>
                  <a:srgbClr val="FFFFFF"/>
                </a:highlight>
                <a:latin typeface="Inter"/>
              </a:rPr>
              <a:t>If 300 documents out of the 15,000 contain the term “car,” we would calculate the inverse document frequency as follows:</a:t>
            </a:r>
          </a:p>
          <a:p>
            <a:pPr algn="l"/>
            <a:r>
              <a:rPr lang="en-US" b="1" i="0" dirty="0">
                <a:solidFill>
                  <a:srgbClr val="000000"/>
                </a:solidFill>
                <a:effectLst/>
                <a:highlight>
                  <a:srgbClr val="FFFFFF"/>
                </a:highlight>
                <a:latin typeface="Inter"/>
              </a:rPr>
              <a:t>IDF </a:t>
            </a:r>
            <a:r>
              <a:rPr lang="en-US" b="0" i="0" dirty="0">
                <a:solidFill>
                  <a:srgbClr val="000000"/>
                </a:solidFill>
                <a:effectLst/>
                <a:highlight>
                  <a:srgbClr val="FFFFFF"/>
                </a:highlight>
                <a:latin typeface="Inter"/>
              </a:rPr>
              <a:t>= log 15,000/300 = 1.69</a:t>
            </a:r>
          </a:p>
          <a:p>
            <a:pPr algn="l"/>
            <a:r>
              <a:rPr lang="en-US" b="0" i="0" dirty="0">
                <a:solidFill>
                  <a:srgbClr val="000000"/>
                </a:solidFill>
                <a:effectLst/>
                <a:highlight>
                  <a:srgbClr val="FFFFFF"/>
                </a:highlight>
                <a:latin typeface="Inter"/>
              </a:rPr>
              <a:t>Now, we can calculate the TF-IDF score by multiplying these two numbers:</a:t>
            </a:r>
          </a:p>
          <a:p>
            <a:pPr algn="l"/>
            <a:r>
              <a:rPr lang="en-US" b="1" i="0" dirty="0">
                <a:solidFill>
                  <a:srgbClr val="000000"/>
                </a:solidFill>
                <a:effectLst/>
                <a:highlight>
                  <a:srgbClr val="FFFFFF"/>
                </a:highlight>
                <a:latin typeface="Inter"/>
              </a:rPr>
              <a:t>TF-IDF</a:t>
            </a:r>
            <a:r>
              <a:rPr lang="en-US" b="0" i="0" dirty="0">
                <a:solidFill>
                  <a:srgbClr val="000000"/>
                </a:solidFill>
                <a:effectLst/>
                <a:highlight>
                  <a:srgbClr val="FFFFFF"/>
                </a:highlight>
                <a:latin typeface="Inter"/>
              </a:rPr>
              <a:t> = TF x IDF = 0.025 x 1.69 = 0.04225</a:t>
            </a:r>
          </a:p>
          <a:p>
            <a:endParaRPr lang="en-PK" dirty="0"/>
          </a:p>
        </p:txBody>
      </p:sp>
    </p:spTree>
    <p:extLst>
      <p:ext uri="{BB962C8B-B14F-4D97-AF65-F5344CB8AC3E}">
        <p14:creationId xmlns:p14="http://schemas.microsoft.com/office/powerpoint/2010/main" val="284652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DC3C-87DC-4E42-5D64-9E228526D97D}"/>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2BCEA570-073C-AEDF-DD6E-6D7B551F9471}"/>
              </a:ext>
            </a:extLst>
          </p:cNvPr>
          <p:cNvSpPr>
            <a:spLocks noGrp="1"/>
          </p:cNvSpPr>
          <p:nvPr>
            <p:ph idx="1"/>
          </p:nvPr>
        </p:nvSpPr>
        <p:spPr/>
        <p:txBody>
          <a:bodyPr/>
          <a:lstStyle/>
          <a:p>
            <a:r>
              <a:rPr lang="en-US" b="0" i="0" dirty="0">
                <a:solidFill>
                  <a:srgbClr val="696969"/>
                </a:solidFill>
                <a:effectLst/>
                <a:latin typeface="Optimist"/>
              </a:rPr>
              <a:t>A = “The car is driven on the road”; B = “The truck is driven on the highway”</a:t>
            </a:r>
            <a:endParaRPr lang="en-PK" dirty="0"/>
          </a:p>
        </p:txBody>
      </p:sp>
      <p:pic>
        <p:nvPicPr>
          <p:cNvPr id="5" name="Picture 4">
            <a:extLst>
              <a:ext uri="{FF2B5EF4-FFF2-40B4-BE49-F238E27FC236}">
                <a16:creationId xmlns:a16="http://schemas.microsoft.com/office/drawing/2014/main" id="{9149D715-C002-80D9-0FCC-85CA836CC6D4}"/>
              </a:ext>
            </a:extLst>
          </p:cNvPr>
          <p:cNvPicPr>
            <a:picLocks noChangeAspect="1"/>
          </p:cNvPicPr>
          <p:nvPr/>
        </p:nvPicPr>
        <p:blipFill>
          <a:blip r:embed="rId2"/>
          <a:stretch>
            <a:fillRect/>
          </a:stretch>
        </p:blipFill>
        <p:spPr>
          <a:xfrm>
            <a:off x="1946210" y="2559359"/>
            <a:ext cx="6591300" cy="3309734"/>
          </a:xfrm>
          <a:prstGeom prst="rect">
            <a:avLst/>
          </a:prstGeom>
        </p:spPr>
      </p:pic>
    </p:spTree>
    <p:extLst>
      <p:ext uri="{BB962C8B-B14F-4D97-AF65-F5344CB8AC3E}">
        <p14:creationId xmlns:p14="http://schemas.microsoft.com/office/powerpoint/2010/main" val="311588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5FAC-4673-E267-FAC8-833745C540C6}"/>
              </a:ext>
            </a:extLst>
          </p:cNvPr>
          <p:cNvSpPr>
            <a:spLocks noGrp="1"/>
          </p:cNvSpPr>
          <p:nvPr>
            <p:ph type="title"/>
          </p:nvPr>
        </p:nvSpPr>
        <p:spPr/>
        <p:txBody>
          <a:bodyPr/>
          <a:lstStyle/>
          <a:p>
            <a:r>
              <a:rPr lang="en-US" dirty="0"/>
              <a:t>Benefits</a:t>
            </a:r>
            <a:endParaRPr lang="en-PK" dirty="0"/>
          </a:p>
        </p:txBody>
      </p:sp>
      <p:sp>
        <p:nvSpPr>
          <p:cNvPr id="3" name="Content Placeholder 2">
            <a:extLst>
              <a:ext uri="{FF2B5EF4-FFF2-40B4-BE49-F238E27FC236}">
                <a16:creationId xmlns:a16="http://schemas.microsoft.com/office/drawing/2014/main" id="{1D0F04F5-537A-E90B-ACC2-6AAC73CB711E}"/>
              </a:ext>
            </a:extLst>
          </p:cNvPr>
          <p:cNvSpPr>
            <a:spLocks noGrp="1"/>
          </p:cNvSpPr>
          <p:nvPr>
            <p:ph idx="1"/>
          </p:nvPr>
        </p:nvSpPr>
        <p:spPr/>
        <p:txBody>
          <a:bodyPr>
            <a:normAutofit lnSpcReduction="10000"/>
          </a:bodyPr>
          <a:lstStyle/>
          <a:p>
            <a:pPr marL="0" indent="0" algn="l">
              <a:buNone/>
            </a:pPr>
            <a:r>
              <a:rPr lang="en-US" b="1" i="0" dirty="0">
                <a:solidFill>
                  <a:srgbClr val="000000"/>
                </a:solidFill>
                <a:effectLst/>
                <a:highlight>
                  <a:srgbClr val="FFFFFF"/>
                </a:highlight>
                <a:latin typeface="Inter"/>
              </a:rPr>
              <a:t>Easy to calculate</a:t>
            </a:r>
            <a:r>
              <a:rPr lang="en-US" b="0" i="0" dirty="0">
                <a:solidFill>
                  <a:srgbClr val="000000"/>
                </a:solidFill>
                <a:effectLst/>
                <a:highlight>
                  <a:srgbClr val="FFFFFF"/>
                </a:highlight>
                <a:latin typeface="Inter"/>
              </a:rPr>
              <a:t>: Perhaps the biggest benefit of using TF-IDF is that it’s fairly simple to calculate and can serve as a starting point for more advanced analysis</a:t>
            </a:r>
          </a:p>
          <a:p>
            <a:pPr marL="0" indent="0" algn="l">
              <a:buNone/>
            </a:pPr>
            <a:r>
              <a:rPr lang="en-US" b="1" i="0" dirty="0">
                <a:solidFill>
                  <a:srgbClr val="000000"/>
                </a:solidFill>
                <a:effectLst/>
                <a:highlight>
                  <a:srgbClr val="FFFFFF"/>
                </a:highlight>
                <a:latin typeface="Inter"/>
              </a:rPr>
              <a:t>Identifies important terms</a:t>
            </a:r>
            <a:r>
              <a:rPr lang="en-US" b="0" i="0" dirty="0">
                <a:solidFill>
                  <a:srgbClr val="000000"/>
                </a:solidFill>
                <a:effectLst/>
                <a:highlight>
                  <a:srgbClr val="FFFFFF"/>
                </a:highlight>
                <a:latin typeface="Inter"/>
              </a:rPr>
              <a:t>: It can help identify important terms in a document, which is very useful for understanding what a document is about</a:t>
            </a:r>
          </a:p>
          <a:p>
            <a:pPr marL="0" indent="0" algn="l">
              <a:buNone/>
            </a:pPr>
            <a:r>
              <a:rPr lang="en-US" b="1" i="0" dirty="0">
                <a:solidFill>
                  <a:srgbClr val="000000"/>
                </a:solidFill>
                <a:effectLst/>
                <a:highlight>
                  <a:srgbClr val="FFFFFF"/>
                </a:highlight>
                <a:latin typeface="Inter"/>
              </a:rPr>
              <a:t>Differentiates between common and rare terms</a:t>
            </a:r>
            <a:r>
              <a:rPr lang="en-US" b="0" i="0" dirty="0">
                <a:solidFill>
                  <a:srgbClr val="000000"/>
                </a:solidFill>
                <a:effectLst/>
                <a:highlight>
                  <a:srgbClr val="FFFFFF"/>
                </a:highlight>
                <a:latin typeface="Inter"/>
              </a:rPr>
              <a:t>: Since TF-IDF looks at both the number of occurrences of a term in a single document—as well as the number of occurrences of the same term in a collection of documents—it helps to differentiate between common and rare terms</a:t>
            </a:r>
          </a:p>
          <a:p>
            <a:pPr marL="0" indent="0" algn="l">
              <a:buNone/>
            </a:pPr>
            <a:r>
              <a:rPr lang="en-US" b="1" i="0" dirty="0">
                <a:solidFill>
                  <a:srgbClr val="000000"/>
                </a:solidFill>
                <a:effectLst/>
                <a:highlight>
                  <a:srgbClr val="FFFFFF"/>
                </a:highlight>
                <a:latin typeface="Inter"/>
              </a:rPr>
              <a:t>Language-independent</a:t>
            </a:r>
            <a:r>
              <a:rPr lang="en-US" b="0" i="0" dirty="0">
                <a:solidFill>
                  <a:srgbClr val="000000"/>
                </a:solidFill>
                <a:effectLst/>
                <a:highlight>
                  <a:srgbClr val="FFFFFF"/>
                </a:highlight>
                <a:latin typeface="Inter"/>
              </a:rPr>
              <a:t>: TF-IDF works across all languages and is not limited by the language of a document</a:t>
            </a:r>
          </a:p>
          <a:p>
            <a:pPr marL="0" indent="0" algn="l">
              <a:buNone/>
            </a:pPr>
            <a:r>
              <a:rPr lang="en-US" b="1" i="0" dirty="0">
                <a:solidFill>
                  <a:srgbClr val="000000"/>
                </a:solidFill>
                <a:effectLst/>
                <a:highlight>
                  <a:srgbClr val="FFFFFF"/>
                </a:highlight>
                <a:latin typeface="Inter"/>
              </a:rPr>
              <a:t>Scalable</a:t>
            </a:r>
            <a:r>
              <a:rPr lang="en-US" b="0" i="0" dirty="0">
                <a:solidFill>
                  <a:srgbClr val="000000"/>
                </a:solidFill>
                <a:effectLst/>
                <a:highlight>
                  <a:srgbClr val="FFFFFF"/>
                </a:highlight>
                <a:latin typeface="Inter"/>
              </a:rPr>
              <a:t>: It’s capable of handling very big datasets containing a large number of documents</a:t>
            </a:r>
          </a:p>
          <a:p>
            <a:endParaRPr lang="en-PK" dirty="0"/>
          </a:p>
        </p:txBody>
      </p:sp>
    </p:spTree>
    <p:extLst>
      <p:ext uri="{BB962C8B-B14F-4D97-AF65-F5344CB8AC3E}">
        <p14:creationId xmlns:p14="http://schemas.microsoft.com/office/powerpoint/2010/main" val="289612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294F-56BE-833B-0AF1-BB1EC18FA36A}"/>
              </a:ext>
            </a:extLst>
          </p:cNvPr>
          <p:cNvSpPr>
            <a:spLocks noGrp="1"/>
          </p:cNvSpPr>
          <p:nvPr>
            <p:ph type="title"/>
          </p:nvPr>
        </p:nvSpPr>
        <p:spPr/>
        <p:txBody>
          <a:bodyPr/>
          <a:lstStyle/>
          <a:p>
            <a:r>
              <a:rPr lang="en-US" dirty="0"/>
              <a:t>Limitations</a:t>
            </a:r>
            <a:endParaRPr lang="en-PK" dirty="0"/>
          </a:p>
        </p:txBody>
      </p:sp>
      <p:sp>
        <p:nvSpPr>
          <p:cNvPr id="3" name="Content Placeholder 2">
            <a:extLst>
              <a:ext uri="{FF2B5EF4-FFF2-40B4-BE49-F238E27FC236}">
                <a16:creationId xmlns:a16="http://schemas.microsoft.com/office/drawing/2014/main" id="{833056CF-71FD-49AA-82D4-C6EE9AFA310F}"/>
              </a:ext>
            </a:extLst>
          </p:cNvPr>
          <p:cNvSpPr>
            <a:spLocks noGrp="1"/>
          </p:cNvSpPr>
          <p:nvPr>
            <p:ph idx="1"/>
          </p:nvPr>
        </p:nvSpPr>
        <p:spPr/>
        <p:txBody>
          <a:bodyPr/>
          <a:lstStyle/>
          <a:p>
            <a:pPr marL="0" indent="0" algn="l">
              <a:buNone/>
            </a:pPr>
            <a:r>
              <a:rPr lang="en-US" b="1" i="0" dirty="0">
                <a:solidFill>
                  <a:srgbClr val="000000"/>
                </a:solidFill>
                <a:effectLst/>
                <a:highlight>
                  <a:srgbClr val="FFFFFF"/>
                </a:highlight>
                <a:latin typeface="Inter"/>
              </a:rPr>
              <a:t>Very rare terms can be problematic</a:t>
            </a:r>
            <a:r>
              <a:rPr lang="en-US" b="0" i="0" dirty="0">
                <a:solidFill>
                  <a:srgbClr val="000000"/>
                </a:solidFill>
                <a:effectLst/>
                <a:highlight>
                  <a:srgbClr val="FFFFFF"/>
                </a:highlight>
                <a:latin typeface="Inter"/>
              </a:rPr>
              <a:t>: IDF scores can be misleadingly high for very rare terms, making them seem more important than they really are</a:t>
            </a:r>
          </a:p>
          <a:p>
            <a:pPr marL="0" indent="0" algn="l">
              <a:buNone/>
            </a:pPr>
            <a:r>
              <a:rPr lang="en-US" b="1" i="0" dirty="0">
                <a:solidFill>
                  <a:srgbClr val="000000"/>
                </a:solidFill>
                <a:effectLst/>
                <a:highlight>
                  <a:srgbClr val="FFFFFF"/>
                </a:highlight>
                <a:latin typeface="Inter"/>
              </a:rPr>
              <a:t>No understanding of meaning or context</a:t>
            </a:r>
            <a:r>
              <a:rPr lang="en-US" b="0" i="0" dirty="0">
                <a:solidFill>
                  <a:srgbClr val="000000"/>
                </a:solidFill>
                <a:effectLst/>
                <a:highlight>
                  <a:srgbClr val="FFFFFF"/>
                </a:highlight>
                <a:latin typeface="Inter"/>
              </a:rPr>
              <a:t>: TF-IDF only measures term frequency—it doesn’t understand the meaning behind the terms or the context in which they’re used</a:t>
            </a:r>
          </a:p>
          <a:p>
            <a:pPr marL="0" indent="0" algn="l">
              <a:buNone/>
            </a:pPr>
            <a:r>
              <a:rPr lang="en-US" b="1" i="0" dirty="0">
                <a:solidFill>
                  <a:srgbClr val="000000"/>
                </a:solidFill>
                <a:effectLst/>
                <a:highlight>
                  <a:srgbClr val="FFFFFF"/>
                </a:highlight>
                <a:latin typeface="Inter"/>
              </a:rPr>
              <a:t>Ignores word order</a:t>
            </a:r>
            <a:r>
              <a:rPr lang="en-US" b="0" i="0" dirty="0">
                <a:solidFill>
                  <a:srgbClr val="000000"/>
                </a:solidFill>
                <a:effectLst/>
                <a:highlight>
                  <a:srgbClr val="FFFFFF"/>
                </a:highlight>
                <a:latin typeface="Inter"/>
              </a:rPr>
              <a:t>: TF-IDF doesn’t care about word order so it can’t comprehend compound nouns or phrases as single-unit terms</a:t>
            </a:r>
          </a:p>
          <a:p>
            <a:pPr marL="0" indent="0" algn="l">
              <a:buNone/>
            </a:pPr>
            <a:r>
              <a:rPr lang="en-US" b="1" i="0" dirty="0">
                <a:solidFill>
                  <a:srgbClr val="000000"/>
                </a:solidFill>
                <a:effectLst/>
                <a:highlight>
                  <a:srgbClr val="FFFFFF"/>
                </a:highlight>
                <a:latin typeface="Inter"/>
              </a:rPr>
              <a:t>Difficulties interpreting synonyms and similar words</a:t>
            </a:r>
            <a:r>
              <a:rPr lang="en-US" b="0" i="0" dirty="0">
                <a:solidFill>
                  <a:srgbClr val="000000"/>
                </a:solidFill>
                <a:effectLst/>
                <a:highlight>
                  <a:srgbClr val="FFFFFF"/>
                </a:highlight>
                <a:latin typeface="Inter"/>
              </a:rPr>
              <a:t>: Since TF-IDF treats each term independently, it can have difficulties recognizing synonyms and similar words, which can lead to misleading scores</a:t>
            </a:r>
          </a:p>
          <a:p>
            <a:endParaRPr lang="en-PK" dirty="0"/>
          </a:p>
        </p:txBody>
      </p:sp>
    </p:spTree>
    <p:extLst>
      <p:ext uri="{BB962C8B-B14F-4D97-AF65-F5344CB8AC3E}">
        <p14:creationId xmlns:p14="http://schemas.microsoft.com/office/powerpoint/2010/main" val="28355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Introduction</a:t>
            </a:r>
          </a:p>
        </p:txBody>
      </p:sp>
      <p:sp>
        <p:nvSpPr>
          <p:cNvPr id="4" name="Content Placeholder 3">
            <a:extLst>
              <a:ext uri="{FF2B5EF4-FFF2-40B4-BE49-F238E27FC236}">
                <a16:creationId xmlns:a16="http://schemas.microsoft.com/office/drawing/2014/main" id="{FEFABB26-5C83-4D47-95EF-958F5E6B746B}"/>
              </a:ext>
            </a:extLst>
          </p:cNvPr>
          <p:cNvSpPr>
            <a:spLocks noGrp="1"/>
          </p:cNvSpPr>
          <p:nvPr>
            <p:ph idx="1"/>
          </p:nvPr>
        </p:nvSpPr>
        <p:spPr/>
        <p:txBody>
          <a:bodyPr/>
          <a:lstStyle/>
          <a:p>
            <a:r>
              <a:rPr lang="en-US" dirty="0"/>
              <a:t>The bag-of-words model is a way of representing text data when modeling text with machine learning algorithms.</a:t>
            </a:r>
          </a:p>
          <a:p>
            <a:r>
              <a:rPr lang="en-US" dirty="0"/>
              <a:t>The bag-of-words model is simple to understand and implement and has seen great success in problems such as language modeling and document classification.</a:t>
            </a:r>
          </a:p>
          <a:p>
            <a:r>
              <a:rPr lang="en-US" dirty="0"/>
              <a:t>It is used for </a:t>
            </a:r>
            <a:r>
              <a:rPr lang="en-US" dirty="0">
                <a:solidFill>
                  <a:srgbClr val="FF0000"/>
                </a:solidFill>
              </a:rPr>
              <a:t>feature extraction </a:t>
            </a:r>
            <a:r>
              <a:rPr lang="en-US" dirty="0"/>
              <a:t>in text data</a:t>
            </a:r>
          </a:p>
          <a:p>
            <a:endParaRPr lang="en-PK" dirty="0"/>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B66A-5EE2-A829-C011-3FBFDAA2F6C0}"/>
              </a:ext>
            </a:extLst>
          </p:cNvPr>
          <p:cNvSpPr>
            <a:spLocks noGrp="1"/>
          </p:cNvSpPr>
          <p:nvPr>
            <p:ph type="title"/>
          </p:nvPr>
        </p:nvSpPr>
        <p:spPr/>
        <p:txBody>
          <a:bodyPr/>
          <a:lstStyle/>
          <a:p>
            <a:r>
              <a:rPr lang="en-US" dirty="0"/>
              <a:t>Problem with text data</a:t>
            </a:r>
            <a:endParaRPr lang="en-PK" dirty="0"/>
          </a:p>
        </p:txBody>
      </p:sp>
      <p:sp>
        <p:nvSpPr>
          <p:cNvPr id="3" name="Content Placeholder 2">
            <a:extLst>
              <a:ext uri="{FF2B5EF4-FFF2-40B4-BE49-F238E27FC236}">
                <a16:creationId xmlns:a16="http://schemas.microsoft.com/office/drawing/2014/main" id="{65783041-312D-4AE0-5117-880819E120FE}"/>
              </a:ext>
            </a:extLst>
          </p:cNvPr>
          <p:cNvSpPr>
            <a:spLocks noGrp="1"/>
          </p:cNvSpPr>
          <p:nvPr>
            <p:ph idx="1"/>
          </p:nvPr>
        </p:nvSpPr>
        <p:spPr/>
        <p:txBody>
          <a:bodyPr/>
          <a:lstStyle/>
          <a:p>
            <a:r>
              <a:rPr lang="en-US" dirty="0"/>
              <a:t>A problem with modeling text is that it is messy, and techniques like machine learning algorithms prefer well defined fixed-length inputs and outputs.</a:t>
            </a:r>
          </a:p>
          <a:p>
            <a:r>
              <a:rPr lang="en-US" dirty="0"/>
              <a:t>Machine learning algorithms cannot work with raw text directly; the text must be converted into numbers. Specifically, vectors of numbers.</a:t>
            </a:r>
          </a:p>
          <a:p>
            <a:r>
              <a:rPr lang="en-US" dirty="0"/>
              <a:t>This is called feature extraction or feature encoding.</a:t>
            </a:r>
          </a:p>
          <a:p>
            <a:r>
              <a:rPr lang="en-US" dirty="0"/>
              <a:t>A popular and simple method of feature extraction with text data is called the bag-of-words model of text.</a:t>
            </a:r>
          </a:p>
          <a:p>
            <a:endParaRPr lang="en-PK" dirty="0"/>
          </a:p>
        </p:txBody>
      </p:sp>
    </p:spTree>
    <p:extLst>
      <p:ext uri="{BB962C8B-B14F-4D97-AF65-F5344CB8AC3E}">
        <p14:creationId xmlns:p14="http://schemas.microsoft.com/office/powerpoint/2010/main" val="285058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F57-D1AD-28AE-00E4-CBBF3F0EBD66}"/>
              </a:ext>
            </a:extLst>
          </p:cNvPr>
          <p:cNvSpPr>
            <a:spLocks noGrp="1"/>
          </p:cNvSpPr>
          <p:nvPr>
            <p:ph type="title"/>
          </p:nvPr>
        </p:nvSpPr>
        <p:spPr/>
        <p:txBody>
          <a:bodyPr/>
          <a:lstStyle/>
          <a:p>
            <a:r>
              <a:rPr lang="en-US" b="0" i="0" dirty="0">
                <a:solidFill>
                  <a:srgbClr val="555555"/>
                </a:solidFill>
                <a:effectLst/>
                <a:highlight>
                  <a:srgbClr val="FFFFFF"/>
                </a:highlight>
                <a:latin typeface="Helvetica Neue"/>
              </a:rPr>
              <a:t>What is a Bag-of-Words?</a:t>
            </a:r>
            <a:endParaRPr lang="en-PK" dirty="0"/>
          </a:p>
        </p:txBody>
      </p:sp>
      <p:sp>
        <p:nvSpPr>
          <p:cNvPr id="3" name="Content Placeholder 2">
            <a:extLst>
              <a:ext uri="{FF2B5EF4-FFF2-40B4-BE49-F238E27FC236}">
                <a16:creationId xmlns:a16="http://schemas.microsoft.com/office/drawing/2014/main" id="{8C53EBE0-D474-DF43-A6CF-D3FA209E0467}"/>
              </a:ext>
            </a:extLst>
          </p:cNvPr>
          <p:cNvSpPr>
            <a:spLocks noGrp="1"/>
          </p:cNvSpPr>
          <p:nvPr>
            <p:ph idx="1"/>
          </p:nvPr>
        </p:nvSpPr>
        <p:spPr/>
        <p:txBody>
          <a:bodyPr/>
          <a:lstStyle/>
          <a:p>
            <a:r>
              <a:rPr lang="en-US" dirty="0"/>
              <a:t>A bag-of-words model, or </a:t>
            </a:r>
            <a:r>
              <a:rPr lang="en-US" dirty="0" err="1"/>
              <a:t>BoW</a:t>
            </a:r>
            <a:r>
              <a:rPr lang="en-US" dirty="0"/>
              <a:t> for short, is a way of extracting features from text for use in modeling, such as with machine learning algorithms.</a:t>
            </a:r>
          </a:p>
          <a:p>
            <a:r>
              <a:rPr lang="en-US" dirty="0"/>
              <a:t>A bag-of-words is a representation of text that describes the occurrence of words within a document. It involves two things:</a:t>
            </a:r>
          </a:p>
          <a:p>
            <a:pPr lvl="1"/>
            <a:r>
              <a:rPr lang="en-US" dirty="0"/>
              <a:t>A vocabulary of known words.</a:t>
            </a:r>
          </a:p>
          <a:p>
            <a:pPr lvl="1"/>
            <a:r>
              <a:rPr lang="en-US" dirty="0"/>
              <a:t>A measure of the presence of known words.</a:t>
            </a:r>
          </a:p>
          <a:p>
            <a:pPr marL="201168" lvl="1" indent="0">
              <a:buNone/>
            </a:pPr>
            <a:r>
              <a:rPr lang="en-US" dirty="0"/>
              <a:t>It is called a “bag” of words, because any information about the order or structure of words in the document is </a:t>
            </a:r>
            <a:r>
              <a:rPr lang="en-US" dirty="0">
                <a:solidFill>
                  <a:srgbClr val="FF0000"/>
                </a:solidFill>
              </a:rPr>
              <a:t>discarded</a:t>
            </a:r>
            <a:r>
              <a:rPr lang="en-US" dirty="0"/>
              <a:t>. The model is only concerned with whether known words occur in the document, </a:t>
            </a:r>
            <a:r>
              <a:rPr lang="en-US" dirty="0">
                <a:solidFill>
                  <a:srgbClr val="FF0000"/>
                </a:solidFill>
              </a:rPr>
              <a:t>not</a:t>
            </a:r>
            <a:r>
              <a:rPr lang="en-US" dirty="0"/>
              <a:t> </a:t>
            </a:r>
            <a:r>
              <a:rPr lang="en-US" dirty="0">
                <a:solidFill>
                  <a:srgbClr val="FF0000"/>
                </a:solidFill>
              </a:rPr>
              <a:t>where</a:t>
            </a:r>
            <a:r>
              <a:rPr lang="en-US" dirty="0"/>
              <a:t> in the document.</a:t>
            </a:r>
          </a:p>
          <a:p>
            <a:pPr marL="201168" lvl="1" indent="0">
              <a:buNone/>
            </a:pPr>
            <a:endParaRPr lang="en-US" dirty="0"/>
          </a:p>
        </p:txBody>
      </p:sp>
    </p:spTree>
    <p:extLst>
      <p:ext uri="{BB962C8B-B14F-4D97-AF65-F5344CB8AC3E}">
        <p14:creationId xmlns:p14="http://schemas.microsoft.com/office/powerpoint/2010/main" val="239936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F57-D1AD-28AE-00E4-CBBF3F0EBD66}"/>
              </a:ext>
            </a:extLst>
          </p:cNvPr>
          <p:cNvSpPr>
            <a:spLocks noGrp="1"/>
          </p:cNvSpPr>
          <p:nvPr>
            <p:ph type="title"/>
          </p:nvPr>
        </p:nvSpPr>
        <p:spPr/>
        <p:txBody>
          <a:bodyPr/>
          <a:lstStyle/>
          <a:p>
            <a:r>
              <a:rPr lang="en-US" b="0" i="0" dirty="0">
                <a:solidFill>
                  <a:srgbClr val="555555"/>
                </a:solidFill>
                <a:effectLst/>
                <a:highlight>
                  <a:srgbClr val="FFFFFF"/>
                </a:highlight>
                <a:latin typeface="Helvetica Neue"/>
              </a:rPr>
              <a:t>Step 1: Data Collection</a:t>
            </a:r>
            <a:endParaRPr lang="en-PK" dirty="0"/>
          </a:p>
        </p:txBody>
      </p:sp>
      <p:sp>
        <p:nvSpPr>
          <p:cNvPr id="3" name="Content Placeholder 2">
            <a:extLst>
              <a:ext uri="{FF2B5EF4-FFF2-40B4-BE49-F238E27FC236}">
                <a16:creationId xmlns:a16="http://schemas.microsoft.com/office/drawing/2014/main" id="{8C53EBE0-D474-DF43-A6CF-D3FA209E0467}"/>
              </a:ext>
            </a:extLst>
          </p:cNvPr>
          <p:cNvSpPr>
            <a:spLocks noGrp="1"/>
          </p:cNvSpPr>
          <p:nvPr>
            <p:ph idx="1"/>
          </p:nvPr>
        </p:nvSpPr>
        <p:spPr/>
        <p:txBody>
          <a:bodyPr/>
          <a:lstStyle/>
          <a:p>
            <a:pPr marL="201168" lvl="1" indent="0">
              <a:buNone/>
            </a:pPr>
            <a:r>
              <a:rPr lang="en-US" dirty="0"/>
              <a:t>It was the best of times,</a:t>
            </a:r>
          </a:p>
          <a:p>
            <a:pPr marL="201168" lvl="1" indent="0">
              <a:buNone/>
            </a:pPr>
            <a:r>
              <a:rPr lang="en-US" dirty="0"/>
              <a:t>it was the worst of times,</a:t>
            </a:r>
          </a:p>
          <a:p>
            <a:pPr marL="201168" lvl="1" indent="0">
              <a:buNone/>
            </a:pPr>
            <a:r>
              <a:rPr lang="en-US" dirty="0"/>
              <a:t>it was the age of wisdom,</a:t>
            </a:r>
          </a:p>
          <a:p>
            <a:pPr marL="201168" lvl="1" indent="0">
              <a:buNone/>
            </a:pPr>
            <a:r>
              <a:rPr lang="en-US" dirty="0"/>
              <a:t>it was the age of foolishness,</a:t>
            </a:r>
          </a:p>
          <a:p>
            <a:pPr marL="201168" lvl="1" indent="0">
              <a:buNone/>
            </a:pPr>
            <a:endParaRPr lang="en-US" dirty="0"/>
          </a:p>
          <a:p>
            <a:pPr marL="201168" lvl="1" indent="0">
              <a:buNone/>
            </a:pPr>
            <a:r>
              <a:rPr lang="en-US" dirty="0"/>
              <a:t>For this small example, let’s treat each line as a separate “document” and the 4 lines as our entire corpus of documents.</a:t>
            </a:r>
          </a:p>
          <a:p>
            <a:pPr marL="201168" lvl="1" indent="0">
              <a:buNone/>
            </a:pPr>
            <a:endParaRPr lang="en-US" dirty="0"/>
          </a:p>
          <a:p>
            <a:pPr marL="201168" lvl="1" indent="0">
              <a:buNone/>
            </a:pPr>
            <a:r>
              <a:rPr lang="en-US" sz="1400" i="1" dirty="0"/>
              <a:t>Text from the book “A Tale of Two Cities” by Charles Dickens</a:t>
            </a:r>
            <a:endParaRPr lang="en-PK" sz="1400" i="1" dirty="0"/>
          </a:p>
        </p:txBody>
      </p:sp>
    </p:spTree>
    <p:extLst>
      <p:ext uri="{BB962C8B-B14F-4D97-AF65-F5344CB8AC3E}">
        <p14:creationId xmlns:p14="http://schemas.microsoft.com/office/powerpoint/2010/main" val="73547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4FEA-1B3F-F339-A954-026D5DA3E7E6}"/>
              </a:ext>
            </a:extLst>
          </p:cNvPr>
          <p:cNvSpPr>
            <a:spLocks noGrp="1"/>
          </p:cNvSpPr>
          <p:nvPr>
            <p:ph type="title"/>
          </p:nvPr>
        </p:nvSpPr>
        <p:spPr/>
        <p:txBody>
          <a:bodyPr/>
          <a:lstStyle/>
          <a:p>
            <a:r>
              <a:rPr lang="en-US" dirty="0"/>
              <a:t>Step 2: Design the Vocabulary </a:t>
            </a:r>
            <a:endParaRPr lang="en-PK" dirty="0"/>
          </a:p>
        </p:txBody>
      </p:sp>
      <p:sp>
        <p:nvSpPr>
          <p:cNvPr id="3" name="Content Placeholder 2">
            <a:extLst>
              <a:ext uri="{FF2B5EF4-FFF2-40B4-BE49-F238E27FC236}">
                <a16:creationId xmlns:a16="http://schemas.microsoft.com/office/drawing/2014/main" id="{92096734-D63B-418E-7065-F2CC890279CD}"/>
              </a:ext>
            </a:extLst>
          </p:cNvPr>
          <p:cNvSpPr>
            <a:spLocks noGrp="1"/>
          </p:cNvSpPr>
          <p:nvPr>
            <p:ph idx="1"/>
          </p:nvPr>
        </p:nvSpPr>
        <p:spPr/>
        <p:txBody>
          <a:bodyPr>
            <a:normAutofit fontScale="92500" lnSpcReduction="20000"/>
          </a:bodyPr>
          <a:lstStyle/>
          <a:p>
            <a:r>
              <a:rPr lang="en-US" dirty="0"/>
              <a:t>Now we can make a list of all of the words in our model vocabulary.</a:t>
            </a:r>
          </a:p>
          <a:p>
            <a:r>
              <a:rPr lang="en-US" dirty="0"/>
              <a:t>The unique words here (ignoring case and punctuation) are:</a:t>
            </a:r>
          </a:p>
          <a:p>
            <a:pPr lvl="1"/>
            <a:r>
              <a:rPr lang="en-US" dirty="0"/>
              <a:t>“it”</a:t>
            </a:r>
          </a:p>
          <a:p>
            <a:pPr lvl="1"/>
            <a:r>
              <a:rPr lang="en-US" dirty="0"/>
              <a:t>“was”</a:t>
            </a:r>
          </a:p>
          <a:p>
            <a:pPr lvl="1"/>
            <a:r>
              <a:rPr lang="en-US" dirty="0"/>
              <a:t>“the”</a:t>
            </a:r>
          </a:p>
          <a:p>
            <a:pPr lvl="1"/>
            <a:r>
              <a:rPr lang="en-US" dirty="0"/>
              <a:t>“best”</a:t>
            </a:r>
          </a:p>
          <a:p>
            <a:pPr lvl="1"/>
            <a:r>
              <a:rPr lang="en-US" dirty="0"/>
              <a:t>“of”</a:t>
            </a:r>
          </a:p>
          <a:p>
            <a:pPr lvl="1"/>
            <a:r>
              <a:rPr lang="en-US" dirty="0"/>
              <a:t>“times”</a:t>
            </a:r>
          </a:p>
          <a:p>
            <a:pPr lvl="1"/>
            <a:r>
              <a:rPr lang="en-US" dirty="0"/>
              <a:t>“worst”</a:t>
            </a:r>
          </a:p>
          <a:p>
            <a:pPr lvl="1"/>
            <a:r>
              <a:rPr lang="en-US" dirty="0"/>
              <a:t>“age”</a:t>
            </a:r>
          </a:p>
          <a:p>
            <a:pPr lvl="1"/>
            <a:r>
              <a:rPr lang="en-US" dirty="0"/>
              <a:t>“wisdom”</a:t>
            </a:r>
          </a:p>
          <a:p>
            <a:pPr lvl="1"/>
            <a:r>
              <a:rPr lang="en-US" dirty="0"/>
              <a:t>“foolishness”</a:t>
            </a:r>
          </a:p>
          <a:p>
            <a:pPr marL="201168" lvl="1" indent="0">
              <a:buNone/>
            </a:pPr>
            <a:r>
              <a:rPr lang="en-US" dirty="0"/>
              <a:t>That is a vocabulary of 10 words from a corpus containing 24 words.</a:t>
            </a:r>
          </a:p>
        </p:txBody>
      </p:sp>
    </p:spTree>
    <p:extLst>
      <p:ext uri="{BB962C8B-B14F-4D97-AF65-F5344CB8AC3E}">
        <p14:creationId xmlns:p14="http://schemas.microsoft.com/office/powerpoint/2010/main" val="378413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593-0D85-2C66-376C-ED2DB8C34ACF}"/>
              </a:ext>
            </a:extLst>
          </p:cNvPr>
          <p:cNvSpPr>
            <a:spLocks noGrp="1"/>
          </p:cNvSpPr>
          <p:nvPr>
            <p:ph type="title"/>
          </p:nvPr>
        </p:nvSpPr>
        <p:spPr/>
        <p:txBody>
          <a:bodyPr/>
          <a:lstStyle/>
          <a:p>
            <a:r>
              <a:rPr lang="en-US" dirty="0"/>
              <a:t>Step 3: Create Document Vectors</a:t>
            </a:r>
            <a:endParaRPr lang="en-PK" dirty="0"/>
          </a:p>
        </p:txBody>
      </p:sp>
      <p:sp>
        <p:nvSpPr>
          <p:cNvPr id="3" name="Content Placeholder 2">
            <a:extLst>
              <a:ext uri="{FF2B5EF4-FFF2-40B4-BE49-F238E27FC236}">
                <a16:creationId xmlns:a16="http://schemas.microsoft.com/office/drawing/2014/main" id="{BA99E0C6-B09B-7F89-2228-081CBE18FF0F}"/>
              </a:ext>
            </a:extLst>
          </p:cNvPr>
          <p:cNvSpPr>
            <a:spLocks noGrp="1"/>
          </p:cNvSpPr>
          <p:nvPr>
            <p:ph idx="1"/>
          </p:nvPr>
        </p:nvSpPr>
        <p:spPr/>
        <p:txBody>
          <a:bodyPr/>
          <a:lstStyle/>
          <a:p>
            <a:r>
              <a:rPr lang="en-US" dirty="0"/>
              <a:t>The next step is to score the words in each document.</a:t>
            </a:r>
          </a:p>
          <a:p>
            <a:r>
              <a:rPr lang="en-US" dirty="0"/>
              <a:t>The objective is to turn each document of free text into a vector that we can use as input or output for a machine learning model.</a:t>
            </a:r>
          </a:p>
          <a:p>
            <a:r>
              <a:rPr lang="en-US" dirty="0"/>
              <a:t>Because we know the vocabulary has 10 words, we can use a fixed-length document representation of 10, with one position in the vector to score each word.</a:t>
            </a:r>
          </a:p>
          <a:p>
            <a:r>
              <a:rPr lang="en-US" dirty="0"/>
              <a:t>The simplest scoring method is to mark the presence of words as a </a:t>
            </a:r>
            <a:r>
              <a:rPr lang="en-US" dirty="0" err="1"/>
              <a:t>boolean</a:t>
            </a:r>
            <a:r>
              <a:rPr lang="en-US" dirty="0"/>
              <a:t> value, 0 for absent, 1 for present.</a:t>
            </a:r>
          </a:p>
          <a:p>
            <a:r>
              <a:rPr lang="en-US" dirty="0"/>
              <a:t>Using the arbitrary ordering of words listed above in our vocabulary, we can step through the first document (“It was the best of times“) and convert it into a binary vector.</a:t>
            </a:r>
            <a:endParaRPr lang="en-PK" dirty="0"/>
          </a:p>
        </p:txBody>
      </p:sp>
    </p:spTree>
    <p:extLst>
      <p:ext uri="{BB962C8B-B14F-4D97-AF65-F5344CB8AC3E}">
        <p14:creationId xmlns:p14="http://schemas.microsoft.com/office/powerpoint/2010/main" val="195197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C81F-4719-C1BA-1FFE-2AABCDD87AD0}"/>
              </a:ext>
            </a:extLst>
          </p:cNvPr>
          <p:cNvSpPr>
            <a:spLocks noGrp="1"/>
          </p:cNvSpPr>
          <p:nvPr>
            <p:ph type="title"/>
          </p:nvPr>
        </p:nvSpPr>
        <p:spPr>
          <a:xfrm>
            <a:off x="1097280" y="988908"/>
            <a:ext cx="10058400" cy="748452"/>
          </a:xfrm>
        </p:spPr>
        <p:txBody>
          <a:bodyPr/>
          <a:lstStyle/>
          <a:p>
            <a:r>
              <a:rPr lang="en-US" dirty="0"/>
              <a:t>Step 3: Create Document Vectors</a:t>
            </a:r>
            <a:endParaRPr lang="en-PK" dirty="0"/>
          </a:p>
        </p:txBody>
      </p:sp>
      <p:sp>
        <p:nvSpPr>
          <p:cNvPr id="3" name="Content Placeholder 2">
            <a:extLst>
              <a:ext uri="{FF2B5EF4-FFF2-40B4-BE49-F238E27FC236}">
                <a16:creationId xmlns:a16="http://schemas.microsoft.com/office/drawing/2014/main" id="{C5C12B03-FCA0-07A6-3CAC-BAF5D78B9449}"/>
              </a:ext>
            </a:extLst>
          </p:cNvPr>
          <p:cNvSpPr>
            <a:spLocks noGrp="1"/>
          </p:cNvSpPr>
          <p:nvPr>
            <p:ph idx="1"/>
          </p:nvPr>
        </p:nvSpPr>
        <p:spPr/>
        <p:txBody>
          <a:bodyPr>
            <a:normAutofit lnSpcReduction="10000"/>
          </a:bodyPr>
          <a:lstStyle/>
          <a:p>
            <a:r>
              <a:rPr lang="en-US" dirty="0"/>
              <a:t>The scoring of the document would look as follows:</a:t>
            </a:r>
          </a:p>
          <a:p>
            <a:pPr lvl="1"/>
            <a:r>
              <a:rPr lang="en-US" dirty="0"/>
              <a:t>“it” = 1</a:t>
            </a:r>
          </a:p>
          <a:p>
            <a:pPr lvl="1"/>
            <a:r>
              <a:rPr lang="en-US" dirty="0"/>
              <a:t>“was” = 1</a:t>
            </a:r>
          </a:p>
          <a:p>
            <a:pPr lvl="1"/>
            <a:r>
              <a:rPr lang="en-US" dirty="0"/>
              <a:t>“the” = 1</a:t>
            </a:r>
          </a:p>
          <a:p>
            <a:pPr lvl="1"/>
            <a:r>
              <a:rPr lang="en-US" dirty="0"/>
              <a:t>“best” = 1</a:t>
            </a:r>
          </a:p>
          <a:p>
            <a:pPr lvl="1"/>
            <a:r>
              <a:rPr lang="en-US" dirty="0"/>
              <a:t>“of” = 1</a:t>
            </a:r>
          </a:p>
          <a:p>
            <a:pPr lvl="1"/>
            <a:r>
              <a:rPr lang="en-US" dirty="0"/>
              <a:t>“times” = 1</a:t>
            </a:r>
          </a:p>
          <a:p>
            <a:pPr lvl="1"/>
            <a:r>
              <a:rPr lang="en-US" dirty="0"/>
              <a:t>“worst” = 0</a:t>
            </a:r>
          </a:p>
          <a:p>
            <a:pPr lvl="1"/>
            <a:r>
              <a:rPr lang="en-US" dirty="0"/>
              <a:t>“age” = 0</a:t>
            </a:r>
          </a:p>
          <a:p>
            <a:pPr lvl="1"/>
            <a:r>
              <a:rPr lang="en-US" dirty="0"/>
              <a:t>“wisdom” = 0</a:t>
            </a:r>
          </a:p>
          <a:p>
            <a:pPr lvl="1"/>
            <a:r>
              <a:rPr lang="en-US" dirty="0"/>
              <a:t>“foolishness” = 0</a:t>
            </a:r>
          </a:p>
          <a:p>
            <a:pPr marL="201168" lvl="1" indent="0">
              <a:buNone/>
            </a:pPr>
            <a:endParaRPr lang="en-PK" dirty="0"/>
          </a:p>
        </p:txBody>
      </p:sp>
    </p:spTree>
    <p:extLst>
      <p:ext uri="{BB962C8B-B14F-4D97-AF65-F5344CB8AC3E}">
        <p14:creationId xmlns:p14="http://schemas.microsoft.com/office/powerpoint/2010/main" val="87125605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{8C87D801-D6FD-4AB0-892E-389D9011122E}tf33845126_win32</Template>
  <TotalTime>199</TotalTime>
  <Words>2206</Words>
  <Application>Microsoft Office PowerPoint</Application>
  <PresentationFormat>Widescreen</PresentationFormat>
  <Paragraphs>164</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Bookman Old Style</vt:lpstr>
      <vt:lpstr>Calibri</vt:lpstr>
      <vt:lpstr>Factor A</vt:lpstr>
      <vt:lpstr>Franklin Gothic Book</vt:lpstr>
      <vt:lpstr>Helvetica Neue</vt:lpstr>
      <vt:lpstr>Inter</vt:lpstr>
      <vt:lpstr>Monaco</vt:lpstr>
      <vt:lpstr>Optimist</vt:lpstr>
      <vt:lpstr>1_RetrospectVTI</vt:lpstr>
      <vt:lpstr>Feature Extraction Techniques</vt:lpstr>
      <vt:lpstr>Techniques</vt:lpstr>
      <vt:lpstr>Introduction</vt:lpstr>
      <vt:lpstr>Problem with text data</vt:lpstr>
      <vt:lpstr>What is a Bag-of-Words?</vt:lpstr>
      <vt:lpstr>Step 1: Data Collection</vt:lpstr>
      <vt:lpstr>Step 2: Design the Vocabulary </vt:lpstr>
      <vt:lpstr>Step 3: Create Document Vectors</vt:lpstr>
      <vt:lpstr>Step 3: Create Document Vectors</vt:lpstr>
      <vt:lpstr>Step 3: Create Document Vectors</vt:lpstr>
      <vt:lpstr>Managing Vocabulary</vt:lpstr>
      <vt:lpstr>Managing Vocabulary</vt:lpstr>
      <vt:lpstr>Managing Vocabulary</vt:lpstr>
      <vt:lpstr>Scoring Words</vt:lpstr>
      <vt:lpstr>TF-IDF</vt:lpstr>
      <vt:lpstr>Limitations of Bag-of-Words</vt:lpstr>
      <vt:lpstr>TF-IDF</vt:lpstr>
      <vt:lpstr>Term Frequency (TF)</vt:lpstr>
      <vt:lpstr>Term Frequency (TF)</vt:lpstr>
      <vt:lpstr>Inverse Document Frequency (IDF)</vt:lpstr>
      <vt:lpstr>IDF</vt:lpstr>
      <vt:lpstr>TF-IDF</vt:lpstr>
      <vt:lpstr>Example</vt:lpstr>
      <vt:lpstr>Example</vt:lpstr>
      <vt:lpstr>Benefits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dc:title>
  <dc:creator>Hamid Hussain</dc:creator>
  <cp:lastModifiedBy>Hamid Hussain</cp:lastModifiedBy>
  <cp:revision>67</cp:revision>
  <dcterms:created xsi:type="dcterms:W3CDTF">2024-02-27T16:08:56Z</dcterms:created>
  <dcterms:modified xsi:type="dcterms:W3CDTF">2024-05-07T17:49:34Z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