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8" r:id="rId5"/>
    <p:sldId id="310" r:id="rId6"/>
    <p:sldId id="311" r:id="rId7"/>
    <p:sldId id="312" r:id="rId8"/>
    <p:sldId id="313" r:id="rId9"/>
    <p:sldId id="316" r:id="rId10"/>
    <p:sldId id="315" r:id="rId11"/>
    <p:sldId id="317" r:id="rId12"/>
    <p:sldId id="314" r:id="rId13"/>
    <p:sldId id="320" r:id="rId14"/>
    <p:sldId id="318" r:id="rId15"/>
    <p:sldId id="319" r:id="rId16"/>
    <p:sldId id="321" r:id="rId17"/>
    <p:sldId id="322" r:id="rId18"/>
    <p:sldId id="323" r:id="rId19"/>
    <p:sldId id="3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19" autoAdjust="0"/>
  </p:normalViewPr>
  <p:slideViewPr>
    <p:cSldViewPr snapToGrid="0">
      <p:cViewPr varScale="1">
        <p:scale>
          <a:sx n="97" d="100"/>
          <a:sy n="97" d="100"/>
        </p:scale>
        <p:origin x="3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CB5FC-1048-4242-B690-0EFBD082AE24}" type="datetimeFigureOut">
              <a:rPr lang="en-PK" smtClean="0"/>
              <a:t>19/03/2024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AD09B-A6E4-470D-8BEF-7249575FF857}" type="slidenum">
              <a:rPr lang="en-PK" smtClean="0"/>
              <a:t>‹#›</a:t>
            </a:fld>
            <a:endParaRPr lang="en-PK"/>
          </a:p>
        </p:txBody>
      </p:sp>
    </p:spTree>
    <p:extLst>
      <p:ext uri="{BB962C8B-B14F-4D97-AF65-F5344CB8AC3E}">
        <p14:creationId xmlns:p14="http://schemas.microsoft.com/office/powerpoint/2010/main" val="77657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https://github.com/BruceDone/awesome-crawler?tab=readme-ov-file#javascript</a:t>
            </a:r>
          </a:p>
        </p:txBody>
      </p:sp>
      <p:sp>
        <p:nvSpPr>
          <p:cNvPr id="4" name="Slide Number Placeholder 3"/>
          <p:cNvSpPr>
            <a:spLocks noGrp="1"/>
          </p:cNvSpPr>
          <p:nvPr>
            <p:ph type="sldNum" sz="quarter" idx="5"/>
          </p:nvPr>
        </p:nvSpPr>
        <p:spPr/>
        <p:txBody>
          <a:bodyPr/>
          <a:lstStyle/>
          <a:p>
            <a:fld id="{2DCAD09B-A6E4-470D-8BEF-7249575FF857}" type="slidenum">
              <a:rPr lang="en-PK" smtClean="0"/>
              <a:t>3</a:t>
            </a:fld>
            <a:endParaRPr lang="en-PK"/>
          </a:p>
        </p:txBody>
      </p:sp>
    </p:spTree>
    <p:extLst>
      <p:ext uri="{BB962C8B-B14F-4D97-AF65-F5344CB8AC3E}">
        <p14:creationId xmlns:p14="http://schemas.microsoft.com/office/powerpoint/2010/main" val="182197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https://moz.com/learn/seo/robotstxt</a:t>
            </a:r>
            <a:endParaRPr lang="en-PK" dirty="0"/>
          </a:p>
        </p:txBody>
      </p:sp>
      <p:sp>
        <p:nvSpPr>
          <p:cNvPr id="4" name="Slide Number Placeholder 3"/>
          <p:cNvSpPr>
            <a:spLocks noGrp="1"/>
          </p:cNvSpPr>
          <p:nvPr>
            <p:ph type="sldNum" sz="quarter" idx="5"/>
          </p:nvPr>
        </p:nvSpPr>
        <p:spPr/>
        <p:txBody>
          <a:bodyPr/>
          <a:lstStyle/>
          <a:p>
            <a:fld id="{2DCAD09B-A6E4-470D-8BEF-7249575FF857}" type="slidenum">
              <a:rPr lang="en-PK" smtClean="0"/>
              <a:t>9</a:t>
            </a:fld>
            <a:endParaRPr lang="en-PK"/>
          </a:p>
        </p:txBody>
      </p:sp>
    </p:spTree>
    <p:extLst>
      <p:ext uri="{BB962C8B-B14F-4D97-AF65-F5344CB8AC3E}">
        <p14:creationId xmlns:p14="http://schemas.microsoft.com/office/powerpoint/2010/main" val="270675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Web Data Collection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Chapter 2</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32326F-4D02-BD7D-FD29-EA0A415EB3DF}"/>
              </a:ext>
            </a:extLst>
          </p:cNvPr>
          <p:cNvPicPr>
            <a:picLocks noGrp="1" noChangeAspect="1"/>
          </p:cNvPicPr>
          <p:nvPr>
            <p:ph idx="1"/>
          </p:nvPr>
        </p:nvPicPr>
        <p:blipFill>
          <a:blip r:embed="rId2"/>
          <a:stretch>
            <a:fillRect/>
          </a:stretch>
        </p:blipFill>
        <p:spPr>
          <a:xfrm>
            <a:off x="3028335" y="163744"/>
            <a:ext cx="5486400" cy="6082748"/>
          </a:xfrm>
          <a:prstGeom prst="rect">
            <a:avLst/>
          </a:prstGeom>
        </p:spPr>
      </p:pic>
    </p:spTree>
    <p:extLst>
      <p:ext uri="{BB962C8B-B14F-4D97-AF65-F5344CB8AC3E}">
        <p14:creationId xmlns:p14="http://schemas.microsoft.com/office/powerpoint/2010/main" val="416754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FED2-ECAC-93FC-A6EC-3980B38684E6}"/>
              </a:ext>
            </a:extLst>
          </p:cNvPr>
          <p:cNvSpPr>
            <a:spLocks noGrp="1"/>
          </p:cNvSpPr>
          <p:nvPr>
            <p:ph type="title"/>
          </p:nvPr>
        </p:nvSpPr>
        <p:spPr/>
        <p:txBody>
          <a:bodyPr/>
          <a:lstStyle/>
          <a:p>
            <a:r>
              <a:rPr lang="en-US" dirty="0"/>
              <a:t>Search engine ranking</a:t>
            </a:r>
            <a:endParaRPr lang="en-PK" dirty="0"/>
          </a:p>
        </p:txBody>
      </p:sp>
      <p:sp>
        <p:nvSpPr>
          <p:cNvPr id="3" name="Content Placeholder 2">
            <a:extLst>
              <a:ext uri="{FF2B5EF4-FFF2-40B4-BE49-F238E27FC236}">
                <a16:creationId xmlns:a16="http://schemas.microsoft.com/office/drawing/2014/main" id="{5D09C8E7-3929-9FD9-D6C0-0C72C9B42D27}"/>
              </a:ext>
            </a:extLst>
          </p:cNvPr>
          <p:cNvSpPr>
            <a:spLocks noGrp="1"/>
          </p:cNvSpPr>
          <p:nvPr>
            <p:ph idx="1"/>
          </p:nvPr>
        </p:nvSpPr>
        <p:spPr/>
        <p:txBody>
          <a:bodyPr/>
          <a:lstStyle/>
          <a:p>
            <a:r>
              <a:rPr lang="en-US" dirty="0"/>
              <a:t>When someone performs a search, search engines scour their index for highly relevant content and then orders that content in the hopes of solving the searcher's query. This ordering of search results by relevance is known as ranking. In general, you can assume that the higher a website is ranked, the more relevant the search engine believes that site is to the query.</a:t>
            </a:r>
            <a:endParaRPr lang="en-PK" dirty="0"/>
          </a:p>
        </p:txBody>
      </p:sp>
      <p:pic>
        <p:nvPicPr>
          <p:cNvPr id="5" name="Picture 4">
            <a:extLst>
              <a:ext uri="{FF2B5EF4-FFF2-40B4-BE49-F238E27FC236}">
                <a16:creationId xmlns:a16="http://schemas.microsoft.com/office/drawing/2014/main" id="{49F0A57D-8E1F-69D8-AC8E-117B0270EFC8}"/>
              </a:ext>
            </a:extLst>
          </p:cNvPr>
          <p:cNvPicPr>
            <a:picLocks noChangeAspect="1"/>
          </p:cNvPicPr>
          <p:nvPr/>
        </p:nvPicPr>
        <p:blipFill rotWithShape="1">
          <a:blip r:embed="rId2"/>
          <a:srcRect r="39839"/>
          <a:stretch/>
        </p:blipFill>
        <p:spPr>
          <a:xfrm>
            <a:off x="1097280" y="3580922"/>
            <a:ext cx="4225888" cy="3760891"/>
          </a:xfrm>
          <a:prstGeom prst="rect">
            <a:avLst/>
          </a:prstGeom>
        </p:spPr>
      </p:pic>
    </p:spTree>
    <p:extLst>
      <p:ext uri="{BB962C8B-B14F-4D97-AF65-F5344CB8AC3E}">
        <p14:creationId xmlns:p14="http://schemas.microsoft.com/office/powerpoint/2010/main" val="43645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BC47-328C-9297-58EE-E54EE51A09EF}"/>
              </a:ext>
            </a:extLst>
          </p:cNvPr>
          <p:cNvSpPr>
            <a:spLocks noGrp="1"/>
          </p:cNvSpPr>
          <p:nvPr>
            <p:ph type="title"/>
          </p:nvPr>
        </p:nvSpPr>
        <p:spPr/>
        <p:txBody>
          <a:bodyPr/>
          <a:lstStyle/>
          <a:p>
            <a:r>
              <a:rPr lang="en-US" dirty="0"/>
              <a:t>Google Search Console</a:t>
            </a:r>
            <a:endParaRPr lang="en-PK" dirty="0"/>
          </a:p>
        </p:txBody>
      </p:sp>
      <p:sp>
        <p:nvSpPr>
          <p:cNvPr id="3" name="Content Placeholder 2">
            <a:extLst>
              <a:ext uri="{FF2B5EF4-FFF2-40B4-BE49-F238E27FC236}">
                <a16:creationId xmlns:a16="http://schemas.microsoft.com/office/drawing/2014/main" id="{6A33B24D-9472-077F-8486-2A451B2CE3B3}"/>
              </a:ext>
            </a:extLst>
          </p:cNvPr>
          <p:cNvSpPr>
            <a:spLocks noGrp="1"/>
          </p:cNvSpPr>
          <p:nvPr>
            <p:ph idx="1"/>
          </p:nvPr>
        </p:nvSpPr>
        <p:spPr/>
        <p:txBody>
          <a:bodyPr>
            <a:normAutofit/>
          </a:bodyPr>
          <a:lstStyle/>
          <a:p>
            <a:r>
              <a:rPr lang="en-US" dirty="0"/>
              <a:t>With this tool, you can submit sitemaps for your site and monitor how many submitted pages have actually been added to Google's index, among other things.</a:t>
            </a:r>
          </a:p>
          <a:p>
            <a:endParaRPr lang="en-US" dirty="0"/>
          </a:p>
          <a:p>
            <a:pPr algn="l"/>
            <a:r>
              <a:rPr lang="en-US" b="0" i="0" dirty="0">
                <a:solidFill>
                  <a:srgbClr val="424A4F"/>
                </a:solidFill>
                <a:effectLst/>
                <a:latin typeface="Lato" panose="020F0502020204030203" pitchFamily="34" charset="0"/>
              </a:rPr>
              <a:t>If you're not showing up anywhere in the search results, there are a few possible reasons why:</a:t>
            </a:r>
          </a:p>
          <a:p>
            <a:pPr lvl="1"/>
            <a:r>
              <a:rPr lang="en-US" b="0" i="0" dirty="0">
                <a:solidFill>
                  <a:srgbClr val="424A4F"/>
                </a:solidFill>
                <a:effectLst/>
                <a:latin typeface="Lato" panose="020F0502020204030203" pitchFamily="34" charset="0"/>
              </a:rPr>
              <a:t>Your site is brand new and hasn't been crawled yet.</a:t>
            </a:r>
          </a:p>
          <a:p>
            <a:pPr lvl="1"/>
            <a:r>
              <a:rPr lang="en-US" b="0" i="0" dirty="0">
                <a:solidFill>
                  <a:srgbClr val="424A4F"/>
                </a:solidFill>
                <a:effectLst/>
                <a:latin typeface="Lato" panose="020F0502020204030203" pitchFamily="34" charset="0"/>
              </a:rPr>
              <a:t>Your site isn't linked to from any external websites.</a:t>
            </a:r>
          </a:p>
          <a:p>
            <a:pPr lvl="1"/>
            <a:r>
              <a:rPr lang="en-US" b="0" i="0" dirty="0">
                <a:solidFill>
                  <a:srgbClr val="424A4F"/>
                </a:solidFill>
                <a:effectLst/>
                <a:latin typeface="Lato" panose="020F0502020204030203" pitchFamily="34" charset="0"/>
              </a:rPr>
              <a:t>Your site's navigation makes it hard for a robot to crawl it effectively.</a:t>
            </a:r>
          </a:p>
          <a:p>
            <a:pPr lvl="1"/>
            <a:r>
              <a:rPr lang="en-US" b="0" i="0" dirty="0">
                <a:solidFill>
                  <a:srgbClr val="424A4F"/>
                </a:solidFill>
                <a:effectLst/>
                <a:latin typeface="Lato" panose="020F0502020204030203" pitchFamily="34" charset="0"/>
              </a:rPr>
              <a:t>Your site contains some basic code called crawler directives that is blocking search engines.</a:t>
            </a:r>
          </a:p>
          <a:p>
            <a:pPr lvl="1"/>
            <a:r>
              <a:rPr lang="en-US" b="0" i="0" dirty="0">
                <a:solidFill>
                  <a:srgbClr val="424A4F"/>
                </a:solidFill>
                <a:effectLst/>
                <a:latin typeface="Lato" panose="020F0502020204030203" pitchFamily="34" charset="0"/>
              </a:rPr>
              <a:t>Your site has been penalized by Google for spammy tactics.</a:t>
            </a:r>
          </a:p>
          <a:p>
            <a:endParaRPr lang="en-PK" dirty="0"/>
          </a:p>
        </p:txBody>
      </p:sp>
    </p:spTree>
    <p:extLst>
      <p:ext uri="{BB962C8B-B14F-4D97-AF65-F5344CB8AC3E}">
        <p14:creationId xmlns:p14="http://schemas.microsoft.com/office/powerpoint/2010/main" val="203581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141D-2B29-5C94-221E-1C37EE6D656D}"/>
              </a:ext>
            </a:extLst>
          </p:cNvPr>
          <p:cNvSpPr>
            <a:spLocks noGrp="1"/>
          </p:cNvSpPr>
          <p:nvPr>
            <p:ph type="title"/>
          </p:nvPr>
        </p:nvSpPr>
        <p:spPr/>
        <p:txBody>
          <a:bodyPr/>
          <a:lstStyle/>
          <a:p>
            <a:r>
              <a:rPr lang="en-US" dirty="0"/>
              <a:t>Web Scrapping</a:t>
            </a:r>
            <a:endParaRPr lang="en-PK" dirty="0"/>
          </a:p>
        </p:txBody>
      </p:sp>
      <p:sp>
        <p:nvSpPr>
          <p:cNvPr id="3" name="Content Placeholder 2">
            <a:extLst>
              <a:ext uri="{FF2B5EF4-FFF2-40B4-BE49-F238E27FC236}">
                <a16:creationId xmlns:a16="http://schemas.microsoft.com/office/drawing/2014/main" id="{5767B862-183F-5D2C-4F4E-78841EF1BB5E}"/>
              </a:ext>
            </a:extLst>
          </p:cNvPr>
          <p:cNvSpPr>
            <a:spLocks noGrp="1"/>
          </p:cNvSpPr>
          <p:nvPr>
            <p:ph idx="1"/>
          </p:nvPr>
        </p:nvSpPr>
        <p:spPr/>
        <p:txBody>
          <a:bodyPr/>
          <a:lstStyle/>
          <a:p>
            <a:r>
              <a:rPr lang="en-US" dirty="0"/>
              <a:t>Basics</a:t>
            </a:r>
          </a:p>
          <a:p>
            <a:pPr lvl="1"/>
            <a:r>
              <a:rPr lang="en-US" dirty="0"/>
              <a:t>Selectors</a:t>
            </a:r>
          </a:p>
          <a:p>
            <a:pPr lvl="2"/>
            <a:r>
              <a:rPr lang="en-US" dirty="0"/>
              <a:t>Id, class, tag </a:t>
            </a:r>
            <a:r>
              <a:rPr lang="en-US" dirty="0" err="1"/>
              <a:t>etc</a:t>
            </a:r>
            <a:endParaRPr lang="en-US" dirty="0"/>
          </a:p>
          <a:p>
            <a:pPr lvl="2"/>
            <a:r>
              <a:rPr lang="en-US" dirty="0" err="1"/>
              <a:t>Xpath</a:t>
            </a:r>
            <a:endParaRPr lang="en-US" dirty="0"/>
          </a:p>
          <a:p>
            <a:pPr lvl="1"/>
            <a:r>
              <a:rPr lang="en-US" dirty="0"/>
              <a:t>Testing vs Scrapping</a:t>
            </a:r>
          </a:p>
          <a:p>
            <a:pPr lvl="2"/>
            <a:r>
              <a:rPr lang="en-US" dirty="0"/>
              <a:t>Chrome Extensions</a:t>
            </a:r>
          </a:p>
          <a:p>
            <a:pPr lvl="2"/>
            <a:r>
              <a:rPr lang="en-US" dirty="0"/>
              <a:t>JS Solutions</a:t>
            </a:r>
          </a:p>
          <a:p>
            <a:pPr lvl="1"/>
            <a:r>
              <a:rPr lang="en-US" dirty="0"/>
              <a:t>Excel (Local storage)</a:t>
            </a:r>
          </a:p>
          <a:p>
            <a:pPr lvl="1"/>
            <a:r>
              <a:rPr lang="en-US"/>
              <a:t>Google Sheet</a:t>
            </a:r>
            <a:endParaRPr lang="en-PK" dirty="0"/>
          </a:p>
        </p:txBody>
      </p:sp>
    </p:spTree>
    <p:extLst>
      <p:ext uri="{BB962C8B-B14F-4D97-AF65-F5344CB8AC3E}">
        <p14:creationId xmlns:p14="http://schemas.microsoft.com/office/powerpoint/2010/main" val="394583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D5F4-D33D-2D56-5BDB-CEDAEB269C67}"/>
              </a:ext>
            </a:extLst>
          </p:cNvPr>
          <p:cNvSpPr>
            <a:spLocks noGrp="1"/>
          </p:cNvSpPr>
          <p:nvPr>
            <p:ph type="title"/>
          </p:nvPr>
        </p:nvSpPr>
        <p:spPr/>
        <p:txBody>
          <a:bodyPr/>
          <a:lstStyle/>
          <a:p>
            <a:r>
              <a:rPr lang="en-US" dirty="0"/>
              <a:t>Handling data on the web</a:t>
            </a:r>
            <a:endParaRPr lang="en-PK" dirty="0"/>
          </a:p>
        </p:txBody>
      </p:sp>
      <p:sp>
        <p:nvSpPr>
          <p:cNvPr id="3" name="Content Placeholder 2">
            <a:extLst>
              <a:ext uri="{FF2B5EF4-FFF2-40B4-BE49-F238E27FC236}">
                <a16:creationId xmlns:a16="http://schemas.microsoft.com/office/drawing/2014/main" id="{2347C537-6656-8887-3371-B961919B7082}"/>
              </a:ext>
            </a:extLst>
          </p:cNvPr>
          <p:cNvSpPr>
            <a:spLocks noGrp="1"/>
          </p:cNvSpPr>
          <p:nvPr>
            <p:ph idx="1"/>
          </p:nvPr>
        </p:nvSpPr>
        <p:spPr/>
        <p:txBody>
          <a:bodyPr/>
          <a:lstStyle/>
          <a:p>
            <a:r>
              <a:rPr lang="en-US" sz="2000" b="1" dirty="0"/>
              <a:t>Structured data</a:t>
            </a:r>
          </a:p>
          <a:p>
            <a:pPr lvl="1"/>
            <a:r>
              <a:rPr lang="en-US" sz="2000" dirty="0"/>
              <a:t>For structured data like databases or well-defined formats (JSON, XML), you can use APIs or web scraping libraries like </a:t>
            </a:r>
            <a:r>
              <a:rPr lang="en-US" sz="2000" dirty="0" err="1"/>
              <a:t>BeautifulSoup</a:t>
            </a:r>
            <a:r>
              <a:rPr lang="en-US" sz="2000" dirty="0"/>
              <a:t> (Python) or Scrapy to extract the data.</a:t>
            </a:r>
          </a:p>
          <a:p>
            <a:pPr lvl="1"/>
            <a:r>
              <a:rPr lang="en-US" sz="2000" dirty="0"/>
              <a:t>APIs provide a structured way to access data from web services, making it easier to integrate into your application.</a:t>
            </a:r>
          </a:p>
          <a:p>
            <a:pPr lvl="1"/>
            <a:r>
              <a:rPr lang="en-US" sz="2000" dirty="0"/>
              <a:t>JSON and XML parsing libraries can help in extracting and processing structured data from APIs or web pages.</a:t>
            </a:r>
          </a:p>
        </p:txBody>
      </p:sp>
    </p:spTree>
    <p:extLst>
      <p:ext uri="{BB962C8B-B14F-4D97-AF65-F5344CB8AC3E}">
        <p14:creationId xmlns:p14="http://schemas.microsoft.com/office/powerpoint/2010/main" val="25537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00BD-E7FB-ADBF-509C-CC1B1CD35250}"/>
              </a:ext>
            </a:extLst>
          </p:cNvPr>
          <p:cNvSpPr>
            <a:spLocks noGrp="1"/>
          </p:cNvSpPr>
          <p:nvPr>
            <p:ph type="title"/>
          </p:nvPr>
        </p:nvSpPr>
        <p:spPr/>
        <p:txBody>
          <a:bodyPr/>
          <a:lstStyle/>
          <a:p>
            <a:r>
              <a:rPr lang="en-US" dirty="0"/>
              <a:t>Handling data on the web</a:t>
            </a:r>
            <a:endParaRPr lang="en-PK" dirty="0"/>
          </a:p>
        </p:txBody>
      </p:sp>
      <p:sp>
        <p:nvSpPr>
          <p:cNvPr id="3" name="Content Placeholder 2">
            <a:extLst>
              <a:ext uri="{FF2B5EF4-FFF2-40B4-BE49-F238E27FC236}">
                <a16:creationId xmlns:a16="http://schemas.microsoft.com/office/drawing/2014/main" id="{8CC7BF81-BA6E-6EDB-E14D-6BAC01A03440}"/>
              </a:ext>
            </a:extLst>
          </p:cNvPr>
          <p:cNvSpPr>
            <a:spLocks noGrp="1"/>
          </p:cNvSpPr>
          <p:nvPr>
            <p:ph idx="1"/>
          </p:nvPr>
        </p:nvSpPr>
        <p:spPr/>
        <p:txBody>
          <a:bodyPr/>
          <a:lstStyle/>
          <a:p>
            <a:r>
              <a:rPr lang="en-US" b="1" dirty="0"/>
              <a:t>Unstructured Data</a:t>
            </a:r>
          </a:p>
          <a:p>
            <a:pPr lvl="1"/>
            <a:r>
              <a:rPr lang="en-US" dirty="0"/>
              <a:t>For unstructured data such as text, images, or videos, natural language processing (NLP) and computer vision techniques are useful.</a:t>
            </a:r>
          </a:p>
          <a:p>
            <a:pPr lvl="1"/>
            <a:r>
              <a:rPr lang="en-US" dirty="0"/>
              <a:t>NLP libraries like NLTK (Python), </a:t>
            </a:r>
            <a:r>
              <a:rPr lang="en-US" dirty="0" err="1"/>
              <a:t>spaCy</a:t>
            </a:r>
            <a:r>
              <a:rPr lang="en-US" dirty="0"/>
              <a:t>, or Transformers can be used to extract insights, sentiment analysis, named entity recognition, etc., from textual data.</a:t>
            </a:r>
          </a:p>
          <a:p>
            <a:pPr lvl="1"/>
            <a:r>
              <a:rPr lang="en-US" dirty="0"/>
              <a:t>Computer vision libraries like OpenCV or TensorFlow can help in analyzing images or videos, extracting features, object detection, etc.</a:t>
            </a:r>
            <a:endParaRPr lang="en-PK" dirty="0"/>
          </a:p>
        </p:txBody>
      </p:sp>
    </p:spTree>
    <p:extLst>
      <p:ext uri="{BB962C8B-B14F-4D97-AF65-F5344CB8AC3E}">
        <p14:creationId xmlns:p14="http://schemas.microsoft.com/office/powerpoint/2010/main" val="15103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1FBE-AA44-D893-F6F6-3F84693846B8}"/>
              </a:ext>
            </a:extLst>
          </p:cNvPr>
          <p:cNvSpPr>
            <a:spLocks noGrp="1"/>
          </p:cNvSpPr>
          <p:nvPr>
            <p:ph type="title"/>
          </p:nvPr>
        </p:nvSpPr>
        <p:spPr/>
        <p:txBody>
          <a:bodyPr/>
          <a:lstStyle/>
          <a:p>
            <a:r>
              <a:rPr lang="en-US" dirty="0"/>
              <a:t>Steps after acquiring data</a:t>
            </a:r>
            <a:endParaRPr lang="en-PK" dirty="0"/>
          </a:p>
        </p:txBody>
      </p:sp>
      <p:sp>
        <p:nvSpPr>
          <p:cNvPr id="3" name="Content Placeholder 2">
            <a:extLst>
              <a:ext uri="{FF2B5EF4-FFF2-40B4-BE49-F238E27FC236}">
                <a16:creationId xmlns:a16="http://schemas.microsoft.com/office/drawing/2014/main" id="{8DE42E1C-95C2-ED49-4B6D-D4F5D93EFA28}"/>
              </a:ext>
            </a:extLst>
          </p:cNvPr>
          <p:cNvSpPr>
            <a:spLocks noGrp="1"/>
          </p:cNvSpPr>
          <p:nvPr>
            <p:ph idx="1"/>
          </p:nvPr>
        </p:nvSpPr>
        <p:spPr/>
        <p:txBody>
          <a:bodyPr>
            <a:normAutofit fontScale="85000" lnSpcReduction="20000"/>
          </a:bodyPr>
          <a:lstStyle/>
          <a:p>
            <a:pPr algn="l"/>
            <a:r>
              <a:rPr lang="en-US" b="1" i="0" dirty="0">
                <a:solidFill>
                  <a:srgbClr val="0D0D0D"/>
                </a:solidFill>
                <a:effectLst/>
                <a:latin typeface="Söhne"/>
              </a:rPr>
              <a:t>Data Cleaning and Preprocessing</a:t>
            </a:r>
            <a:r>
              <a:rPr lang="en-US" b="0" i="0" dirty="0">
                <a:solidFill>
                  <a:srgbClr val="0D0D0D"/>
                </a:solidFill>
                <a:effectLst/>
                <a:latin typeface="Söhne"/>
              </a:rPr>
              <a:t>:</a:t>
            </a:r>
          </a:p>
          <a:p>
            <a:pPr lvl="1"/>
            <a:r>
              <a:rPr lang="en-US" b="0" i="0" dirty="0">
                <a:solidFill>
                  <a:srgbClr val="0D0D0D"/>
                </a:solidFill>
                <a:effectLst/>
                <a:latin typeface="Söhne"/>
              </a:rPr>
              <a:t>Both structured and unstructured data may require cleaning and preprocessing before analysis. This involves handling missing values, removing duplicates, standardizing formats, etc.</a:t>
            </a:r>
          </a:p>
          <a:p>
            <a:pPr algn="l"/>
            <a:r>
              <a:rPr lang="en-US" b="1" i="0" dirty="0">
                <a:solidFill>
                  <a:srgbClr val="0D0D0D"/>
                </a:solidFill>
                <a:effectLst/>
                <a:latin typeface="Söhne"/>
              </a:rPr>
              <a:t>Storage</a:t>
            </a:r>
            <a:r>
              <a:rPr lang="en-US" b="0" i="0" dirty="0">
                <a:solidFill>
                  <a:srgbClr val="0D0D0D"/>
                </a:solidFill>
                <a:effectLst/>
                <a:latin typeface="Söhne"/>
              </a:rPr>
              <a:t>:</a:t>
            </a:r>
          </a:p>
          <a:p>
            <a:pPr lvl="1"/>
            <a:r>
              <a:rPr lang="en-US" b="0" i="0" dirty="0">
                <a:solidFill>
                  <a:srgbClr val="0D0D0D"/>
                </a:solidFill>
                <a:effectLst/>
                <a:latin typeface="Söhne"/>
              </a:rPr>
              <a:t>Store the extracted data in a suitable format depending on your needs. For structured data, databases like MySQL, PostgreSQL, or NoSQL databases like MongoDB are commonly used. For unstructured data, file systems or object storage solutions like Amazon S3 may be appropriate.</a:t>
            </a:r>
          </a:p>
          <a:p>
            <a:pPr algn="l"/>
            <a:r>
              <a:rPr lang="en-US" b="1" i="0" dirty="0">
                <a:solidFill>
                  <a:srgbClr val="0D0D0D"/>
                </a:solidFill>
                <a:effectLst/>
                <a:latin typeface="Söhne"/>
              </a:rPr>
              <a:t>Analysis and Visualization</a:t>
            </a:r>
            <a:r>
              <a:rPr lang="en-US" b="0" i="0" dirty="0">
                <a:solidFill>
                  <a:srgbClr val="0D0D0D"/>
                </a:solidFill>
                <a:effectLst/>
                <a:latin typeface="Söhne"/>
              </a:rPr>
              <a:t>:</a:t>
            </a:r>
          </a:p>
          <a:p>
            <a:pPr lvl="1"/>
            <a:r>
              <a:rPr lang="en-US" i="0" dirty="0">
                <a:solidFill>
                  <a:srgbClr val="0D0D0D"/>
                </a:solidFill>
                <a:effectLst/>
                <a:latin typeface="Söhne"/>
              </a:rPr>
              <a:t>Analyze the data using statistical methods, machine learning algorithms, or other analytical techniques depending on your objectives. Visualize the results using libraries like Matplotlib, Seaborn, or </a:t>
            </a:r>
            <a:r>
              <a:rPr lang="en-US" i="0" dirty="0" err="1">
                <a:solidFill>
                  <a:srgbClr val="0D0D0D"/>
                </a:solidFill>
                <a:effectLst/>
                <a:latin typeface="Söhne"/>
              </a:rPr>
              <a:t>Plotly</a:t>
            </a:r>
            <a:r>
              <a:rPr lang="en-US" i="0" dirty="0">
                <a:solidFill>
                  <a:srgbClr val="0D0D0D"/>
                </a:solidFill>
                <a:effectLst/>
                <a:latin typeface="Söhne"/>
              </a:rPr>
              <a:t> for structured data, and tools like D3.js or Matplotlib for unstructured data visualization.</a:t>
            </a:r>
          </a:p>
          <a:p>
            <a:pPr algn="l"/>
            <a:r>
              <a:rPr lang="en-US" b="1" i="0" dirty="0">
                <a:solidFill>
                  <a:srgbClr val="0D0D0D"/>
                </a:solidFill>
                <a:effectLst/>
                <a:latin typeface="Söhne"/>
              </a:rPr>
              <a:t>Automation and Monitoring</a:t>
            </a:r>
            <a:r>
              <a:rPr lang="en-US" b="0" i="0" dirty="0">
                <a:solidFill>
                  <a:srgbClr val="0D0D0D"/>
                </a:solidFill>
                <a:effectLst/>
                <a:latin typeface="Söhne"/>
              </a:rPr>
              <a:t>:</a:t>
            </a:r>
          </a:p>
          <a:p>
            <a:pPr lvl="1"/>
            <a:r>
              <a:rPr lang="en-US" b="0" i="0" dirty="0">
                <a:solidFill>
                  <a:srgbClr val="0D0D0D"/>
                </a:solidFill>
                <a:effectLst/>
                <a:latin typeface="Söhne"/>
              </a:rPr>
              <a:t>Implement automation scripts or workflows to regularly fetch and process new data.</a:t>
            </a:r>
          </a:p>
          <a:p>
            <a:pPr lvl="1"/>
            <a:r>
              <a:rPr lang="en-US" b="0" i="0" dirty="0">
                <a:solidFill>
                  <a:srgbClr val="0D0D0D"/>
                </a:solidFill>
                <a:effectLst/>
                <a:latin typeface="Söhne"/>
              </a:rPr>
              <a:t>Monitor data sources for changes or updates and adjust your scraping or extraction pipelines accordingly.</a:t>
            </a:r>
            <a:endParaRPr lang="en-PK" dirty="0"/>
          </a:p>
        </p:txBody>
      </p:sp>
    </p:spTree>
    <p:extLst>
      <p:ext uri="{BB962C8B-B14F-4D97-AF65-F5344CB8AC3E}">
        <p14:creationId xmlns:p14="http://schemas.microsoft.com/office/powerpoint/2010/main" val="318597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Agenda</a:t>
            </a:r>
          </a:p>
        </p:txBody>
      </p:sp>
      <p:sp>
        <p:nvSpPr>
          <p:cNvPr id="4" name="Content Placeholder 3">
            <a:extLst>
              <a:ext uri="{FF2B5EF4-FFF2-40B4-BE49-F238E27FC236}">
                <a16:creationId xmlns:a16="http://schemas.microsoft.com/office/drawing/2014/main" id="{FEFABB26-5C83-4D47-95EF-958F5E6B746B}"/>
              </a:ext>
            </a:extLst>
          </p:cNvPr>
          <p:cNvSpPr>
            <a:spLocks noGrp="1"/>
          </p:cNvSpPr>
          <p:nvPr>
            <p:ph idx="1"/>
          </p:nvPr>
        </p:nvSpPr>
        <p:spPr/>
        <p:txBody>
          <a:bodyPr/>
          <a:lstStyle/>
          <a:p>
            <a:r>
              <a:rPr lang="en-US" dirty="0"/>
              <a:t>What is a web Crawler and how does it work?</a:t>
            </a:r>
          </a:p>
          <a:p>
            <a:r>
              <a:rPr lang="en-US" dirty="0"/>
              <a:t>What is a Web Scrapper and How does it work?</a:t>
            </a:r>
          </a:p>
          <a:p>
            <a:r>
              <a:rPr lang="en-US" dirty="0"/>
              <a:t>How a Search Engine Works</a:t>
            </a:r>
          </a:p>
          <a:p>
            <a:r>
              <a:rPr lang="en-US" dirty="0"/>
              <a:t>Crawling and Indexing Techniques</a:t>
            </a:r>
          </a:p>
          <a:p>
            <a:r>
              <a:rPr lang="en-US" dirty="0"/>
              <a:t>Handling Structured and Unstructured Data on the Web</a:t>
            </a:r>
            <a:endParaRPr lang="en-PK"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7190-C3AA-74D5-E474-A63E9D8AD7D6}"/>
              </a:ext>
            </a:extLst>
          </p:cNvPr>
          <p:cNvSpPr>
            <a:spLocks noGrp="1"/>
          </p:cNvSpPr>
          <p:nvPr>
            <p:ph type="title"/>
          </p:nvPr>
        </p:nvSpPr>
        <p:spPr/>
        <p:txBody>
          <a:bodyPr/>
          <a:lstStyle/>
          <a:p>
            <a:r>
              <a:rPr lang="en-US" dirty="0"/>
              <a:t>What is Web Crawling?</a:t>
            </a:r>
            <a:endParaRPr lang="en-PK" dirty="0"/>
          </a:p>
        </p:txBody>
      </p:sp>
      <p:sp>
        <p:nvSpPr>
          <p:cNvPr id="3" name="Content Placeholder 2">
            <a:extLst>
              <a:ext uri="{FF2B5EF4-FFF2-40B4-BE49-F238E27FC236}">
                <a16:creationId xmlns:a16="http://schemas.microsoft.com/office/drawing/2014/main" id="{9EF21165-5B94-5557-A2CD-3C26AE8F972E}"/>
              </a:ext>
            </a:extLst>
          </p:cNvPr>
          <p:cNvSpPr>
            <a:spLocks noGrp="1"/>
          </p:cNvSpPr>
          <p:nvPr>
            <p:ph idx="1"/>
          </p:nvPr>
        </p:nvSpPr>
        <p:spPr/>
        <p:txBody>
          <a:bodyPr/>
          <a:lstStyle/>
          <a:p>
            <a:r>
              <a:rPr lang="en-US" dirty="0"/>
              <a:t>Web crawling is the process of indexing data on web pages by using a program or automated script. These automated scripts or programs are known by multiple names, including web crawler, spider, spider bot, and often shortened to crawler.</a:t>
            </a:r>
          </a:p>
          <a:p>
            <a:r>
              <a:rPr lang="en-US" b="1" dirty="0"/>
              <a:t>Crawling</a:t>
            </a:r>
            <a:r>
              <a:rPr lang="en-US" dirty="0"/>
              <a:t>, </a:t>
            </a:r>
            <a:r>
              <a:rPr lang="en-US" b="1" dirty="0"/>
              <a:t>indexing</a:t>
            </a:r>
            <a:r>
              <a:rPr lang="en-US" dirty="0"/>
              <a:t> and </a:t>
            </a:r>
            <a:r>
              <a:rPr lang="en-US" b="1" dirty="0"/>
              <a:t>Ranking</a:t>
            </a:r>
            <a:r>
              <a:rPr lang="en-US" dirty="0"/>
              <a:t> are fundamental processes in search engine operations. These processes are crucial for search engines to retrieve and organize information from the vast expanse of the internet.</a:t>
            </a:r>
          </a:p>
          <a:p>
            <a:pPr marL="0" indent="0">
              <a:buNone/>
            </a:pPr>
            <a:endParaRPr lang="en-US" dirty="0"/>
          </a:p>
          <a:p>
            <a:endParaRPr lang="en-US" dirty="0"/>
          </a:p>
        </p:txBody>
      </p:sp>
      <p:pic>
        <p:nvPicPr>
          <p:cNvPr id="8" name="Picture 7">
            <a:extLst>
              <a:ext uri="{FF2B5EF4-FFF2-40B4-BE49-F238E27FC236}">
                <a16:creationId xmlns:a16="http://schemas.microsoft.com/office/drawing/2014/main" id="{3924DB90-615E-83C8-A6EB-C977480A2FFC}"/>
              </a:ext>
            </a:extLst>
          </p:cNvPr>
          <p:cNvPicPr>
            <a:picLocks noChangeAspect="1"/>
          </p:cNvPicPr>
          <p:nvPr/>
        </p:nvPicPr>
        <p:blipFill>
          <a:blip r:embed="rId3"/>
          <a:stretch>
            <a:fillRect/>
          </a:stretch>
        </p:blipFill>
        <p:spPr>
          <a:xfrm>
            <a:off x="6223820" y="4289769"/>
            <a:ext cx="3522406" cy="1841258"/>
          </a:xfrm>
          <a:prstGeom prst="rect">
            <a:avLst/>
          </a:prstGeom>
        </p:spPr>
      </p:pic>
    </p:spTree>
    <p:extLst>
      <p:ext uri="{BB962C8B-B14F-4D97-AF65-F5344CB8AC3E}">
        <p14:creationId xmlns:p14="http://schemas.microsoft.com/office/powerpoint/2010/main" val="107274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2A9F-DDDF-C191-52D8-67ABE147A96F}"/>
              </a:ext>
            </a:extLst>
          </p:cNvPr>
          <p:cNvSpPr>
            <a:spLocks noGrp="1"/>
          </p:cNvSpPr>
          <p:nvPr>
            <p:ph type="title"/>
          </p:nvPr>
        </p:nvSpPr>
        <p:spPr/>
        <p:txBody>
          <a:bodyPr/>
          <a:lstStyle/>
          <a:p>
            <a:r>
              <a:rPr lang="en-US" dirty="0"/>
              <a:t>Two functions of a Web Crawler</a:t>
            </a:r>
            <a:endParaRPr lang="en-PK" dirty="0"/>
          </a:p>
        </p:txBody>
      </p:sp>
      <p:sp>
        <p:nvSpPr>
          <p:cNvPr id="3" name="Content Placeholder 2">
            <a:extLst>
              <a:ext uri="{FF2B5EF4-FFF2-40B4-BE49-F238E27FC236}">
                <a16:creationId xmlns:a16="http://schemas.microsoft.com/office/drawing/2014/main" id="{C2987DBD-3B6E-3646-C7C4-8F57916F3989}"/>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__Work_Sans_5b7e72"/>
              </a:rPr>
              <a:t>Systematically</a:t>
            </a:r>
            <a:r>
              <a:rPr lang="en-US" b="0" i="0" dirty="0">
                <a:solidFill>
                  <a:srgbClr val="000000"/>
                </a:solidFill>
                <a:effectLst/>
                <a:latin typeface="__Work_Sans_5b7e72"/>
              </a:rPr>
              <a:t> browsing the web to index content for search engines. Web crawlers copy pages for processing by a search engine, which indexes the downloaded pages for easier retrieval so that users can get search results faster. This was the original meaning of web crawler.</a:t>
            </a:r>
          </a:p>
          <a:p>
            <a:pPr algn="l">
              <a:buFont typeface="Arial" panose="020B0604020202020204" pitchFamily="34" charset="0"/>
              <a:buChar char="•"/>
            </a:pPr>
            <a:r>
              <a:rPr lang="en-US" b="1" i="0" dirty="0">
                <a:solidFill>
                  <a:srgbClr val="000000"/>
                </a:solidFill>
                <a:effectLst/>
                <a:latin typeface="__Work_Sans_5b7e72"/>
              </a:rPr>
              <a:t>Automatically</a:t>
            </a:r>
            <a:r>
              <a:rPr lang="en-US" b="0" i="0" dirty="0">
                <a:solidFill>
                  <a:srgbClr val="000000"/>
                </a:solidFill>
                <a:effectLst/>
                <a:latin typeface="__Work_Sans_5b7e72"/>
              </a:rPr>
              <a:t> retrieving content from any web page. This is more commonly called </a:t>
            </a:r>
            <a:r>
              <a:rPr lang="en-US" b="0" i="0" u="none" strike="noStrike" dirty="0">
                <a:solidFill>
                  <a:srgbClr val="000000"/>
                </a:solidFill>
                <a:effectLst/>
                <a:latin typeface="__Work_Sans_5b7e72"/>
              </a:rPr>
              <a:t>web scraping</a:t>
            </a:r>
            <a:r>
              <a:rPr lang="en-US" b="0" i="0" dirty="0">
                <a:solidFill>
                  <a:srgbClr val="000000"/>
                </a:solidFill>
                <a:effectLst/>
                <a:latin typeface="__Work_Sans_5b7e72"/>
              </a:rPr>
              <a:t>. This meaning of web crawler came about as companies other than search engines started using web scrapers to retrieve web information. For example, </a:t>
            </a:r>
            <a:r>
              <a:rPr lang="en-US" b="0" i="0" u="none" strike="noStrike" dirty="0">
                <a:solidFill>
                  <a:srgbClr val="000000"/>
                </a:solidFill>
                <a:effectLst/>
                <a:latin typeface="__Work_Sans_5b7e72"/>
              </a:rPr>
              <a:t>e-commerce companies rely on their competitors’ prices</a:t>
            </a:r>
            <a:r>
              <a:rPr lang="en-US" b="0" i="0" dirty="0">
                <a:solidFill>
                  <a:srgbClr val="000000"/>
                </a:solidFill>
                <a:effectLst/>
                <a:latin typeface="__Work_Sans_5b7e72"/>
              </a:rPr>
              <a:t> for </a:t>
            </a:r>
            <a:r>
              <a:rPr lang="en-US" b="0" i="0" u="none" strike="noStrike" dirty="0">
                <a:solidFill>
                  <a:srgbClr val="000000"/>
                </a:solidFill>
                <a:effectLst/>
                <a:latin typeface="__Work_Sans_5b7e72"/>
              </a:rPr>
              <a:t>dynamic pricing</a:t>
            </a:r>
            <a:r>
              <a:rPr lang="en-US" b="0" i="0" dirty="0">
                <a:solidFill>
                  <a:srgbClr val="000000"/>
                </a:solidFill>
                <a:effectLst/>
                <a:latin typeface="__Work_Sans_5b7e72"/>
              </a:rPr>
              <a:t>.</a:t>
            </a:r>
          </a:p>
          <a:p>
            <a:pPr marL="0" indent="0">
              <a:buNone/>
            </a:pPr>
            <a:endParaRPr lang="en-PK" dirty="0"/>
          </a:p>
        </p:txBody>
      </p:sp>
    </p:spTree>
    <p:extLst>
      <p:ext uri="{BB962C8B-B14F-4D97-AF65-F5344CB8AC3E}">
        <p14:creationId xmlns:p14="http://schemas.microsoft.com/office/powerpoint/2010/main" val="180477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99DC-1769-8390-F7CF-F2629F311883}"/>
              </a:ext>
            </a:extLst>
          </p:cNvPr>
          <p:cNvSpPr>
            <a:spLocks noGrp="1"/>
          </p:cNvSpPr>
          <p:nvPr>
            <p:ph type="title"/>
          </p:nvPr>
        </p:nvSpPr>
        <p:spPr/>
        <p:txBody>
          <a:bodyPr/>
          <a:lstStyle/>
          <a:p>
            <a:r>
              <a:rPr lang="en-US" dirty="0"/>
              <a:t>How does a web crawler work?</a:t>
            </a:r>
            <a:endParaRPr lang="en-PK" dirty="0"/>
          </a:p>
        </p:txBody>
      </p:sp>
      <p:sp>
        <p:nvSpPr>
          <p:cNvPr id="3" name="Content Placeholder 2">
            <a:extLst>
              <a:ext uri="{FF2B5EF4-FFF2-40B4-BE49-F238E27FC236}">
                <a16:creationId xmlns:a16="http://schemas.microsoft.com/office/drawing/2014/main" id="{7BAE7F3F-61EB-A141-A412-562DC7E20448}"/>
              </a:ext>
            </a:extLst>
          </p:cNvPr>
          <p:cNvSpPr>
            <a:spLocks noGrp="1"/>
          </p:cNvSpPr>
          <p:nvPr>
            <p:ph idx="1"/>
          </p:nvPr>
        </p:nvSpPr>
        <p:spPr/>
        <p:txBody>
          <a:bodyPr/>
          <a:lstStyle/>
          <a:p>
            <a:pPr marL="457200" indent="-457200">
              <a:buFont typeface="+mj-lt"/>
              <a:buAutoNum type="arabicPeriod"/>
            </a:pPr>
            <a:r>
              <a:rPr lang="en-US" dirty="0"/>
              <a:t>Web crawlers start their crawling process by downloading the website’s robot.txt. The file includes sitemaps that list the URLs that the search engine can crawl.  </a:t>
            </a:r>
          </a:p>
          <a:p>
            <a:pPr marL="457200" indent="-457200">
              <a:buFont typeface="+mj-lt"/>
              <a:buAutoNum type="arabicPeriod"/>
            </a:pPr>
            <a:r>
              <a:rPr lang="en-US" dirty="0"/>
              <a:t>Once web crawlers start crawling a page, they discover new pages via hyperlinks. </a:t>
            </a:r>
          </a:p>
          <a:p>
            <a:pPr marL="457200" indent="-457200">
              <a:buFont typeface="+mj-lt"/>
              <a:buAutoNum type="arabicPeriod"/>
            </a:pPr>
            <a:r>
              <a:rPr lang="en-US" dirty="0"/>
              <a:t>Crawlers add newly discovered URLs to the crawl queue so that they can be crawled later if they are interesting to be crawled for the crawler’s developer. </a:t>
            </a:r>
          </a:p>
          <a:p>
            <a:endParaRPr lang="en-US" dirty="0"/>
          </a:p>
          <a:p>
            <a:r>
              <a:rPr lang="en-US" dirty="0"/>
              <a:t>Thanks to this flow, web crawlers can index every single page that is connected to others.</a:t>
            </a:r>
            <a:endParaRPr lang="en-PK" dirty="0"/>
          </a:p>
        </p:txBody>
      </p:sp>
    </p:spTree>
    <p:extLst>
      <p:ext uri="{BB962C8B-B14F-4D97-AF65-F5344CB8AC3E}">
        <p14:creationId xmlns:p14="http://schemas.microsoft.com/office/powerpoint/2010/main" val="208416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5CD9-DA1B-BD78-795A-D7001C47A1FE}"/>
              </a:ext>
            </a:extLst>
          </p:cNvPr>
          <p:cNvSpPr>
            <a:spLocks noGrp="1"/>
          </p:cNvSpPr>
          <p:nvPr>
            <p:ph type="title"/>
          </p:nvPr>
        </p:nvSpPr>
        <p:spPr/>
        <p:txBody>
          <a:bodyPr/>
          <a:lstStyle/>
          <a:p>
            <a:r>
              <a:rPr lang="en-US" dirty="0"/>
              <a:t>The Process of Web Crawling</a:t>
            </a:r>
            <a:endParaRPr lang="en-PK" dirty="0"/>
          </a:p>
        </p:txBody>
      </p:sp>
      <p:sp>
        <p:nvSpPr>
          <p:cNvPr id="5" name="AutoShape 4" descr="Web crawling consists of five basic steps: discovery, crawling, fetching, rendering, and indexing.">
            <a:extLst>
              <a:ext uri="{FF2B5EF4-FFF2-40B4-BE49-F238E27FC236}">
                <a16:creationId xmlns:a16="http://schemas.microsoft.com/office/drawing/2014/main" id="{4AA1B626-A0D3-1333-3DCA-31DB0E679E60}"/>
              </a:ext>
            </a:extLst>
          </p:cNvPr>
          <p:cNvSpPr>
            <a:spLocks noChangeAspect="1" noChangeArrowheads="1"/>
          </p:cNvSpPr>
          <p:nvPr/>
        </p:nvSpPr>
        <p:spPr bwMode="auto">
          <a:xfrm>
            <a:off x="3181350" y="1243013"/>
            <a:ext cx="5829300" cy="4371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6" name="Content Placeholder 2">
            <a:extLst>
              <a:ext uri="{FF2B5EF4-FFF2-40B4-BE49-F238E27FC236}">
                <a16:creationId xmlns:a16="http://schemas.microsoft.com/office/drawing/2014/main" id="{25E52E33-BEB4-2979-65E9-4D2B5E925334}"/>
              </a:ext>
            </a:extLst>
          </p:cNvPr>
          <p:cNvSpPr>
            <a:spLocks noGrp="1"/>
          </p:cNvSpPr>
          <p:nvPr>
            <p:ph idx="1"/>
          </p:nvPr>
        </p:nvSpPr>
        <p:spPr>
          <a:xfrm>
            <a:off x="1097280" y="2108201"/>
            <a:ext cx="10058400" cy="3760891"/>
          </a:xfrm>
        </p:spPr>
        <p:txBody>
          <a:bodyPr/>
          <a:lstStyle/>
          <a:p>
            <a:pPr marL="457200" indent="-457200" algn="l">
              <a:buFont typeface="+mj-lt"/>
              <a:buAutoNum type="arabicPeriod"/>
            </a:pPr>
            <a:r>
              <a:rPr lang="en-US" b="1" i="0" dirty="0">
                <a:solidFill>
                  <a:srgbClr val="000000"/>
                </a:solidFill>
                <a:effectLst/>
                <a:latin typeface="__Work_Sans_5b7e72"/>
              </a:rPr>
              <a:t>Discovery</a:t>
            </a:r>
          </a:p>
          <a:p>
            <a:pPr marL="457200" indent="-457200" algn="l">
              <a:buFont typeface="+mj-lt"/>
              <a:buAutoNum type="arabicPeriod"/>
            </a:pPr>
            <a:r>
              <a:rPr lang="en-US" b="1" dirty="0">
                <a:solidFill>
                  <a:srgbClr val="000000"/>
                </a:solidFill>
                <a:latin typeface="__Work_Sans_5b7e72"/>
              </a:rPr>
              <a:t>Crawling</a:t>
            </a:r>
          </a:p>
          <a:p>
            <a:pPr marL="457200" indent="-457200" algn="l">
              <a:buFont typeface="+mj-lt"/>
              <a:buAutoNum type="arabicPeriod"/>
            </a:pPr>
            <a:r>
              <a:rPr lang="en-US" b="1" i="0" dirty="0">
                <a:solidFill>
                  <a:srgbClr val="000000"/>
                </a:solidFill>
                <a:effectLst/>
                <a:latin typeface="__Work_Sans_5b7e72"/>
              </a:rPr>
              <a:t>Fetching</a:t>
            </a:r>
          </a:p>
          <a:p>
            <a:pPr marL="457200" indent="-457200" algn="l">
              <a:buFont typeface="+mj-lt"/>
              <a:buAutoNum type="arabicPeriod"/>
            </a:pPr>
            <a:r>
              <a:rPr lang="en-US" b="1" dirty="0">
                <a:solidFill>
                  <a:srgbClr val="000000"/>
                </a:solidFill>
                <a:latin typeface="__Work_Sans_5b7e72"/>
              </a:rPr>
              <a:t>Rendering</a:t>
            </a:r>
          </a:p>
          <a:p>
            <a:pPr marL="457200" indent="-457200" algn="l">
              <a:buFont typeface="+mj-lt"/>
              <a:buAutoNum type="arabicPeriod"/>
            </a:pPr>
            <a:r>
              <a:rPr lang="en-US" b="1" i="0" dirty="0">
                <a:solidFill>
                  <a:srgbClr val="000000"/>
                </a:solidFill>
                <a:effectLst/>
                <a:latin typeface="__Work_Sans_5b7e72"/>
              </a:rPr>
              <a:t>Indexing</a:t>
            </a:r>
            <a:endParaRPr lang="en-US" b="0" i="0" dirty="0">
              <a:solidFill>
                <a:srgbClr val="000000"/>
              </a:solidFill>
              <a:effectLst/>
              <a:latin typeface="__Work_Sans_5b7e72"/>
            </a:endParaRPr>
          </a:p>
          <a:p>
            <a:pPr marL="0" indent="0">
              <a:buNone/>
            </a:pPr>
            <a:endParaRPr lang="en-PK" dirty="0"/>
          </a:p>
        </p:txBody>
      </p:sp>
    </p:spTree>
    <p:extLst>
      <p:ext uri="{BB962C8B-B14F-4D97-AF65-F5344CB8AC3E}">
        <p14:creationId xmlns:p14="http://schemas.microsoft.com/office/powerpoint/2010/main" val="147057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25C0-3049-9E7F-554E-96470A09DA42}"/>
              </a:ext>
            </a:extLst>
          </p:cNvPr>
          <p:cNvSpPr>
            <a:spLocks noGrp="1"/>
          </p:cNvSpPr>
          <p:nvPr>
            <p:ph type="title"/>
          </p:nvPr>
        </p:nvSpPr>
        <p:spPr/>
        <p:txBody>
          <a:bodyPr/>
          <a:lstStyle/>
          <a:p>
            <a:r>
              <a:rPr lang="en-US" dirty="0"/>
              <a:t>How often should we crawl?</a:t>
            </a:r>
            <a:endParaRPr lang="en-PK" dirty="0"/>
          </a:p>
        </p:txBody>
      </p:sp>
      <p:sp>
        <p:nvSpPr>
          <p:cNvPr id="3" name="Content Placeholder 2">
            <a:extLst>
              <a:ext uri="{FF2B5EF4-FFF2-40B4-BE49-F238E27FC236}">
                <a16:creationId xmlns:a16="http://schemas.microsoft.com/office/drawing/2014/main" id="{678299C7-CEAA-54A7-2BEA-C07CCE2C76A2}"/>
              </a:ext>
            </a:extLst>
          </p:cNvPr>
          <p:cNvSpPr>
            <a:spLocks noGrp="1"/>
          </p:cNvSpPr>
          <p:nvPr>
            <p:ph idx="1"/>
          </p:nvPr>
        </p:nvSpPr>
        <p:spPr/>
        <p:txBody>
          <a:bodyPr/>
          <a:lstStyle/>
          <a:p>
            <a:pPr marL="0" indent="0" algn="ctr">
              <a:buNone/>
            </a:pPr>
            <a:r>
              <a:rPr lang="en-US" dirty="0"/>
              <a:t>It depends on change frequency of the content and we need to look at the cost as well</a:t>
            </a:r>
          </a:p>
          <a:p>
            <a:pPr marL="0" indent="0" algn="ctr">
              <a:buNone/>
            </a:pPr>
            <a:endParaRPr lang="en-PK" dirty="0"/>
          </a:p>
        </p:txBody>
      </p:sp>
    </p:spTree>
    <p:extLst>
      <p:ext uri="{BB962C8B-B14F-4D97-AF65-F5344CB8AC3E}">
        <p14:creationId xmlns:p14="http://schemas.microsoft.com/office/powerpoint/2010/main" val="60429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C6AA-DBD8-7ED0-7B97-88205F97BE1C}"/>
              </a:ext>
            </a:extLst>
          </p:cNvPr>
          <p:cNvSpPr>
            <a:spLocks noGrp="1"/>
          </p:cNvSpPr>
          <p:nvPr>
            <p:ph type="title"/>
          </p:nvPr>
        </p:nvSpPr>
        <p:spPr/>
        <p:txBody>
          <a:bodyPr/>
          <a:lstStyle/>
          <a:p>
            <a:r>
              <a:rPr lang="en-US" dirty="0"/>
              <a:t>Search Engine Indexing</a:t>
            </a:r>
            <a:endParaRPr lang="en-PK" dirty="0"/>
          </a:p>
        </p:txBody>
      </p:sp>
      <p:sp>
        <p:nvSpPr>
          <p:cNvPr id="3" name="Content Placeholder 2">
            <a:extLst>
              <a:ext uri="{FF2B5EF4-FFF2-40B4-BE49-F238E27FC236}">
                <a16:creationId xmlns:a16="http://schemas.microsoft.com/office/drawing/2014/main" id="{E458F16A-C259-B535-16F6-22F723DAB0A1}"/>
              </a:ext>
            </a:extLst>
          </p:cNvPr>
          <p:cNvSpPr>
            <a:spLocks noGrp="1"/>
          </p:cNvSpPr>
          <p:nvPr>
            <p:ph idx="1"/>
          </p:nvPr>
        </p:nvSpPr>
        <p:spPr/>
        <p:txBody>
          <a:bodyPr/>
          <a:lstStyle/>
          <a:p>
            <a:r>
              <a:rPr lang="en-US" dirty="0"/>
              <a:t>Search engines process and store information they find in an index, a huge database of all the content they’ve discovered and deem good enough to serve up to searchers.</a:t>
            </a:r>
          </a:p>
          <a:p>
            <a:endParaRPr lang="en-US" dirty="0"/>
          </a:p>
          <a:p>
            <a:pPr algn="l"/>
            <a:r>
              <a:rPr lang="en-US" b="0" i="0" dirty="0">
                <a:solidFill>
                  <a:srgbClr val="424A4F"/>
                </a:solidFill>
                <a:effectLst/>
                <a:latin typeface="Lato" panose="020F0502020204030203" pitchFamily="34" charset="0"/>
              </a:rPr>
              <a:t>Search engines have two main jobs:</a:t>
            </a:r>
          </a:p>
          <a:p>
            <a:pPr marL="457200" indent="-457200" algn="l">
              <a:buFont typeface="+mj-lt"/>
              <a:buAutoNum type="arabicPeriod"/>
            </a:pPr>
            <a:r>
              <a:rPr lang="en-US" b="0" i="0" dirty="0">
                <a:solidFill>
                  <a:srgbClr val="424A4F"/>
                </a:solidFill>
                <a:effectLst/>
                <a:latin typeface="Lato" panose="020F0502020204030203" pitchFamily="34" charset="0"/>
              </a:rPr>
              <a:t>Crawling the web to discover content;</a:t>
            </a:r>
          </a:p>
          <a:p>
            <a:pPr marL="457200" indent="-457200" algn="l">
              <a:buFont typeface="+mj-lt"/>
              <a:buAutoNum type="arabicPeriod"/>
            </a:pPr>
            <a:r>
              <a:rPr lang="en-US" b="0" i="0" dirty="0">
                <a:solidFill>
                  <a:srgbClr val="424A4F"/>
                </a:solidFill>
                <a:effectLst/>
                <a:latin typeface="Lato" panose="020F0502020204030203" pitchFamily="34" charset="0"/>
              </a:rPr>
              <a:t>Indexing that content so that it can be served up to searchers who are looking for information.</a:t>
            </a:r>
          </a:p>
          <a:p>
            <a:endParaRPr lang="en-PK" dirty="0"/>
          </a:p>
        </p:txBody>
      </p:sp>
    </p:spTree>
    <p:extLst>
      <p:ext uri="{BB962C8B-B14F-4D97-AF65-F5344CB8AC3E}">
        <p14:creationId xmlns:p14="http://schemas.microsoft.com/office/powerpoint/2010/main" val="70187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771C2AD-4E7A-9391-2B88-9E8EAED15864}"/>
              </a:ext>
            </a:extLst>
          </p:cNvPr>
          <p:cNvSpPr>
            <a:spLocks noGrp="1"/>
          </p:cNvSpPr>
          <p:nvPr>
            <p:ph type="title"/>
          </p:nvPr>
        </p:nvSpPr>
        <p:spPr>
          <a:xfrm>
            <a:off x="1097280" y="286603"/>
            <a:ext cx="10058400" cy="1450757"/>
          </a:xfrm>
        </p:spPr>
        <p:txBody>
          <a:bodyPr/>
          <a:lstStyle/>
          <a:p>
            <a:r>
              <a:rPr lang="en-US" dirty="0"/>
              <a:t>robot.txt</a:t>
            </a:r>
            <a:endParaRPr lang="en-PK" dirty="0"/>
          </a:p>
        </p:txBody>
      </p:sp>
      <p:sp>
        <p:nvSpPr>
          <p:cNvPr id="7" name="Content Placeholder 2">
            <a:extLst>
              <a:ext uri="{FF2B5EF4-FFF2-40B4-BE49-F238E27FC236}">
                <a16:creationId xmlns:a16="http://schemas.microsoft.com/office/drawing/2014/main" id="{4F4A684F-6AF8-96D0-58A8-A39E883BC20B}"/>
              </a:ext>
            </a:extLst>
          </p:cNvPr>
          <p:cNvSpPr txBox="1">
            <a:spLocks/>
          </p:cNvSpPr>
          <p:nvPr/>
        </p:nvSpPr>
        <p:spPr>
          <a:xfrm>
            <a:off x="1097280" y="2108201"/>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000000"/>
                </a:solidFill>
                <a:latin typeface="__Work_Sans_5b7e72"/>
              </a:rPr>
              <a:t>After arriving at a website but before spidering it, the search crawler will look for a robots.txt file. </a:t>
            </a:r>
          </a:p>
          <a:p>
            <a:pPr marL="0" indent="0">
              <a:buNone/>
            </a:pPr>
            <a:r>
              <a:rPr lang="en-US" b="1" dirty="0">
                <a:solidFill>
                  <a:srgbClr val="000000"/>
                </a:solidFill>
                <a:latin typeface="__Work_Sans_5b7e72"/>
              </a:rPr>
              <a:t>If it finds one, the crawler will read that file first before continuing through the page. </a:t>
            </a:r>
          </a:p>
          <a:p>
            <a:pPr marL="0" indent="0">
              <a:buNone/>
            </a:pPr>
            <a:r>
              <a:rPr lang="en-US" b="1" dirty="0">
                <a:solidFill>
                  <a:srgbClr val="000000"/>
                </a:solidFill>
                <a:latin typeface="__Work_Sans_5b7e72"/>
              </a:rPr>
              <a:t>Because the robots.txt file contains information about how the search engine should crawl, the information found there will instruct further crawler action on this particular site. </a:t>
            </a:r>
          </a:p>
          <a:p>
            <a:pPr marL="0" indent="0">
              <a:buNone/>
            </a:pPr>
            <a:r>
              <a:rPr lang="en-US" b="1" dirty="0">
                <a:solidFill>
                  <a:srgbClr val="000000"/>
                </a:solidFill>
                <a:latin typeface="__Work_Sans_5b7e72"/>
              </a:rPr>
              <a:t>If the robots.txt file does not contain any directives that disallow a user-agent’s activity (or if the site doesn’t have a robots.txt file), it will proceed to crawl other information on the site.</a:t>
            </a:r>
            <a:endParaRPr lang="en-PK" dirty="0"/>
          </a:p>
        </p:txBody>
      </p:sp>
    </p:spTree>
    <p:extLst>
      <p:ext uri="{BB962C8B-B14F-4D97-AF65-F5344CB8AC3E}">
        <p14:creationId xmlns:p14="http://schemas.microsoft.com/office/powerpoint/2010/main" val="35570822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{8C87D801-D6FD-4AB0-892E-389D9011122E}tf33845126_win32</Template>
  <TotalTime>373</TotalTime>
  <Words>1123</Words>
  <Application>Microsoft Office PowerPoint</Application>
  <PresentationFormat>Widescreen</PresentationFormat>
  <Paragraphs>84</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__Work_Sans_5b7e72</vt:lpstr>
      <vt:lpstr>Arial</vt:lpstr>
      <vt:lpstr>Bookman Old Style</vt:lpstr>
      <vt:lpstr>Calibri</vt:lpstr>
      <vt:lpstr>Franklin Gothic Book</vt:lpstr>
      <vt:lpstr>Lato</vt:lpstr>
      <vt:lpstr>Söhne</vt:lpstr>
      <vt:lpstr>1_RetrospectVTI</vt:lpstr>
      <vt:lpstr>Web Data Collection</vt:lpstr>
      <vt:lpstr>Agenda</vt:lpstr>
      <vt:lpstr>What is Web Crawling?</vt:lpstr>
      <vt:lpstr>Two functions of a Web Crawler</vt:lpstr>
      <vt:lpstr>How does a web crawler work?</vt:lpstr>
      <vt:lpstr>The Process of Web Crawling</vt:lpstr>
      <vt:lpstr>How often should we crawl?</vt:lpstr>
      <vt:lpstr>Search Engine Indexing</vt:lpstr>
      <vt:lpstr>robot.txt</vt:lpstr>
      <vt:lpstr>PowerPoint Presentation</vt:lpstr>
      <vt:lpstr>Search engine ranking</vt:lpstr>
      <vt:lpstr>Google Search Console</vt:lpstr>
      <vt:lpstr>Web Scrapping</vt:lpstr>
      <vt:lpstr>Handling data on the web</vt:lpstr>
      <vt:lpstr>Handling data on the web</vt:lpstr>
      <vt:lpstr>Steps after acquiring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Mining</dc:title>
  <dc:creator>Hamid Hussain</dc:creator>
  <cp:lastModifiedBy>Hamid Hussain</cp:lastModifiedBy>
  <cp:revision>46</cp:revision>
  <dcterms:created xsi:type="dcterms:W3CDTF">2024-02-27T16:08:56Z</dcterms:created>
  <dcterms:modified xsi:type="dcterms:W3CDTF">2024-03-19T18:02:30Z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