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25" r:id="rId7"/>
    <p:sldId id="317" r:id="rId8"/>
    <p:sldId id="324" r:id="rId9"/>
    <p:sldId id="319" r:id="rId10"/>
    <p:sldId id="318" r:id="rId11"/>
    <p:sldId id="326" r:id="rId12"/>
    <p:sldId id="312" r:id="rId13"/>
    <p:sldId id="320" r:id="rId14"/>
    <p:sldId id="321" r:id="rId15"/>
    <p:sldId id="322" r:id="rId16"/>
    <p:sldId id="32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19" autoAdjust="0"/>
  </p:normalViewPr>
  <p:slideViewPr>
    <p:cSldViewPr snapToGrid="0">
      <p:cViewPr varScale="1">
        <p:scale>
          <a:sx n="103" d="100"/>
          <a:sy n="103" d="100"/>
        </p:scale>
        <p:origin x="1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Text Mining Techniques</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dirty="0">
                <a:solidFill>
                  <a:schemeClr val="tx1">
                    <a:lumMod val="85000"/>
                    <a:lumOff val="15000"/>
                  </a:schemeClr>
                </a:solidFill>
              </a:rPr>
              <a:t>Chapter 3</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250B-AF13-87C2-5A24-D6F677129FB9}"/>
              </a:ext>
            </a:extLst>
          </p:cNvPr>
          <p:cNvSpPr>
            <a:spLocks noGrp="1"/>
          </p:cNvSpPr>
          <p:nvPr>
            <p:ph type="title"/>
          </p:nvPr>
        </p:nvSpPr>
        <p:spPr/>
        <p:txBody>
          <a:bodyPr/>
          <a:lstStyle/>
          <a:p>
            <a:r>
              <a:rPr lang="en-US" dirty="0"/>
              <a:t>Text Classification</a:t>
            </a:r>
            <a:endParaRPr lang="en-PK" dirty="0"/>
          </a:p>
        </p:txBody>
      </p:sp>
      <p:sp>
        <p:nvSpPr>
          <p:cNvPr id="3" name="Content Placeholder 2">
            <a:extLst>
              <a:ext uri="{FF2B5EF4-FFF2-40B4-BE49-F238E27FC236}">
                <a16:creationId xmlns:a16="http://schemas.microsoft.com/office/drawing/2014/main" id="{562044E0-58E9-1904-CBA4-70DDCD51B455}"/>
              </a:ext>
            </a:extLst>
          </p:cNvPr>
          <p:cNvSpPr>
            <a:spLocks noGrp="1"/>
          </p:cNvSpPr>
          <p:nvPr>
            <p:ph idx="1"/>
          </p:nvPr>
        </p:nvSpPr>
        <p:spPr/>
        <p:txBody>
          <a:bodyPr/>
          <a:lstStyle/>
          <a:p>
            <a:r>
              <a:rPr lang="en-US" dirty="0"/>
              <a:t>Text classification categorizes web content into predefined categories or labels. This can be useful for tasks like topic classification, spam detection, sentiment analysis, or content filtering. Machine learning algorithms such as Naive Bayes, SVM, or deep learning models can be applied for text classification.</a:t>
            </a:r>
            <a:endParaRPr lang="en-PK" dirty="0"/>
          </a:p>
        </p:txBody>
      </p:sp>
    </p:spTree>
    <p:extLst>
      <p:ext uri="{BB962C8B-B14F-4D97-AF65-F5344CB8AC3E}">
        <p14:creationId xmlns:p14="http://schemas.microsoft.com/office/powerpoint/2010/main" val="310784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EE809-4B4D-643F-BDEA-36FE2A0071F6}"/>
              </a:ext>
            </a:extLst>
          </p:cNvPr>
          <p:cNvSpPr>
            <a:spLocks noGrp="1"/>
          </p:cNvSpPr>
          <p:nvPr>
            <p:ph type="title"/>
          </p:nvPr>
        </p:nvSpPr>
        <p:spPr/>
        <p:txBody>
          <a:bodyPr/>
          <a:lstStyle/>
          <a:p>
            <a:r>
              <a:rPr lang="en-US" dirty="0"/>
              <a:t>Named Entity Disambiguation</a:t>
            </a:r>
            <a:endParaRPr lang="en-PK" dirty="0"/>
          </a:p>
        </p:txBody>
      </p:sp>
      <p:sp>
        <p:nvSpPr>
          <p:cNvPr id="3" name="Content Placeholder 2">
            <a:extLst>
              <a:ext uri="{FF2B5EF4-FFF2-40B4-BE49-F238E27FC236}">
                <a16:creationId xmlns:a16="http://schemas.microsoft.com/office/drawing/2014/main" id="{A6E89D32-83AA-CD8D-21A4-B640E2610766}"/>
              </a:ext>
            </a:extLst>
          </p:cNvPr>
          <p:cNvSpPr>
            <a:spLocks noGrp="1"/>
          </p:cNvSpPr>
          <p:nvPr>
            <p:ph idx="1"/>
          </p:nvPr>
        </p:nvSpPr>
        <p:spPr/>
        <p:txBody>
          <a:bodyPr/>
          <a:lstStyle/>
          <a:p>
            <a:r>
              <a:rPr lang="en-US" dirty="0"/>
              <a:t>In cases where named entities are ambiguous (e.g., same name referring to different entities), named entity disambiguation techniques can be applied to resolve the ambiguity and link entities to their respective entities in a knowledge base.</a:t>
            </a:r>
            <a:endParaRPr lang="en-PK" dirty="0"/>
          </a:p>
        </p:txBody>
      </p:sp>
    </p:spTree>
    <p:extLst>
      <p:ext uri="{BB962C8B-B14F-4D97-AF65-F5344CB8AC3E}">
        <p14:creationId xmlns:p14="http://schemas.microsoft.com/office/powerpoint/2010/main" val="3976020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C16D-AA31-4498-CB14-72F8428E8F31}"/>
              </a:ext>
            </a:extLst>
          </p:cNvPr>
          <p:cNvSpPr>
            <a:spLocks noGrp="1"/>
          </p:cNvSpPr>
          <p:nvPr>
            <p:ph type="title"/>
          </p:nvPr>
        </p:nvSpPr>
        <p:spPr/>
        <p:txBody>
          <a:bodyPr/>
          <a:lstStyle/>
          <a:p>
            <a:r>
              <a:rPr lang="en-US" dirty="0"/>
              <a:t>Topic Modeling</a:t>
            </a:r>
            <a:endParaRPr lang="en-PK" dirty="0"/>
          </a:p>
        </p:txBody>
      </p:sp>
      <p:sp>
        <p:nvSpPr>
          <p:cNvPr id="3" name="Content Placeholder 2">
            <a:extLst>
              <a:ext uri="{FF2B5EF4-FFF2-40B4-BE49-F238E27FC236}">
                <a16:creationId xmlns:a16="http://schemas.microsoft.com/office/drawing/2014/main" id="{69D42F31-9C03-8625-23FE-A669B657348A}"/>
              </a:ext>
            </a:extLst>
          </p:cNvPr>
          <p:cNvSpPr>
            <a:spLocks noGrp="1"/>
          </p:cNvSpPr>
          <p:nvPr>
            <p:ph idx="1"/>
          </p:nvPr>
        </p:nvSpPr>
        <p:spPr/>
        <p:txBody>
          <a:bodyPr/>
          <a:lstStyle/>
          <a:p>
            <a:r>
              <a:rPr lang="en-US" dirty="0"/>
              <a:t>Topic modeling identifies topics or themes present in web content. Techniques like Latent Dirichlet Allocation (LDA) or Non-Negative Matrix Factorization (NMF) can be used to discover latent topics within web pages, enabling content categorization, trend analysis, or recommendation systems.</a:t>
            </a:r>
            <a:endParaRPr lang="en-PK" dirty="0"/>
          </a:p>
        </p:txBody>
      </p:sp>
    </p:spTree>
    <p:extLst>
      <p:ext uri="{BB962C8B-B14F-4D97-AF65-F5344CB8AC3E}">
        <p14:creationId xmlns:p14="http://schemas.microsoft.com/office/powerpoint/2010/main" val="1478593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0E60-CA6F-FE08-BC4C-D43256205E61}"/>
              </a:ext>
            </a:extLst>
          </p:cNvPr>
          <p:cNvSpPr>
            <a:spLocks noGrp="1"/>
          </p:cNvSpPr>
          <p:nvPr>
            <p:ph type="title"/>
          </p:nvPr>
        </p:nvSpPr>
        <p:spPr/>
        <p:txBody>
          <a:bodyPr/>
          <a:lstStyle/>
          <a:p>
            <a:r>
              <a:rPr lang="en-US" dirty="0"/>
              <a:t>Sentiment Analysis </a:t>
            </a:r>
            <a:endParaRPr lang="en-PK" dirty="0"/>
          </a:p>
        </p:txBody>
      </p:sp>
      <p:sp>
        <p:nvSpPr>
          <p:cNvPr id="3" name="Content Placeholder 2">
            <a:extLst>
              <a:ext uri="{FF2B5EF4-FFF2-40B4-BE49-F238E27FC236}">
                <a16:creationId xmlns:a16="http://schemas.microsoft.com/office/drawing/2014/main" id="{FC8E60C9-182D-4CD8-91F8-2DD0200133FE}"/>
              </a:ext>
            </a:extLst>
          </p:cNvPr>
          <p:cNvSpPr>
            <a:spLocks noGrp="1"/>
          </p:cNvSpPr>
          <p:nvPr>
            <p:ph idx="1"/>
          </p:nvPr>
        </p:nvSpPr>
        <p:spPr/>
        <p:txBody>
          <a:bodyPr/>
          <a:lstStyle/>
          <a:p>
            <a:r>
              <a:rPr lang="en-US" dirty="0"/>
              <a:t>Sentiment analysis determines the sentiment (positive, negative, or neutral) expressed in web content. This is valuable for understanding public opinion, customer feedback, or brand sentiment on the web. Sentiment analysis techniques range from rule-based methods to machine learning approaches using techniques like Naive Bayes, Support Vector Machines (SVM), or deep learning models.</a:t>
            </a:r>
            <a:endParaRPr lang="en-PK" dirty="0"/>
          </a:p>
        </p:txBody>
      </p:sp>
    </p:spTree>
    <p:extLst>
      <p:ext uri="{BB962C8B-B14F-4D97-AF65-F5344CB8AC3E}">
        <p14:creationId xmlns:p14="http://schemas.microsoft.com/office/powerpoint/2010/main" val="309164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Text Mining using NLP</a:t>
            </a:r>
          </a:p>
        </p:txBody>
      </p:sp>
      <p:sp>
        <p:nvSpPr>
          <p:cNvPr id="4" name="Content Placeholder 3">
            <a:extLst>
              <a:ext uri="{FF2B5EF4-FFF2-40B4-BE49-F238E27FC236}">
                <a16:creationId xmlns:a16="http://schemas.microsoft.com/office/drawing/2014/main" id="{FEFABB26-5C83-4D47-95EF-958F5E6B746B}"/>
              </a:ext>
            </a:extLst>
          </p:cNvPr>
          <p:cNvSpPr>
            <a:spLocks noGrp="1"/>
          </p:cNvSpPr>
          <p:nvPr>
            <p:ph idx="1"/>
          </p:nvPr>
        </p:nvSpPr>
        <p:spPr/>
        <p:txBody>
          <a:bodyPr>
            <a:normAutofit fontScale="62500" lnSpcReduction="20000"/>
          </a:bodyPr>
          <a:lstStyle/>
          <a:p>
            <a:r>
              <a:rPr lang="en-US" b="1" dirty="0"/>
              <a:t>Text Pre-Processing</a:t>
            </a:r>
          </a:p>
          <a:p>
            <a:r>
              <a:rPr lang="en-US" b="1" dirty="0"/>
              <a:t>Text Cleaning</a:t>
            </a:r>
          </a:p>
          <a:p>
            <a:pPr lvl="1"/>
            <a:r>
              <a:rPr lang="en-US" b="1" dirty="0"/>
              <a:t>Handling missing data and noise in web datasets</a:t>
            </a:r>
          </a:p>
          <a:p>
            <a:r>
              <a:rPr lang="en-US" dirty="0"/>
              <a:t>Keyword Extraction</a:t>
            </a:r>
          </a:p>
          <a:p>
            <a:pPr lvl="1"/>
            <a:r>
              <a:rPr lang="en-US" dirty="0"/>
              <a:t>TF-IDF</a:t>
            </a:r>
          </a:p>
          <a:p>
            <a:pPr lvl="1"/>
            <a:r>
              <a:rPr lang="en-US" dirty="0"/>
              <a:t>RAKE</a:t>
            </a:r>
          </a:p>
          <a:p>
            <a:r>
              <a:rPr lang="en-US" dirty="0"/>
              <a:t>Named Entity Recognition (NER)</a:t>
            </a:r>
          </a:p>
          <a:p>
            <a:r>
              <a:rPr lang="en-US" dirty="0"/>
              <a:t>Text Classification and Clustering</a:t>
            </a:r>
          </a:p>
          <a:p>
            <a:r>
              <a:rPr lang="en-US" dirty="0">
                <a:solidFill>
                  <a:schemeClr val="tx1"/>
                </a:solidFill>
              </a:rPr>
              <a:t>Sentiment Analysis</a:t>
            </a:r>
          </a:p>
          <a:p>
            <a:r>
              <a:rPr lang="en-US" dirty="0"/>
              <a:t>Text Summarization</a:t>
            </a:r>
          </a:p>
          <a:p>
            <a:r>
              <a:rPr lang="en-US" dirty="0"/>
              <a:t>Topic Modeling</a:t>
            </a:r>
          </a:p>
          <a:p>
            <a:r>
              <a:rPr lang="en-US" dirty="0"/>
              <a:t>Dependency Parsing</a:t>
            </a:r>
            <a:endParaRPr lang="en-PK" dirty="0"/>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n Overview for Text Representations in NLP | by jiawei hu | Towards Data  Science">
            <a:extLst>
              <a:ext uri="{FF2B5EF4-FFF2-40B4-BE49-F238E27FC236}">
                <a16:creationId xmlns:a16="http://schemas.microsoft.com/office/drawing/2014/main" id="{BE894331-C71B-E42E-F1E9-416B8E842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02142"/>
            <a:ext cx="10553700" cy="4453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03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4A60-E3FD-B94A-DC23-92D6A64D4D62}"/>
              </a:ext>
            </a:extLst>
          </p:cNvPr>
          <p:cNvSpPr>
            <a:spLocks noGrp="1"/>
          </p:cNvSpPr>
          <p:nvPr>
            <p:ph type="title"/>
          </p:nvPr>
        </p:nvSpPr>
        <p:spPr/>
        <p:txBody>
          <a:bodyPr/>
          <a:lstStyle/>
          <a:p>
            <a:r>
              <a:rPr lang="en-US" dirty="0"/>
              <a:t>Text Pre-processing</a:t>
            </a:r>
            <a:endParaRPr lang="en-PK" dirty="0"/>
          </a:p>
        </p:txBody>
      </p:sp>
      <p:sp>
        <p:nvSpPr>
          <p:cNvPr id="3" name="Content Placeholder 2">
            <a:extLst>
              <a:ext uri="{FF2B5EF4-FFF2-40B4-BE49-F238E27FC236}">
                <a16:creationId xmlns:a16="http://schemas.microsoft.com/office/drawing/2014/main" id="{5AB955E1-9D75-14AF-B428-C4F1405C655B}"/>
              </a:ext>
            </a:extLst>
          </p:cNvPr>
          <p:cNvSpPr>
            <a:spLocks noGrp="1"/>
          </p:cNvSpPr>
          <p:nvPr>
            <p:ph idx="1"/>
          </p:nvPr>
        </p:nvSpPr>
        <p:spPr>
          <a:xfrm>
            <a:off x="1097280" y="2108201"/>
            <a:ext cx="10485120" cy="4114799"/>
          </a:xfrm>
        </p:spPr>
        <p:txBody>
          <a:bodyPr>
            <a:normAutofit fontScale="85000" lnSpcReduction="20000"/>
          </a:bodyPr>
          <a:lstStyle/>
          <a:p>
            <a:r>
              <a:rPr lang="en-US" sz="2400" dirty="0"/>
              <a:t>Before analyzing web content, it's essential to preprocess the text. This includes tasks such as </a:t>
            </a:r>
          </a:p>
          <a:p>
            <a:pPr lvl="1"/>
            <a:r>
              <a:rPr lang="en-US" sz="2000" dirty="0"/>
              <a:t>Tokenization</a:t>
            </a:r>
          </a:p>
          <a:p>
            <a:pPr lvl="1"/>
            <a:r>
              <a:rPr lang="en-US" sz="2000" dirty="0"/>
              <a:t>Removing stop words</a:t>
            </a:r>
          </a:p>
          <a:p>
            <a:pPr lvl="1"/>
            <a:r>
              <a:rPr lang="en-US" sz="2000" dirty="0"/>
              <a:t>Stemming or lemmatization</a:t>
            </a:r>
          </a:p>
          <a:p>
            <a:pPr lvl="1"/>
            <a:r>
              <a:rPr lang="en-US" sz="2000" dirty="0"/>
              <a:t>Normalization</a:t>
            </a:r>
          </a:p>
          <a:p>
            <a:pPr lvl="2"/>
            <a:r>
              <a:rPr lang="en-US" sz="1600" dirty="0"/>
              <a:t>Remove whitespaces</a:t>
            </a:r>
          </a:p>
          <a:p>
            <a:pPr lvl="2"/>
            <a:r>
              <a:rPr lang="en-US" sz="1600" dirty="0"/>
              <a:t>Remove Punctuation</a:t>
            </a:r>
          </a:p>
          <a:p>
            <a:pPr lvl="2"/>
            <a:r>
              <a:rPr lang="en-US" sz="1600" dirty="0"/>
              <a:t>Handling special characters or HTML tags</a:t>
            </a:r>
          </a:p>
          <a:p>
            <a:pPr lvl="2"/>
            <a:r>
              <a:rPr lang="en-US" sz="1600" dirty="0"/>
              <a:t>Removing Duplicates</a:t>
            </a:r>
          </a:p>
          <a:p>
            <a:pPr lvl="2"/>
            <a:r>
              <a:rPr lang="en-US" sz="1600" dirty="0"/>
              <a:t>Handling Missing Values</a:t>
            </a:r>
          </a:p>
          <a:p>
            <a:pPr lvl="2"/>
            <a:r>
              <a:rPr lang="en-US" sz="1600" dirty="0"/>
              <a:t>Spell Checking</a:t>
            </a:r>
          </a:p>
          <a:p>
            <a:pPr lvl="2"/>
            <a:r>
              <a:rPr lang="en-US" sz="1600" dirty="0"/>
              <a:t>Data Encoding</a:t>
            </a:r>
          </a:p>
          <a:p>
            <a:pPr lvl="1"/>
            <a:r>
              <a:rPr lang="en-US" sz="2000" dirty="0"/>
              <a:t>Part-of speech tagging</a:t>
            </a:r>
          </a:p>
          <a:p>
            <a:pPr marL="201168" lvl="1" indent="0">
              <a:buNone/>
            </a:pPr>
            <a:r>
              <a:rPr lang="en-US" sz="2000" dirty="0"/>
              <a:t>Data Sampling and Balancing</a:t>
            </a:r>
          </a:p>
          <a:p>
            <a:pPr marL="201168" lvl="1" indent="0">
              <a:buNone/>
            </a:pPr>
            <a:r>
              <a:rPr lang="en-US" sz="2000" dirty="0"/>
              <a:t>Preprocessing ensures that the text is in a suitable format for further analysis.</a:t>
            </a:r>
            <a:endParaRPr lang="en-PK" sz="2000" dirty="0"/>
          </a:p>
        </p:txBody>
      </p:sp>
    </p:spTree>
    <p:extLst>
      <p:ext uri="{BB962C8B-B14F-4D97-AF65-F5344CB8AC3E}">
        <p14:creationId xmlns:p14="http://schemas.microsoft.com/office/powerpoint/2010/main" val="2949034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op 5 Tokenization Techniques in Natural Language Processing in Python | by  Ajay Khanna | Medium">
            <a:extLst>
              <a:ext uri="{FF2B5EF4-FFF2-40B4-BE49-F238E27FC236}">
                <a16:creationId xmlns:a16="http://schemas.microsoft.com/office/drawing/2014/main" id="{565AA9ED-781D-DF29-5736-7AC97C1C4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02" y="653921"/>
            <a:ext cx="3504617" cy="17356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topwords filtering">
            <a:extLst>
              <a:ext uri="{FF2B5EF4-FFF2-40B4-BE49-F238E27FC236}">
                <a16:creationId xmlns:a16="http://schemas.microsoft.com/office/drawing/2014/main" id="{D372471E-7BA0-4F25-1D40-8C1DC45B9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878" y="1079510"/>
            <a:ext cx="4121020" cy="183889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NLP stemming example">
            <a:extLst>
              <a:ext uri="{FF2B5EF4-FFF2-40B4-BE49-F238E27FC236}">
                <a16:creationId xmlns:a16="http://schemas.microsoft.com/office/drawing/2014/main" id="{AC79C6B9-E5F4-E0EA-73E7-A38131347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902" y="3873079"/>
            <a:ext cx="225742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NLP Lemmatization example">
            <a:extLst>
              <a:ext uri="{FF2B5EF4-FFF2-40B4-BE49-F238E27FC236}">
                <a16:creationId xmlns:a16="http://schemas.microsoft.com/office/drawing/2014/main" id="{EECFB5C4-5A48-87A2-0C20-5707BCB0E6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5884" y="3873079"/>
            <a:ext cx="2514600" cy="1752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EDDC9F-5F95-1B45-9257-52C8FF222B8E}"/>
              </a:ext>
            </a:extLst>
          </p:cNvPr>
          <p:cNvSpPr txBox="1"/>
          <p:nvPr/>
        </p:nvSpPr>
        <p:spPr>
          <a:xfrm>
            <a:off x="622819" y="3549913"/>
            <a:ext cx="1177989" cy="646331"/>
          </a:xfrm>
          <a:prstGeom prst="rect">
            <a:avLst/>
          </a:prstGeom>
          <a:noFill/>
        </p:spPr>
        <p:txBody>
          <a:bodyPr wrap="square">
            <a:spAutoFit/>
          </a:bodyPr>
          <a:lstStyle/>
          <a:p>
            <a:pPr algn="l"/>
            <a:r>
              <a:rPr lang="en-US" b="1" i="0" dirty="0">
                <a:solidFill>
                  <a:srgbClr val="24292E"/>
                </a:solidFill>
                <a:effectLst/>
                <a:latin typeface="Gt Ultra Standard"/>
              </a:rPr>
              <a:t>Stemming </a:t>
            </a:r>
          </a:p>
        </p:txBody>
      </p:sp>
      <p:sp>
        <p:nvSpPr>
          <p:cNvPr id="7" name="TextBox 6">
            <a:extLst>
              <a:ext uri="{FF2B5EF4-FFF2-40B4-BE49-F238E27FC236}">
                <a16:creationId xmlns:a16="http://schemas.microsoft.com/office/drawing/2014/main" id="{222C96D6-D66B-09FA-36ED-3787C14E39B4}"/>
              </a:ext>
            </a:extLst>
          </p:cNvPr>
          <p:cNvSpPr txBox="1"/>
          <p:nvPr/>
        </p:nvSpPr>
        <p:spPr>
          <a:xfrm>
            <a:off x="7533011" y="3530072"/>
            <a:ext cx="3363589" cy="369332"/>
          </a:xfrm>
          <a:prstGeom prst="rect">
            <a:avLst/>
          </a:prstGeom>
          <a:noFill/>
        </p:spPr>
        <p:txBody>
          <a:bodyPr wrap="square">
            <a:spAutoFit/>
          </a:bodyPr>
          <a:lstStyle/>
          <a:p>
            <a:pPr algn="l"/>
            <a:r>
              <a:rPr lang="en-US" b="1" i="0" dirty="0">
                <a:solidFill>
                  <a:srgbClr val="24292E"/>
                </a:solidFill>
                <a:effectLst/>
                <a:latin typeface="Gt Ultra Standard"/>
              </a:rPr>
              <a:t>Text Normalization</a:t>
            </a:r>
          </a:p>
        </p:txBody>
      </p:sp>
      <p:sp>
        <p:nvSpPr>
          <p:cNvPr id="9" name="TextBox 8">
            <a:extLst>
              <a:ext uri="{FF2B5EF4-FFF2-40B4-BE49-F238E27FC236}">
                <a16:creationId xmlns:a16="http://schemas.microsoft.com/office/drawing/2014/main" id="{A42AC13E-6880-5B89-98AA-C57885AAA790}"/>
              </a:ext>
            </a:extLst>
          </p:cNvPr>
          <p:cNvSpPr txBox="1"/>
          <p:nvPr/>
        </p:nvSpPr>
        <p:spPr>
          <a:xfrm>
            <a:off x="5795088" y="653921"/>
            <a:ext cx="2514600" cy="369332"/>
          </a:xfrm>
          <a:prstGeom prst="rect">
            <a:avLst/>
          </a:prstGeom>
          <a:noFill/>
        </p:spPr>
        <p:txBody>
          <a:bodyPr wrap="square">
            <a:spAutoFit/>
          </a:bodyPr>
          <a:lstStyle/>
          <a:p>
            <a:pPr algn="l"/>
            <a:r>
              <a:rPr lang="en-US" b="1" i="0" dirty="0">
                <a:solidFill>
                  <a:srgbClr val="24292E"/>
                </a:solidFill>
                <a:effectLst/>
                <a:latin typeface="Gt Ultra Standard"/>
              </a:rPr>
              <a:t>Removing Stop words</a:t>
            </a:r>
          </a:p>
        </p:txBody>
      </p:sp>
      <p:pic>
        <p:nvPicPr>
          <p:cNvPr id="3082" name="Picture 10" descr="NLP - Text Pre-Processing I (Text Cleaning) - Michael Fuchs Python">
            <a:extLst>
              <a:ext uri="{FF2B5EF4-FFF2-40B4-BE49-F238E27FC236}">
                <a16:creationId xmlns:a16="http://schemas.microsoft.com/office/drawing/2014/main" id="{8A17DFE7-759E-DB38-26D2-B707D130FE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4878" y="3873078"/>
            <a:ext cx="5534025" cy="15525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BAA6D1E-1B32-E2A7-D846-06361BB9C439}"/>
              </a:ext>
            </a:extLst>
          </p:cNvPr>
          <p:cNvSpPr txBox="1"/>
          <p:nvPr/>
        </p:nvSpPr>
        <p:spPr>
          <a:xfrm>
            <a:off x="3290111" y="3530072"/>
            <a:ext cx="1747157" cy="369332"/>
          </a:xfrm>
          <a:prstGeom prst="rect">
            <a:avLst/>
          </a:prstGeom>
          <a:noFill/>
        </p:spPr>
        <p:txBody>
          <a:bodyPr wrap="square">
            <a:spAutoFit/>
          </a:bodyPr>
          <a:lstStyle/>
          <a:p>
            <a:pPr algn="l"/>
            <a:r>
              <a:rPr lang="en-US" b="1" i="0" dirty="0">
                <a:solidFill>
                  <a:srgbClr val="24292E"/>
                </a:solidFill>
                <a:effectLst/>
                <a:latin typeface="Gt Ultra Standard"/>
              </a:rPr>
              <a:t>Lemmatization</a:t>
            </a:r>
          </a:p>
        </p:txBody>
      </p:sp>
    </p:spTree>
    <p:extLst>
      <p:ext uri="{BB962C8B-B14F-4D97-AF65-F5344CB8AC3E}">
        <p14:creationId xmlns:p14="http://schemas.microsoft.com/office/powerpoint/2010/main" val="3092491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8C55-1B95-1AD4-2D85-1119D82E8099}"/>
              </a:ext>
            </a:extLst>
          </p:cNvPr>
          <p:cNvSpPr>
            <a:spLocks noGrp="1"/>
          </p:cNvSpPr>
          <p:nvPr>
            <p:ph type="title"/>
          </p:nvPr>
        </p:nvSpPr>
        <p:spPr/>
        <p:txBody>
          <a:bodyPr/>
          <a:lstStyle/>
          <a:p>
            <a:r>
              <a:rPr lang="en-US" dirty="0"/>
              <a:t>Part-of-Speech Tagging</a:t>
            </a:r>
            <a:endParaRPr lang="en-PK" dirty="0"/>
          </a:p>
        </p:txBody>
      </p:sp>
      <p:sp>
        <p:nvSpPr>
          <p:cNvPr id="3" name="Content Placeholder 2">
            <a:extLst>
              <a:ext uri="{FF2B5EF4-FFF2-40B4-BE49-F238E27FC236}">
                <a16:creationId xmlns:a16="http://schemas.microsoft.com/office/drawing/2014/main" id="{5CB69981-1029-AD55-A43E-A08E0AC10C16}"/>
              </a:ext>
            </a:extLst>
          </p:cNvPr>
          <p:cNvSpPr>
            <a:spLocks noGrp="1"/>
          </p:cNvSpPr>
          <p:nvPr>
            <p:ph idx="1"/>
          </p:nvPr>
        </p:nvSpPr>
        <p:spPr/>
        <p:txBody>
          <a:bodyPr/>
          <a:lstStyle/>
          <a:p>
            <a:r>
              <a:rPr lang="en-US" dirty="0"/>
              <a:t>Part-of-speech (POS) tagging assigns grammatical tags to words in a sentence, indicating their syntactic roles (e.g., noun, verb, adjective). POS tagging helps in understanding the grammatical structure of web content, which is essential for tasks like information extraction, sentiment analysis, or text summarization.</a:t>
            </a:r>
            <a:endParaRPr lang="en-PK" dirty="0"/>
          </a:p>
        </p:txBody>
      </p:sp>
      <p:sp>
        <p:nvSpPr>
          <p:cNvPr id="4" name="Rectangle 1">
            <a:extLst>
              <a:ext uri="{FF2B5EF4-FFF2-40B4-BE49-F238E27FC236}">
                <a16:creationId xmlns:a16="http://schemas.microsoft.com/office/drawing/2014/main" id="{2508FBA7-4E7B-29DE-5ED4-A810D02E23AB}"/>
              </a:ext>
            </a:extLst>
          </p:cNvPr>
          <p:cNvSpPr>
            <a:spLocks noChangeArrowheads="1"/>
          </p:cNvSpPr>
          <p:nvPr/>
        </p:nvSpPr>
        <p:spPr bwMode="auto">
          <a:xfrm>
            <a:off x="2211355" y="4141396"/>
            <a:ext cx="6610350" cy="172769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50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1200" b="0" i="0" u="none" strike="noStrike" cap="none" normalizeH="0" baseline="0" dirty="0">
                <a:ln>
                  <a:noFill/>
                </a:ln>
                <a:solidFill>
                  <a:schemeClr val="tx1"/>
                </a:solidFill>
                <a:effectLst/>
                <a:latin typeface="Consolas" panose="020B0609020204030204" pitchFamily="49" charset="0"/>
              </a:rPr>
              <a:t>[('Sukanya', 'NNP'), ('</a:t>
            </a:r>
            <a:r>
              <a:rPr kumimoji="0" lang="en-PK" altLang="en-PK" sz="1200" b="0" i="0" u="none" strike="noStrike" cap="none" normalizeH="0" baseline="0" dirty="0" err="1">
                <a:ln>
                  <a:noFill/>
                </a:ln>
                <a:solidFill>
                  <a:schemeClr val="tx1"/>
                </a:solidFill>
                <a:effectLst/>
                <a:latin typeface="Consolas" panose="020B0609020204030204" pitchFamily="49" charset="0"/>
              </a:rPr>
              <a:t>Rajib</a:t>
            </a:r>
            <a:r>
              <a:rPr kumimoji="0" lang="en-PK" altLang="en-PK" sz="1200" b="0" i="0" u="none" strike="noStrike" cap="none" normalizeH="0" baseline="0" dirty="0">
                <a:ln>
                  <a:noFill/>
                </a:ln>
                <a:solidFill>
                  <a:schemeClr val="tx1"/>
                </a:solidFill>
                <a:effectLst/>
                <a:latin typeface="Consolas" panose="020B0609020204030204" pitchFamily="49" charset="0"/>
              </a:rPr>
              <a:t>', 'NNP'), ('</a:t>
            </a:r>
            <a:r>
              <a:rPr kumimoji="0" lang="en-PK" altLang="en-PK" sz="1200" b="0" i="0" u="none" strike="noStrike" cap="none" normalizeH="0" baseline="0" dirty="0" err="1">
                <a:ln>
                  <a:noFill/>
                </a:ln>
                <a:solidFill>
                  <a:schemeClr val="tx1"/>
                </a:solidFill>
                <a:effectLst/>
                <a:latin typeface="Consolas" panose="020B0609020204030204" pitchFamily="49" charset="0"/>
              </a:rPr>
              <a:t>Naba</a:t>
            </a:r>
            <a:r>
              <a:rPr kumimoji="0" lang="en-PK" altLang="en-PK" sz="1200" b="0" i="0" u="none" strike="noStrike" cap="none" normalizeH="0" baseline="0" dirty="0">
                <a:ln>
                  <a:noFill/>
                </a:ln>
                <a:solidFill>
                  <a:schemeClr val="tx1"/>
                </a:solidFill>
                <a:effectLst/>
                <a:latin typeface="Consolas" panose="020B0609020204030204" pitchFamily="49" charset="0"/>
              </a:rPr>
              <a:t>', 'NNP'), ('good', 'JJ'), ('friends', 'NNS')] [('Sukanya', 'NNP'), ('getting', 'VBG'), ('married', 'VBN'), ('next', 'JJ'), ('year', 'NN')] [('Marriage', 'NN'), ('big', 'JJ'), ('step', 'NN'), ('one', 'CD'), ('’', 'NN'), ('life', 'NN')] [('It', 'PRP'), ('exciting', 'VBG'), ('frightening', 'VBG')] [('But', 'CC'), ('friendship', 'NN'), ('sacred', 'VBD'), ('bond', 'NN'), ('people', 'NNS')] [('It', 'PRP'), ('special', 'JJ'), ('kind', 'NN'), ('love', 'VB'), ('us', 'PRP')] [('Many', 'JJ'), ('must', 'MD'), ('tried', 'VB'), ('searching', 'VBG'), ('friend', 'NN'), ('never', 'RB'), ('found', 'VBD'), ('right', 'RB'), ('one', 'CD')]</a:t>
            </a:r>
            <a:r>
              <a:rPr kumimoji="0" lang="en-PK" altLang="en-PK" sz="900" b="0" i="0" u="none" strike="noStrike" cap="none" normalizeH="0" baseline="0" dirty="0">
                <a:ln>
                  <a:noFill/>
                </a:ln>
                <a:solidFill>
                  <a:schemeClr val="tx1"/>
                </a:solidFill>
                <a:effectLst/>
              </a:rPr>
              <a:t> </a:t>
            </a: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8462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A9C7A-1EC6-7F68-4951-DF54CF7A3AB6}"/>
              </a:ext>
            </a:extLst>
          </p:cNvPr>
          <p:cNvSpPr>
            <a:spLocks noGrp="1"/>
          </p:cNvSpPr>
          <p:nvPr>
            <p:ph type="title"/>
          </p:nvPr>
        </p:nvSpPr>
        <p:spPr/>
        <p:txBody>
          <a:bodyPr/>
          <a:lstStyle/>
          <a:p>
            <a:r>
              <a:rPr lang="en-US" dirty="0"/>
              <a:t>Named Entity Recognition</a:t>
            </a:r>
            <a:endParaRPr lang="en-PK" dirty="0"/>
          </a:p>
        </p:txBody>
      </p:sp>
      <p:sp>
        <p:nvSpPr>
          <p:cNvPr id="3" name="Content Placeholder 2">
            <a:extLst>
              <a:ext uri="{FF2B5EF4-FFF2-40B4-BE49-F238E27FC236}">
                <a16:creationId xmlns:a16="http://schemas.microsoft.com/office/drawing/2014/main" id="{8A9D14DE-8E13-9933-4B89-D6400FDC2669}"/>
              </a:ext>
            </a:extLst>
          </p:cNvPr>
          <p:cNvSpPr>
            <a:spLocks noGrp="1"/>
          </p:cNvSpPr>
          <p:nvPr>
            <p:ph idx="1"/>
          </p:nvPr>
        </p:nvSpPr>
        <p:spPr/>
        <p:txBody>
          <a:bodyPr/>
          <a:lstStyle/>
          <a:p>
            <a:r>
              <a:rPr lang="en-US" dirty="0"/>
              <a:t>NER identifies and classifies named entities such as names of people, organizations, locations, dates, and more within the text. This is useful for extracting key entities mentioned in web content, which can be valuable for various applications such as entity linking, sentiment analysis, or information retrieval.</a:t>
            </a:r>
            <a:endParaRPr lang="en-PK" dirty="0"/>
          </a:p>
        </p:txBody>
      </p:sp>
      <p:pic>
        <p:nvPicPr>
          <p:cNvPr id="1026" name="Picture 2" descr="How to Implement NER in Python ?">
            <a:extLst>
              <a:ext uri="{FF2B5EF4-FFF2-40B4-BE49-F238E27FC236}">
                <a16:creationId xmlns:a16="http://schemas.microsoft.com/office/drawing/2014/main" id="{575E339A-1929-8160-A4E7-E9DE9CDEE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7502" y="3920608"/>
            <a:ext cx="762000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680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8AF62-AE67-C19D-3CDF-672061872D22}"/>
              </a:ext>
            </a:extLst>
          </p:cNvPr>
          <p:cNvSpPr>
            <a:spLocks noGrp="1"/>
          </p:cNvSpPr>
          <p:nvPr>
            <p:ph type="title"/>
          </p:nvPr>
        </p:nvSpPr>
        <p:spPr/>
        <p:txBody>
          <a:bodyPr/>
          <a:lstStyle/>
          <a:p>
            <a:r>
              <a:rPr lang="en-US" dirty="0"/>
              <a:t>Cleaning</a:t>
            </a:r>
            <a:endParaRPr lang="en-PK" dirty="0"/>
          </a:p>
        </p:txBody>
      </p:sp>
      <p:sp>
        <p:nvSpPr>
          <p:cNvPr id="3" name="Content Placeholder 2">
            <a:extLst>
              <a:ext uri="{FF2B5EF4-FFF2-40B4-BE49-F238E27FC236}">
                <a16:creationId xmlns:a16="http://schemas.microsoft.com/office/drawing/2014/main" id="{10BE0AE7-5446-82D4-1CC6-446A5C1B4171}"/>
              </a:ext>
            </a:extLst>
          </p:cNvPr>
          <p:cNvSpPr>
            <a:spLocks noGrp="1"/>
          </p:cNvSpPr>
          <p:nvPr>
            <p:ph idx="1"/>
          </p:nvPr>
        </p:nvSpPr>
        <p:spPr/>
        <p:txBody>
          <a:bodyPr>
            <a:normAutofit fontScale="25000" lnSpcReduction="20000"/>
          </a:bodyPr>
          <a:lstStyle/>
          <a:p>
            <a:r>
              <a:rPr lang="en-US" dirty="0"/>
              <a:t>Handling missing data and noise in web datasets is crucial to ensure the accuracy and reliability of analyses. Here are some techniques to address these issues:</a:t>
            </a:r>
          </a:p>
          <a:p>
            <a:endParaRPr lang="en-US" dirty="0"/>
          </a:p>
          <a:p>
            <a:r>
              <a:rPr lang="en-US" dirty="0"/>
              <a:t>1. **Identify Missing Data**:</a:t>
            </a:r>
          </a:p>
          <a:p>
            <a:r>
              <a:rPr lang="en-US" dirty="0"/>
              <a:t>   - Begin by identifying missing values within the dataset. Missing values can manifest in various forms, such as empty fields, placeholders (e.g., "N/A", "-"), or </a:t>
            </a:r>
            <a:r>
              <a:rPr lang="en-US" dirty="0" err="1"/>
              <a:t>NaN</a:t>
            </a:r>
            <a:r>
              <a:rPr lang="en-US" dirty="0"/>
              <a:t> (Not a Number) values.</a:t>
            </a:r>
          </a:p>
          <a:p>
            <a:endParaRPr lang="en-US" dirty="0"/>
          </a:p>
          <a:p>
            <a:r>
              <a:rPr lang="en-US" dirty="0"/>
              <a:t>2. **Imputation**:</a:t>
            </a:r>
          </a:p>
          <a:p>
            <a:r>
              <a:rPr lang="en-US" dirty="0"/>
              <a:t>   - Imputation involves filling in missing values with estimated or inferred values. Common imputation techniques include:</a:t>
            </a:r>
          </a:p>
          <a:p>
            <a:r>
              <a:rPr lang="en-US" dirty="0"/>
              <a:t>     - Mean, median, or mode imputation: Replace missing values with the mean, median, or mode of the respective column.</a:t>
            </a:r>
          </a:p>
          <a:p>
            <a:r>
              <a:rPr lang="en-US" dirty="0"/>
              <a:t>     - Forward fill or backward fill: Propagate the last known value forward or the next known value backward to fill missing values.</a:t>
            </a:r>
          </a:p>
          <a:p>
            <a:r>
              <a:rPr lang="en-US" dirty="0"/>
              <a:t>     - Regression imputation: Predict missing values using regression models based on other correlated variables.</a:t>
            </a:r>
          </a:p>
          <a:p>
            <a:r>
              <a:rPr lang="en-US" dirty="0"/>
              <a:t>     - K-nearest neighbors (KNN) imputation: Replace missing values with the average of the nearest neighbors' values.</a:t>
            </a:r>
          </a:p>
          <a:p>
            <a:r>
              <a:rPr lang="en-US" dirty="0"/>
              <a:t>     - Imputation with algorithms like MICE (Multiple Imputation by Chained Equations) which considers the relationships between variables.</a:t>
            </a:r>
          </a:p>
          <a:p>
            <a:endParaRPr lang="en-US" dirty="0"/>
          </a:p>
          <a:p>
            <a:r>
              <a:rPr lang="en-US" dirty="0"/>
              <a:t>3. **Dealing with Categorical Data**:</a:t>
            </a:r>
          </a:p>
          <a:p>
            <a:r>
              <a:rPr lang="en-US" dirty="0"/>
              <a:t>   - For categorical variables, consider imputation techniques tailored for categorical data. One approach is to replace missing values with the mode (most frequent value) of the respective category.</a:t>
            </a:r>
          </a:p>
          <a:p>
            <a:endParaRPr lang="en-US" dirty="0"/>
          </a:p>
          <a:p>
            <a:r>
              <a:rPr lang="en-US" dirty="0"/>
              <a:t>4. **Data Smoothing and Filtering**:</a:t>
            </a:r>
          </a:p>
          <a:p>
            <a:r>
              <a:rPr lang="en-US" dirty="0"/>
              <a:t>   - Apply data smoothing techniques to reduce noise in the dataset. Techniques like moving averages, exponential smoothing, or median filtering can help smooth out irregularities caused by noise.</a:t>
            </a:r>
          </a:p>
          <a:p>
            <a:r>
              <a:rPr lang="en-US" dirty="0"/>
              <a:t>   - For textual data, consider techniques like spell checking, stemming, or lemmatization to reduce noise caused by spelling errors or variations in word forms.</a:t>
            </a:r>
          </a:p>
          <a:p>
            <a:endParaRPr lang="en-US" dirty="0"/>
          </a:p>
          <a:p>
            <a:r>
              <a:rPr lang="en-US" dirty="0"/>
              <a:t>5. **Outlier Detection and Removal**:</a:t>
            </a:r>
          </a:p>
          <a:p>
            <a:r>
              <a:rPr lang="en-US" dirty="0"/>
              <a:t>   - Identify outliers in the dataset that may be indicative of noisy or erroneous data points. Outlier detection techniques such as z-score, IQR (Interquartile Range), or clustering-based methods can help identify and remove outliers.</a:t>
            </a:r>
          </a:p>
          <a:p>
            <a:r>
              <a:rPr lang="en-US" dirty="0"/>
              <a:t>   - Exercise caution when removing outliers, as they may contain valuable information or represent legitimate data points.</a:t>
            </a:r>
          </a:p>
          <a:p>
            <a:endParaRPr lang="en-US" dirty="0"/>
          </a:p>
          <a:p>
            <a:r>
              <a:rPr lang="en-US" dirty="0"/>
              <a:t>6. **Data Quality Assessment**:</a:t>
            </a:r>
          </a:p>
          <a:p>
            <a:r>
              <a:rPr lang="en-US" dirty="0"/>
              <a:t>   - Conduct a comprehensive assessment of data quality to identify and address potential issues. This may involve examining data distributions, checking for inconsistencies or anomalies, and verifying data integrity.</a:t>
            </a:r>
          </a:p>
          <a:p>
            <a:r>
              <a:rPr lang="en-US" dirty="0"/>
              <a:t>   - Utilize visualization techniques such as histograms, box plots, or scatter plots to visually inspect the data and identify patterns or irregularities.</a:t>
            </a:r>
          </a:p>
          <a:p>
            <a:endParaRPr lang="en-US" dirty="0"/>
          </a:p>
          <a:p>
            <a:r>
              <a:rPr lang="en-US" dirty="0"/>
              <a:t>7. **Robust Modeling Techniques**:</a:t>
            </a:r>
          </a:p>
          <a:p>
            <a:r>
              <a:rPr lang="en-US" dirty="0"/>
              <a:t>   - Use modeling techniques that are robust to noise and missing data. For example, ensemble methods like random forests or gradient boosting are known to handle missing values effectively.</a:t>
            </a:r>
          </a:p>
          <a:p>
            <a:r>
              <a:rPr lang="en-US" dirty="0"/>
              <a:t>   - Consider techniques such as cross-validation to evaluate model performance in the presence of missing data.</a:t>
            </a:r>
          </a:p>
          <a:p>
            <a:endParaRPr lang="en-US" dirty="0"/>
          </a:p>
          <a:p>
            <a:r>
              <a:rPr lang="en-US" dirty="0"/>
              <a:t>8. **Data Collection Improvement**:</a:t>
            </a:r>
          </a:p>
          <a:p>
            <a:r>
              <a:rPr lang="en-US" dirty="0"/>
              <a:t>   - Improve data collection processes to minimize missing data and noise in future datasets. This may involve refining data collection methods, implementing data validation checks, or enhancing data quality control measures.</a:t>
            </a:r>
          </a:p>
          <a:p>
            <a:endParaRPr lang="en-US" dirty="0"/>
          </a:p>
          <a:p>
            <a:r>
              <a:rPr lang="en-US" dirty="0"/>
              <a:t>By employing these techniques, analysts can effectively handle missing data and noise in web datasets, leading to more accurate and reliable analyses and insights.</a:t>
            </a:r>
            <a:endParaRPr lang="en-PK" dirty="0"/>
          </a:p>
        </p:txBody>
      </p:sp>
    </p:spTree>
    <p:extLst>
      <p:ext uri="{BB962C8B-B14F-4D97-AF65-F5344CB8AC3E}">
        <p14:creationId xmlns:p14="http://schemas.microsoft.com/office/powerpoint/2010/main" val="4050282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2A9F-DDDF-C191-52D8-67ABE147A96F}"/>
              </a:ext>
            </a:extLst>
          </p:cNvPr>
          <p:cNvSpPr>
            <a:spLocks noGrp="1"/>
          </p:cNvSpPr>
          <p:nvPr>
            <p:ph type="title"/>
          </p:nvPr>
        </p:nvSpPr>
        <p:spPr/>
        <p:txBody>
          <a:bodyPr/>
          <a:lstStyle/>
          <a:p>
            <a:r>
              <a:rPr lang="en-US" dirty="0"/>
              <a:t>Keyword Extraction</a:t>
            </a:r>
            <a:endParaRPr lang="en-PK" dirty="0"/>
          </a:p>
        </p:txBody>
      </p:sp>
      <p:sp>
        <p:nvSpPr>
          <p:cNvPr id="3" name="Content Placeholder 2">
            <a:extLst>
              <a:ext uri="{FF2B5EF4-FFF2-40B4-BE49-F238E27FC236}">
                <a16:creationId xmlns:a16="http://schemas.microsoft.com/office/drawing/2014/main" id="{C2987DBD-3B6E-3646-C7C4-8F57916F3989}"/>
              </a:ext>
            </a:extLst>
          </p:cNvPr>
          <p:cNvSpPr>
            <a:spLocks noGrp="1"/>
          </p:cNvSpPr>
          <p:nvPr>
            <p:ph idx="1"/>
          </p:nvPr>
        </p:nvSpPr>
        <p:spPr/>
        <p:txBody>
          <a:bodyPr/>
          <a:lstStyle/>
          <a:p>
            <a:r>
              <a:rPr lang="en-US" dirty="0"/>
              <a:t>Keyword extraction identifies important terms or phrases in the text. Keyword extraction identifies important terms or phrases in web content. This helps in summarizing the main topics discussed in the content and can be useful for tasks like search engine optimization (SEO), content analysis, or topic categorization. </a:t>
            </a:r>
          </a:p>
          <a:p>
            <a:r>
              <a:rPr lang="en-US" dirty="0"/>
              <a:t>There are different techniques to find keywords in the text</a:t>
            </a:r>
          </a:p>
          <a:p>
            <a:pPr lvl="1"/>
            <a:r>
              <a:rPr lang="en-US" dirty="0"/>
              <a:t>TF-IDF (Term Frequency Inverse Document Frequency)</a:t>
            </a:r>
          </a:p>
          <a:p>
            <a:pPr lvl="1"/>
            <a:r>
              <a:rPr lang="en-US" dirty="0"/>
              <a:t>RAKE (Rapid Automatic Keyword Extraction)</a:t>
            </a:r>
            <a:endParaRPr lang="en-PK" dirty="0"/>
          </a:p>
        </p:txBody>
      </p:sp>
    </p:spTree>
    <p:extLst>
      <p:ext uri="{BB962C8B-B14F-4D97-AF65-F5344CB8AC3E}">
        <p14:creationId xmlns:p14="http://schemas.microsoft.com/office/powerpoint/2010/main" val="180477733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{8C87D801-D6FD-4AB0-892E-389D9011122E}tf33845126_win32</Template>
  <TotalTime>263</TotalTime>
  <Words>1308</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Bookman Old Style</vt:lpstr>
      <vt:lpstr>Calibri</vt:lpstr>
      <vt:lpstr>Consolas</vt:lpstr>
      <vt:lpstr>Franklin Gothic Book</vt:lpstr>
      <vt:lpstr>Gt Ultra Standard</vt:lpstr>
      <vt:lpstr>1_RetrospectVTI</vt:lpstr>
      <vt:lpstr>Text Mining Techniques</vt:lpstr>
      <vt:lpstr>Text Mining using NLP</vt:lpstr>
      <vt:lpstr>PowerPoint Presentation</vt:lpstr>
      <vt:lpstr>Text Pre-processing</vt:lpstr>
      <vt:lpstr>PowerPoint Presentation</vt:lpstr>
      <vt:lpstr>Part-of-Speech Tagging</vt:lpstr>
      <vt:lpstr>Named Entity Recognition</vt:lpstr>
      <vt:lpstr>Cleaning</vt:lpstr>
      <vt:lpstr>Keyword Extraction</vt:lpstr>
      <vt:lpstr>Text Classification</vt:lpstr>
      <vt:lpstr>Named Entity Disambiguation</vt:lpstr>
      <vt:lpstr>Topic Modeling</vt:lpstr>
      <vt:lpstr>Sentiment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Mining</dc:title>
  <dc:creator>Hamid Hussain</dc:creator>
  <cp:lastModifiedBy>Hamid Hussain</cp:lastModifiedBy>
  <cp:revision>60</cp:revision>
  <dcterms:created xsi:type="dcterms:W3CDTF">2024-02-27T16:08:56Z</dcterms:created>
  <dcterms:modified xsi:type="dcterms:W3CDTF">2024-03-19T21:35:16Z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