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DAC459-6327-40FB-AC4C-E8720C252B31}" type="datetimeFigureOut">
              <a:rPr lang="en-US" smtClean="0"/>
              <a:t>15-Sep-23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E4B45A-FE43-4945-A586-36527F9589EF}" type="slidenum">
              <a:rPr lang="en-US" smtClean="0"/>
              <a:t>‹#›</a:t>
            </a:fld>
            <a:endParaRPr lang="en-US"/>
          </a:p>
        </p:txBody>
      </p:sp>
    </p:spTree>
    <p:extLst>
      <p:ext uri="{BB962C8B-B14F-4D97-AF65-F5344CB8AC3E}">
        <p14:creationId xmlns:p14="http://schemas.microsoft.com/office/powerpoint/2010/main" val="424809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CE4B45A-FE43-4945-A586-36527F9589EF}" type="slidenum">
              <a:rPr lang="en-US" smtClean="0"/>
              <a:t>1</a:t>
            </a:fld>
            <a:endParaRPr lang="en-US"/>
          </a:p>
        </p:txBody>
      </p:sp>
    </p:spTree>
    <p:extLst>
      <p:ext uri="{BB962C8B-B14F-4D97-AF65-F5344CB8AC3E}">
        <p14:creationId xmlns:p14="http://schemas.microsoft.com/office/powerpoint/2010/main" val="111182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7BDA8E-9319-449D-9C9B-8940C83B4CED}" type="datetimeFigureOut">
              <a:rPr lang="en-US" smtClean="0"/>
              <a:t>15-Sep-23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236296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7BDA8E-9319-449D-9C9B-8940C83B4CED}" type="datetimeFigureOut">
              <a:rPr lang="en-US" smtClean="0"/>
              <a:t>15-Sep-23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228968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7BDA8E-9319-449D-9C9B-8940C83B4CED}" type="datetimeFigureOut">
              <a:rPr lang="en-US" smtClean="0"/>
              <a:t>15-Sep-23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257177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7BDA8E-9319-449D-9C9B-8940C83B4CED}" type="datetimeFigureOut">
              <a:rPr lang="en-US" smtClean="0"/>
              <a:t>15-Sep-23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15810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7BDA8E-9319-449D-9C9B-8940C83B4CED}" type="datetimeFigureOut">
              <a:rPr lang="en-US" smtClean="0"/>
              <a:t>15-Sep-23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270226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7BDA8E-9319-449D-9C9B-8940C83B4CED}" type="datetimeFigureOut">
              <a:rPr lang="en-US" smtClean="0"/>
              <a:t>15-Sep-23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418666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7BDA8E-9319-449D-9C9B-8940C83B4CED}" type="datetimeFigureOut">
              <a:rPr lang="en-US" smtClean="0"/>
              <a:t>15-Sep-23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30034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7BDA8E-9319-449D-9C9B-8940C83B4CED}" type="datetimeFigureOut">
              <a:rPr lang="en-US" smtClean="0"/>
              <a:t>15-Sep-23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239259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BDA8E-9319-449D-9C9B-8940C83B4CED}" type="datetimeFigureOut">
              <a:rPr lang="en-US" smtClean="0"/>
              <a:t>15-Sep-23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405253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BDA8E-9319-449D-9C9B-8940C83B4CED}" type="datetimeFigureOut">
              <a:rPr lang="en-US" smtClean="0"/>
              <a:t>15-Sep-23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19124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BDA8E-9319-449D-9C9B-8940C83B4CED}" type="datetimeFigureOut">
              <a:rPr lang="en-US" smtClean="0"/>
              <a:t>15-Sep-23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8C870-C4A8-4083-A3BD-E12DFABA5659}" type="slidenum">
              <a:rPr lang="en-US" smtClean="0"/>
              <a:t>‹#›</a:t>
            </a:fld>
            <a:endParaRPr lang="en-US"/>
          </a:p>
        </p:txBody>
      </p:sp>
    </p:spTree>
    <p:extLst>
      <p:ext uri="{BB962C8B-B14F-4D97-AF65-F5344CB8AC3E}">
        <p14:creationId xmlns:p14="http://schemas.microsoft.com/office/powerpoint/2010/main" val="137565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BDA8E-9319-449D-9C9B-8940C83B4CED}" type="datetimeFigureOut">
              <a:rPr lang="en-US" smtClean="0"/>
              <a:t>15-Sep-23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8C870-C4A8-4083-A3BD-E12DFABA5659}" type="slidenum">
              <a:rPr lang="en-US" smtClean="0"/>
              <a:t>‹#›</a:t>
            </a:fld>
            <a:endParaRPr lang="en-US"/>
          </a:p>
        </p:txBody>
      </p:sp>
    </p:spTree>
    <p:extLst>
      <p:ext uri="{BB962C8B-B14F-4D97-AF65-F5344CB8AC3E}">
        <p14:creationId xmlns:p14="http://schemas.microsoft.com/office/powerpoint/2010/main" val="362323280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enterpriseai/definition/AI-Artificial-Intelligence" TargetMode="External"/><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flipH="1">
            <a:off x="1283110" y="2478353"/>
            <a:ext cx="6324600" cy="1938992"/>
          </a:xfrm>
          <a:prstGeom prst="rect">
            <a:avLst/>
          </a:prstGeom>
          <a:noFill/>
          <a:ln>
            <a:noFill/>
          </a:ln>
          <a:effectLst>
            <a:outerShdw blurRad="190500" dist="228600" dir="2700000" algn="ctr">
              <a:srgbClr val="000000">
                <a:alpha val="30000"/>
              </a:srgbClr>
            </a:outerShdw>
          </a:effectLst>
          <a:scene3d>
            <a:camera prst="perspectiveRight"/>
            <a:lightRig rig="glow" dir="t">
              <a:rot lat="0" lon="0" rev="4800000"/>
            </a:lightRig>
          </a:scene3d>
          <a:sp3d prstMaterial="matte">
            <a:bevelT w="127000" h="63500" prst="coolSlant"/>
          </a:sp3d>
        </p:spPr>
        <p:txBody>
          <a:bodyPr wrap="square" rtlCol="0">
            <a:spAutoFit/>
          </a:bodyPr>
          <a:lstStyle/>
          <a:p>
            <a:pPr algn="ctr"/>
            <a:r>
              <a:rPr lang="en-US" sz="4000" b="1" dirty="0">
                <a:effectLst>
                  <a:outerShdw blurRad="38100" dist="38100" dir="2700000" algn="tl">
                    <a:srgbClr val="000000">
                      <a:alpha val="43137"/>
                    </a:srgbClr>
                  </a:outerShdw>
                </a:effectLst>
                <a:latin typeface="Footlight MT Light" pitchFamily="18" charset="0"/>
              </a:rPr>
              <a:t>Enhancing Data – Driven Decision- Making With Excel &amp; Chatgpt</a:t>
            </a:r>
          </a:p>
        </p:txBody>
      </p:sp>
      <p:sp>
        <p:nvSpPr>
          <p:cNvPr id="2" name="TextBox 1"/>
          <p:cNvSpPr txBox="1"/>
          <p:nvPr/>
        </p:nvSpPr>
        <p:spPr>
          <a:xfrm>
            <a:off x="420329" y="5385931"/>
            <a:ext cx="3810000" cy="523220"/>
          </a:xfrm>
          <a:prstGeom prst="rect">
            <a:avLst/>
          </a:prstGeom>
          <a:noFill/>
          <a:ln>
            <a:noFill/>
          </a:ln>
          <a:effectLst>
            <a:outerShdw blurRad="50800" dist="38100" dir="5400000" algn="t" rotWithShape="0">
              <a:prstClr val="black">
                <a:alpha val="40000"/>
              </a:prstClr>
            </a:outerShdw>
            <a:reflection blurRad="6350" stA="50000" endA="300" endPos="90000" dir="5400000" sy="-100000" algn="bl" rotWithShape="0"/>
            <a:softEdge rad="635000"/>
          </a:effectLst>
          <a:scene3d>
            <a:camera prst="perspectiveRight"/>
            <a:lightRig rig="glow" dir="t">
              <a:rot lat="0" lon="0" rev="4800000"/>
            </a:lightRig>
          </a:scene3d>
          <a:sp3d prstMaterial="matte">
            <a:bevelT w="127000" h="63500" prst="angle"/>
          </a:sp3d>
        </p:spPr>
        <p:txBody>
          <a:bodyPr wrap="square" rtlCol="0">
            <a:spAutoFit/>
          </a:bodyPr>
          <a:lstStyle/>
          <a:p>
            <a:r>
              <a:rPr lang="en-US" sz="2800" dirty="0" smtClean="0">
                <a:latin typeface="Footlight MT Light" pitchFamily="18" charset="0"/>
              </a:rPr>
              <a:t>By Mansoor Shaikh.</a:t>
            </a:r>
            <a:endParaRPr lang="en-US" sz="2800" dirty="0">
              <a:latin typeface="Footlight MT Light" pitchFamily="18" charset="0"/>
            </a:endParaRPr>
          </a:p>
        </p:txBody>
      </p:sp>
    </p:spTree>
    <p:extLst>
      <p:ext uri="{BB962C8B-B14F-4D97-AF65-F5344CB8AC3E}">
        <p14:creationId xmlns:p14="http://schemas.microsoft.com/office/powerpoint/2010/main" val="39117324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38600" y="1524000"/>
            <a:ext cx="4883150" cy="5029199"/>
          </a:xfrm>
          <a:scene3d>
            <a:camera prst="perspectiveRight"/>
            <a:lightRig rig="threePt" dir="t"/>
          </a:scene3d>
        </p:spPr>
      </p:pic>
      <p:sp>
        <p:nvSpPr>
          <p:cNvPr id="2" name="Title 1"/>
          <p:cNvSpPr>
            <a:spLocks noGrp="1"/>
          </p:cNvSpPr>
          <p:nvPr>
            <p:ph type="title"/>
          </p:nvPr>
        </p:nvSpPr>
        <p:spPr>
          <a:xfrm>
            <a:off x="2133600" y="381000"/>
            <a:ext cx="5181600" cy="552450"/>
          </a:xfrm>
          <a:scene3d>
            <a:camera prst="perspectiveRight"/>
            <a:lightRig rig="threePt" dir="t"/>
          </a:scene3d>
        </p:spPr>
        <p:txBody>
          <a:bodyPr>
            <a:noAutofit/>
          </a:bodyPr>
          <a:lstStyle/>
          <a:p>
            <a:r>
              <a:rPr lang="en-US" sz="5400" dirty="0" smtClean="0">
                <a:latin typeface="Goudy Old Style" pitchFamily="18" charset="0"/>
              </a:rPr>
              <a:t>What is Chatgpt?</a:t>
            </a:r>
            <a:endParaRPr lang="en-US" sz="5400" dirty="0">
              <a:latin typeface="Goudy Old Style" pitchFamily="18" charset="0"/>
            </a:endParaRPr>
          </a:p>
        </p:txBody>
      </p:sp>
      <p:sp>
        <p:nvSpPr>
          <p:cNvPr id="4" name="Text Placeholder 3"/>
          <p:cNvSpPr>
            <a:spLocks noGrp="1"/>
          </p:cNvSpPr>
          <p:nvPr>
            <p:ph type="body" sz="half" idx="2"/>
          </p:nvPr>
        </p:nvSpPr>
        <p:spPr>
          <a:xfrm>
            <a:off x="457200" y="1676400"/>
            <a:ext cx="3429000" cy="4660900"/>
          </a:xfrm>
          <a:scene3d>
            <a:camera prst="perspectiveLeft"/>
            <a:lightRig rig="threePt" dir="t"/>
          </a:scene3d>
        </p:spPr>
        <p:txBody>
          <a:bodyPr>
            <a:noAutofit/>
          </a:bodyPr>
          <a:lstStyle/>
          <a:p>
            <a:pPr algn="just"/>
            <a:r>
              <a:rPr lang="en-US" sz="2400" dirty="0" smtClean="0">
                <a:latin typeface="Footlight MT Light" pitchFamily="18" charset="0"/>
              </a:rPr>
              <a:t>Chatgpt </a:t>
            </a:r>
            <a:r>
              <a:rPr lang="en-US" sz="2400" dirty="0">
                <a:latin typeface="Footlight MT Light" pitchFamily="18" charset="0"/>
              </a:rPr>
              <a:t>is an artificial intelligence (</a:t>
            </a:r>
            <a:r>
              <a:rPr lang="en-US" sz="2400" u="sng" dirty="0">
                <a:latin typeface="Footlight MT Light" pitchFamily="18" charset="0"/>
                <a:hlinkClick r:id="rId3"/>
              </a:rPr>
              <a:t>AI</a:t>
            </a:r>
            <a:r>
              <a:rPr lang="en-US" sz="2400" dirty="0" smtClean="0">
                <a:latin typeface="Footlight MT Light" pitchFamily="18" charset="0"/>
              </a:rPr>
              <a:t>)  chatbot </a:t>
            </a:r>
            <a:r>
              <a:rPr lang="en-US" sz="2400" dirty="0">
                <a:latin typeface="Footlight MT Light" pitchFamily="18" charset="0"/>
              </a:rPr>
              <a:t>that uses natural language processing to create humanlike conversational dialogue. The language model can respond to questions and compose various written content, including articles, social media posts, essays, code and emails</a:t>
            </a:r>
            <a:r>
              <a:rPr lang="en-US" sz="2400" dirty="0" smtClean="0">
                <a:latin typeface="Footlight MT Light" pitchFamily="18" charset="0"/>
              </a:rPr>
              <a:t>. </a:t>
            </a:r>
            <a:endParaRPr lang="en-US" sz="2400" dirty="0">
              <a:latin typeface="Footlight MT Light" pitchFamily="18" charset="0"/>
            </a:endParaRPr>
          </a:p>
        </p:txBody>
      </p:sp>
    </p:spTree>
    <p:extLst>
      <p:ext uri="{BB962C8B-B14F-4D97-AF65-F5344CB8AC3E}">
        <p14:creationId xmlns:p14="http://schemas.microsoft.com/office/powerpoint/2010/main" val="2062634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1905000"/>
            <a:ext cx="4648200" cy="3886200"/>
          </a:xfrm>
          <a:effectLst>
            <a:outerShdw blurRad="50800" dist="38100" dir="10800000" algn="r" rotWithShape="0">
              <a:prstClr val="black">
                <a:alpha val="40000"/>
              </a:prstClr>
            </a:outerShdw>
          </a:effectLst>
          <a:scene3d>
            <a:camera prst="perspectiveRight"/>
            <a:lightRig rig="threePt" dir="t"/>
          </a:scene3d>
        </p:spPr>
        <p:txBody>
          <a:bodyPr>
            <a:normAutofit/>
          </a:bodyPr>
          <a:lstStyle/>
          <a:p>
            <a:r>
              <a:rPr lang="en-US" dirty="0" smtClean="0">
                <a:effectLst>
                  <a:outerShdw blurRad="38100" dist="38100" dir="2700000" algn="tl">
                    <a:srgbClr val="000000">
                      <a:alpha val="43137"/>
                    </a:srgbClr>
                  </a:outerShdw>
                </a:effectLst>
                <a:latin typeface="Footlight MT Light" pitchFamily="18" charset="0"/>
              </a:rPr>
              <a:t>MS excel is a commonly used Microsoft office application. It is a spreadsheet program which is used to save and analyse numerical data.</a:t>
            </a:r>
            <a:endParaRPr lang="en-US" dirty="0">
              <a:effectLst>
                <a:outerShdw blurRad="38100" dist="38100" dir="2700000" algn="tl">
                  <a:srgbClr val="000000">
                    <a:alpha val="43137"/>
                  </a:srgbClr>
                </a:outerShdw>
              </a:effectLst>
              <a:latin typeface="Footlight MT Light"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2971800" cy="3505200"/>
          </a:xfrm>
          <a:prstGeom prst="rect">
            <a:avLst/>
          </a:prstGeom>
          <a:ln/>
          <a:scene3d>
            <a:camera prst="perspectiveLeft"/>
            <a:lightRig rig="contrasting" dir="t">
              <a:rot lat="0" lon="0" rev="12000000"/>
            </a:lightRig>
          </a:scene3d>
          <a:sp3d prstMaterial="powder">
            <a:bevelT h="50800"/>
          </a:sp3d>
        </p:spPr>
        <p:style>
          <a:lnRef idx="0">
            <a:schemeClr val="accent1"/>
          </a:lnRef>
          <a:fillRef idx="3">
            <a:schemeClr val="accent1"/>
          </a:fillRef>
          <a:effectRef idx="3">
            <a:schemeClr val="accent1"/>
          </a:effectRef>
          <a:fontRef idx="minor">
            <a:schemeClr val="lt1"/>
          </a:fontRef>
        </p:style>
      </p:pic>
      <p:sp>
        <p:nvSpPr>
          <p:cNvPr id="5" name="TextBox 4"/>
          <p:cNvSpPr txBox="1"/>
          <p:nvPr/>
        </p:nvSpPr>
        <p:spPr>
          <a:xfrm flipH="1">
            <a:off x="1285568" y="251449"/>
            <a:ext cx="5867399" cy="1107996"/>
          </a:xfrm>
          <a:prstGeom prst="rect">
            <a:avLst/>
          </a:prstGeom>
          <a:noFill/>
          <a:effectLst>
            <a:outerShdw blurRad="50800" dist="38100" algn="l" rotWithShape="0">
              <a:prstClr val="black">
                <a:alpha val="40000"/>
              </a:prstClr>
            </a:outerShdw>
          </a:effectLst>
          <a:scene3d>
            <a:camera prst="perspectiveRight"/>
            <a:lightRig rig="threePt" dir="t"/>
          </a:scene3d>
          <a:sp3d>
            <a:bevelT w="165100" prst="coolSlant"/>
          </a:sp3d>
        </p:spPr>
        <p:txBody>
          <a:bodyPr wrap="square" rtlCol="0">
            <a:spAutoFit/>
          </a:bodyPr>
          <a:lstStyle/>
          <a:p>
            <a:pPr algn="r"/>
            <a:r>
              <a:rPr lang="en-US" sz="6600" dirty="0">
                <a:effectLst>
                  <a:outerShdw blurRad="38100" dist="38100" dir="2700000" algn="tl">
                    <a:srgbClr val="000000">
                      <a:alpha val="43137"/>
                    </a:srgbClr>
                  </a:outerShdw>
                </a:effectLst>
                <a:latin typeface="Footlight MT Light" pitchFamily="18" charset="0"/>
              </a:rPr>
              <a:t>What </a:t>
            </a:r>
            <a:r>
              <a:rPr lang="en-US" sz="6600" dirty="0" smtClean="0">
                <a:effectLst>
                  <a:outerShdw blurRad="38100" dist="38100" dir="2700000" algn="tl">
                    <a:srgbClr val="000000">
                      <a:alpha val="43137"/>
                    </a:srgbClr>
                  </a:outerShdw>
                </a:effectLst>
                <a:latin typeface="Footlight MT Light" pitchFamily="18" charset="0"/>
              </a:rPr>
              <a:t>is</a:t>
            </a:r>
            <a:r>
              <a:rPr lang="en-US" sz="6600" dirty="0">
                <a:effectLst>
                  <a:outerShdw blurRad="38100" dist="38100" dir="2700000" algn="tl">
                    <a:srgbClr val="000000">
                      <a:alpha val="43137"/>
                    </a:srgbClr>
                  </a:outerShdw>
                </a:effectLst>
                <a:latin typeface="Footlight MT Light" pitchFamily="18" charset="0"/>
              </a:rPr>
              <a:t> E</a:t>
            </a:r>
            <a:r>
              <a:rPr lang="en-US" sz="6600" dirty="0" smtClean="0">
                <a:effectLst>
                  <a:outerShdw blurRad="38100" dist="38100" dir="2700000" algn="tl">
                    <a:srgbClr val="000000">
                      <a:alpha val="43137"/>
                    </a:srgbClr>
                  </a:outerShdw>
                </a:effectLst>
                <a:latin typeface="Footlight MT Light" pitchFamily="18" charset="0"/>
              </a:rPr>
              <a:t>xcel? </a:t>
            </a:r>
            <a:endParaRPr lang="en-US" sz="6600" dirty="0">
              <a:effectLst>
                <a:outerShdw blurRad="38100" dist="38100" dir="2700000" algn="tl">
                  <a:srgbClr val="000000">
                    <a:alpha val="43137"/>
                  </a:srgbClr>
                </a:outerShdw>
              </a:effectLst>
              <a:latin typeface="Footlight MT Light" pitchFamily="18" charset="0"/>
            </a:endParaRPr>
          </a:p>
        </p:txBody>
      </p:sp>
    </p:spTree>
    <p:extLst>
      <p:ext uri="{BB962C8B-B14F-4D97-AF65-F5344CB8AC3E}">
        <p14:creationId xmlns:p14="http://schemas.microsoft.com/office/powerpoint/2010/main" val="3619407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7361" y="396488"/>
            <a:ext cx="7239000" cy="584775"/>
          </a:xfrm>
          <a:prstGeom prst="rect">
            <a:avLst/>
          </a:prstGeom>
          <a:noFill/>
          <a:effectLst>
            <a:outerShdw blurRad="50800" dist="38100" dir="16200000" rotWithShape="0">
              <a:prstClr val="black">
                <a:alpha val="40000"/>
              </a:prstClr>
            </a:outerShdw>
          </a:effectLst>
          <a:scene3d>
            <a:camera prst="perspectiveFront"/>
            <a:lightRig rig="threePt" dir="t"/>
          </a:scene3d>
        </p:spPr>
        <p:txBody>
          <a:bodyPr wrap="square" rtlCol="0">
            <a:spAutoFit/>
          </a:bodyPr>
          <a:lstStyle/>
          <a:p>
            <a:pPr algn="ctr"/>
            <a:r>
              <a:rPr lang="en-US" sz="3200" u="sng" dirty="0" smtClean="0">
                <a:effectLst>
                  <a:outerShdw blurRad="38100" dist="38100" dir="2700000" algn="tl">
                    <a:srgbClr val="000000">
                      <a:alpha val="43137"/>
                    </a:srgbClr>
                  </a:outerShdw>
                </a:effectLst>
                <a:latin typeface="Footlight MT Light" pitchFamily="18" charset="0"/>
              </a:rPr>
              <a:t>“Chatgpt Merge In Microsoft Excel”</a:t>
            </a:r>
            <a:endParaRPr lang="en-US" sz="3200" u="sng" dirty="0">
              <a:effectLst>
                <a:outerShdw blurRad="38100" dist="38100" dir="2700000" algn="tl">
                  <a:srgbClr val="000000">
                    <a:alpha val="43137"/>
                  </a:srgbClr>
                </a:outerShdw>
              </a:effectLst>
              <a:latin typeface="Footlight MT Light" pitchFamily="18" charset="0"/>
            </a:endParaRPr>
          </a:p>
        </p:txBody>
      </p:sp>
      <p:sp>
        <p:nvSpPr>
          <p:cNvPr id="4" name="AutoShape 2" descr="C:\Users\admin\Downloads\archive (9)\chatgpt-excel.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Users\admin\Downloads\archive (9)\chatgpt-excel.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C:\Users\admin\Downloads\archive (9)\chatgpt-excel.web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C:\Users\admin\Downloads\archive (9)\chatgpt-excel.web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C:\Users\admin\Downloads\archive (9)\chatgpt-excel.webp"/>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4" name="Picture 12" descr="https://img-c.udemycdn.com/course/240x135/5282500_41d5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967" y="1867592"/>
            <a:ext cx="3886201" cy="4452939"/>
          </a:xfrm>
          <a:prstGeom prst="rect">
            <a:avLst/>
          </a:prstGeom>
          <a:noFill/>
          <a:ln>
            <a:noFill/>
          </a:ln>
          <a:effectLst>
            <a:outerShdw blurRad="190500" dist="228600" dir="2700000" algn="ctr">
              <a:srgbClr val="000000">
                <a:alpha val="30000"/>
              </a:srgbClr>
            </a:outerShdw>
          </a:effectLst>
          <a:scene3d>
            <a:camera prst="perspectiveLeft"/>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0" y="1676400"/>
            <a:ext cx="4104967" cy="1200329"/>
          </a:xfrm>
          <a:prstGeom prst="rect">
            <a:avLst/>
          </a:prstGeom>
          <a:noFill/>
          <a:effectLst>
            <a:outerShdw blurRad="50800" dist="38100" dir="8100000" algn="tr" rotWithShape="0">
              <a:prstClr val="black">
                <a:alpha val="40000"/>
              </a:prstClr>
            </a:outerShdw>
          </a:effectLst>
          <a:scene3d>
            <a:camera prst="perspectiveRight"/>
            <a:lightRig rig="threePt" dir="t"/>
          </a:scene3d>
        </p:spPr>
        <p:txBody>
          <a:bodyPr wrap="square" rtlCol="0">
            <a:spAutoFit/>
          </a:bodyPr>
          <a:lstStyle/>
          <a:p>
            <a:r>
              <a:rPr lang="en-US" sz="3600" dirty="0">
                <a:effectLst>
                  <a:outerShdw blurRad="38100" dist="38100" dir="2700000" algn="tl">
                    <a:srgbClr val="000000">
                      <a:alpha val="43137"/>
                    </a:srgbClr>
                  </a:outerShdw>
                </a:effectLst>
                <a:latin typeface="Footlight MT Light" pitchFamily="18" charset="0"/>
              </a:rPr>
              <a:t>P</a:t>
            </a:r>
            <a:r>
              <a:rPr lang="en-US" sz="3600" dirty="0" smtClean="0">
                <a:effectLst>
                  <a:outerShdw blurRad="38100" dist="38100" dir="2700000" algn="tl">
                    <a:srgbClr val="000000">
                      <a:alpha val="43137"/>
                    </a:srgbClr>
                  </a:outerShdw>
                </a:effectLst>
                <a:latin typeface="Footlight MT Light" pitchFamily="18" charset="0"/>
              </a:rPr>
              <a:t>rocedure</a:t>
            </a:r>
            <a:r>
              <a:rPr lang="en-US" sz="3600" dirty="0" smtClean="0">
                <a:latin typeface="Footlight MT Light" pitchFamily="18" charset="0"/>
              </a:rPr>
              <a:t>:-</a:t>
            </a:r>
            <a:endParaRPr lang="en-US" sz="2400" dirty="0"/>
          </a:p>
          <a:p>
            <a:endParaRPr lang="en-US" sz="3600" dirty="0">
              <a:latin typeface="Footlight MT Light" pitchFamily="18" charset="0"/>
            </a:endParaRPr>
          </a:p>
        </p:txBody>
      </p:sp>
      <p:sp>
        <p:nvSpPr>
          <p:cNvPr id="14" name="TextBox 13"/>
          <p:cNvSpPr txBox="1"/>
          <p:nvPr/>
        </p:nvSpPr>
        <p:spPr>
          <a:xfrm>
            <a:off x="-550606" y="4935706"/>
            <a:ext cx="4198886" cy="830997"/>
          </a:xfrm>
          <a:prstGeom prst="rect">
            <a:avLst/>
          </a:prstGeom>
          <a:noFill/>
        </p:spPr>
        <p:txBody>
          <a:bodyPr wrap="square" rtlCol="0">
            <a:spAutoFit/>
          </a:bodyPr>
          <a:lstStyle/>
          <a:p>
            <a:pPr marL="342900" indent="-342900">
              <a:buFont typeface="Wingdings" pitchFamily="2" charset="2"/>
              <a:buChar char="Ø"/>
            </a:pPr>
            <a:endParaRPr lang="en-US" sz="2400" dirty="0" smtClean="0"/>
          </a:p>
          <a:p>
            <a:pPr marL="342900" indent="-342900">
              <a:buFont typeface="Wingdings" pitchFamily="2" charset="2"/>
              <a:buChar char="Ø"/>
            </a:pPr>
            <a:endParaRPr lang="en-US" sz="2400" dirty="0"/>
          </a:p>
        </p:txBody>
      </p:sp>
      <p:sp>
        <p:nvSpPr>
          <p:cNvPr id="15" name="Rectangle 14"/>
          <p:cNvSpPr/>
          <p:nvPr/>
        </p:nvSpPr>
        <p:spPr>
          <a:xfrm>
            <a:off x="278478" y="2412933"/>
            <a:ext cx="5084763" cy="3908762"/>
          </a:xfrm>
          <a:prstGeom prst="rect">
            <a:avLst/>
          </a:prstGeom>
          <a:effectLst>
            <a:outerShdw blurRad="50800" dist="38100" dir="5400000" algn="t" rotWithShape="0">
              <a:prstClr val="black">
                <a:alpha val="40000"/>
              </a:prstClr>
            </a:outerShdw>
          </a:effectLst>
          <a:scene3d>
            <a:camera prst="perspectiveRight"/>
            <a:lightRig rig="threePt" dir="t"/>
          </a:scene3d>
        </p:spPr>
        <p:txBody>
          <a:bodyPr wrap="square">
            <a:spAutoFit/>
          </a:bodyPr>
          <a:lstStyle/>
          <a:p>
            <a:pPr marL="342900" indent="-342900">
              <a:buFont typeface="Wingdings" pitchFamily="2" charset="2"/>
              <a:buChar char="Ø"/>
            </a:pPr>
            <a:r>
              <a:rPr lang="en-US" sz="2800" dirty="0" smtClean="0">
                <a:solidFill>
                  <a:prstClr val="white"/>
                </a:solidFill>
                <a:latin typeface="Footlight MT Light" pitchFamily="18" charset="0"/>
              </a:rPr>
              <a:t>The </a:t>
            </a:r>
            <a:r>
              <a:rPr lang="en-US" sz="2800" dirty="0">
                <a:solidFill>
                  <a:prstClr val="white"/>
                </a:solidFill>
                <a:latin typeface="Footlight MT Light" pitchFamily="18" charset="0"/>
              </a:rPr>
              <a:t>first step is open Microsoft Excel.</a:t>
            </a:r>
          </a:p>
          <a:p>
            <a:pPr marL="342900" indent="-342900">
              <a:buFont typeface="Wingdings" pitchFamily="2" charset="2"/>
              <a:buChar char="Ø"/>
            </a:pPr>
            <a:r>
              <a:rPr lang="en-US" sz="2800" dirty="0">
                <a:solidFill>
                  <a:prstClr val="white"/>
                </a:solidFill>
                <a:latin typeface="Footlight MT Light" pitchFamily="18" charset="0"/>
              </a:rPr>
              <a:t>Then click on the Insert tab and click on the Add-In option in the Insert tab.</a:t>
            </a:r>
          </a:p>
          <a:p>
            <a:pPr marL="342900" indent="-342900">
              <a:buFont typeface="Wingdings" pitchFamily="2" charset="2"/>
              <a:buChar char="Ø"/>
            </a:pPr>
            <a:r>
              <a:rPr lang="en-US" sz="2800" dirty="0">
                <a:solidFill>
                  <a:prstClr val="white"/>
                </a:solidFill>
                <a:latin typeface="Footlight MT Light" pitchFamily="18" charset="0"/>
              </a:rPr>
              <a:t>Then a dialog box will open , then search AI and aided formula </a:t>
            </a:r>
            <a:r>
              <a:rPr lang="en-US" sz="2400" dirty="0">
                <a:solidFill>
                  <a:prstClr val="white"/>
                </a:solidFill>
                <a:latin typeface="Footlight MT Light" pitchFamily="18" charset="0"/>
              </a:rPr>
              <a:t>editor. </a:t>
            </a:r>
          </a:p>
          <a:p>
            <a:pPr marL="342900" lvl="0" indent="-342900">
              <a:buFont typeface="Wingdings" pitchFamily="2" charset="2"/>
              <a:buChar char="Ø"/>
            </a:pPr>
            <a:endParaRPr lang="en-US" sz="2400" dirty="0">
              <a:solidFill>
                <a:prstClr val="white"/>
              </a:solidFill>
            </a:endParaRPr>
          </a:p>
        </p:txBody>
      </p:sp>
    </p:spTree>
    <p:extLst>
      <p:ext uri="{BB962C8B-B14F-4D97-AF65-F5344CB8AC3E}">
        <p14:creationId xmlns:p14="http://schemas.microsoft.com/office/powerpoint/2010/main" val="2764895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0438" y="152399"/>
            <a:ext cx="8153400" cy="646331"/>
          </a:xfrm>
          <a:prstGeom prst="rect">
            <a:avLst/>
          </a:prstGeom>
          <a:noFill/>
          <a:ln>
            <a:noFill/>
          </a:ln>
          <a:effectLst>
            <a:outerShdw blurRad="50800" dist="38100" dir="10800000" algn="r" rotWithShape="0">
              <a:prstClr val="black">
                <a:alpha val="40000"/>
              </a:prstClr>
            </a:outerShdw>
            <a:reflection blurRad="6350" stA="50000" endA="300" endPos="55000" dir="5400000" sy="-100000" algn="bl" rotWithShape="0"/>
          </a:effectLst>
          <a:scene3d>
            <a:camera prst="perspectiveBelow"/>
            <a:lightRig rig="glow" dir="t">
              <a:rot lat="0" lon="0" rev="4800000"/>
            </a:lightRig>
          </a:scene3d>
          <a:sp3d prstMaterial="matte">
            <a:bevelT w="127000" h="63500"/>
          </a:sp3d>
        </p:spPr>
        <p:txBody>
          <a:bodyPr wrap="square" rtlCol="0">
            <a:spAutoFit/>
          </a:bodyPr>
          <a:lstStyle/>
          <a:p>
            <a:r>
              <a:rPr lang="en-US" sz="3600" u="sng" dirty="0" smtClean="0">
                <a:effectLst>
                  <a:outerShdw blurRad="38100" dist="38100" dir="2700000" algn="tl">
                    <a:srgbClr val="000000">
                      <a:alpha val="43137"/>
                    </a:srgbClr>
                  </a:outerShdw>
                </a:effectLst>
                <a:latin typeface="Footlight MT Light" pitchFamily="18" charset="0"/>
              </a:rPr>
              <a:t>How To Use Chatgpt in Microsoft Excel?</a:t>
            </a:r>
            <a:endParaRPr lang="en-US" sz="3600" u="sng" dirty="0">
              <a:effectLst>
                <a:outerShdw blurRad="38100" dist="38100" dir="2700000" algn="tl">
                  <a:srgbClr val="000000">
                    <a:alpha val="43137"/>
                  </a:srgbClr>
                </a:outerShdw>
              </a:effectLst>
              <a:latin typeface="Footlight MT Light" pitchFamily="18" charset="0"/>
            </a:endParaRPr>
          </a:p>
        </p:txBody>
      </p:sp>
      <p:sp>
        <p:nvSpPr>
          <p:cNvPr id="3" name="TextBox 2"/>
          <p:cNvSpPr txBox="1"/>
          <p:nvPr/>
        </p:nvSpPr>
        <p:spPr>
          <a:xfrm>
            <a:off x="358877" y="606898"/>
            <a:ext cx="8382000" cy="6955750"/>
          </a:xfrm>
          <a:prstGeom prst="rect">
            <a:avLst/>
          </a:prstGeom>
          <a:noFill/>
          <a:scene3d>
            <a:camera prst="perspectiveAbove"/>
            <a:lightRig rig="threePt" dir="t"/>
          </a:scene3d>
        </p:spPr>
        <p:txBody>
          <a:bodyPr wrap="square" rtlCol="0">
            <a:spAutoFit/>
          </a:bodyPr>
          <a:lstStyle/>
          <a:p>
            <a:pPr marL="285750" indent="-285750">
              <a:buFont typeface="Wingdings" pitchFamily="2" charset="2"/>
              <a:buChar char="Ø"/>
            </a:pPr>
            <a:r>
              <a:rPr lang="en-US" sz="2400" b="1" u="sng" dirty="0">
                <a:solidFill>
                  <a:schemeClr val="tx2">
                    <a:lumMod val="75000"/>
                  </a:schemeClr>
                </a:solidFill>
                <a:latin typeface="Footlight MT Light" pitchFamily="18" charset="0"/>
              </a:rPr>
              <a:t>Data Analysis:</a:t>
            </a:r>
            <a:r>
              <a:rPr lang="en-US" sz="2400" u="sng" dirty="0">
                <a:solidFill>
                  <a:schemeClr val="tx2">
                    <a:lumMod val="75000"/>
                  </a:schemeClr>
                </a:solidFill>
                <a:latin typeface="Footlight MT Light" pitchFamily="18" charset="0"/>
              </a:rPr>
              <a:t> </a:t>
            </a:r>
            <a:r>
              <a:rPr lang="en-US" sz="2400" dirty="0">
                <a:latin typeface="Footlight MT Light" pitchFamily="18" charset="0"/>
              </a:rPr>
              <a:t>By integrating ChatGPT into Excel, you can automate data analysis tasks. You can use ChatGPT to generate commands for complex calculations, trend analysis, forecasting, and data visualization</a:t>
            </a:r>
            <a:r>
              <a:rPr lang="en-US" sz="2400" dirty="0" smtClean="0">
                <a:latin typeface="Footlight MT Light" pitchFamily="18" charset="0"/>
              </a:rPr>
              <a:t>.</a:t>
            </a:r>
          </a:p>
          <a:p>
            <a:endParaRPr lang="en-US" sz="2400" dirty="0" smtClean="0">
              <a:latin typeface="Footlight MT Light" pitchFamily="18" charset="0"/>
            </a:endParaRPr>
          </a:p>
          <a:p>
            <a:pPr marL="285750" indent="-285750">
              <a:buFont typeface="Wingdings" pitchFamily="2" charset="2"/>
              <a:buChar char="Ø"/>
            </a:pPr>
            <a:r>
              <a:rPr lang="en-US" sz="2400" b="1" u="sng" dirty="0">
                <a:solidFill>
                  <a:schemeClr val="tx2">
                    <a:lumMod val="75000"/>
                  </a:schemeClr>
                </a:solidFill>
                <a:latin typeface="Footlight MT Light" pitchFamily="18" charset="0"/>
              </a:rPr>
              <a:t>Data Entry</a:t>
            </a:r>
            <a:r>
              <a:rPr lang="en-US" sz="2400" b="1" dirty="0">
                <a:solidFill>
                  <a:schemeClr val="tx2">
                    <a:lumMod val="75000"/>
                  </a:schemeClr>
                </a:solidFill>
                <a:latin typeface="Footlight MT Light" pitchFamily="18" charset="0"/>
              </a:rPr>
              <a:t>:</a:t>
            </a:r>
            <a:r>
              <a:rPr lang="en-US" sz="2400" dirty="0">
                <a:solidFill>
                  <a:schemeClr val="tx2">
                    <a:lumMod val="75000"/>
                  </a:schemeClr>
                </a:solidFill>
                <a:latin typeface="Footlight MT Light" pitchFamily="18" charset="0"/>
              </a:rPr>
              <a:t> </a:t>
            </a:r>
            <a:r>
              <a:rPr lang="en-US" sz="2400" dirty="0">
                <a:latin typeface="Footlight MT Light" pitchFamily="18" charset="0"/>
              </a:rPr>
              <a:t>You can use ChatGPT for repetitive data entry tasks. Simply provide the input data, and ChatGPT can generate formulas to automate data entry</a:t>
            </a:r>
            <a:r>
              <a:rPr lang="en-US" sz="2400" dirty="0" smtClean="0">
                <a:latin typeface="Footlight MT Light" pitchFamily="18" charset="0"/>
              </a:rPr>
              <a:t>.</a:t>
            </a:r>
          </a:p>
          <a:p>
            <a:endParaRPr lang="en-US" sz="2400" dirty="0" smtClean="0">
              <a:latin typeface="Footlight MT Light" pitchFamily="18" charset="0"/>
            </a:endParaRPr>
          </a:p>
          <a:p>
            <a:pPr marL="285750" indent="-285750">
              <a:buFont typeface="Wingdings" pitchFamily="2" charset="2"/>
              <a:buChar char="Ø"/>
            </a:pPr>
            <a:r>
              <a:rPr lang="en-US" sz="2400" b="1" u="sng" dirty="0">
                <a:solidFill>
                  <a:schemeClr val="tx2">
                    <a:lumMod val="75000"/>
                  </a:schemeClr>
                </a:solidFill>
                <a:latin typeface="Footlight MT Light" pitchFamily="18" charset="0"/>
              </a:rPr>
              <a:t>Reports and Summaries</a:t>
            </a:r>
            <a:r>
              <a:rPr lang="en-US" sz="2400" b="1" dirty="0">
                <a:solidFill>
                  <a:schemeClr val="tx2">
                    <a:lumMod val="75000"/>
                  </a:schemeClr>
                </a:solidFill>
                <a:latin typeface="Footlight MT Light" pitchFamily="18" charset="0"/>
              </a:rPr>
              <a:t>:</a:t>
            </a:r>
            <a:r>
              <a:rPr lang="en-US" sz="2400" dirty="0">
                <a:solidFill>
                  <a:schemeClr val="tx2">
                    <a:lumMod val="75000"/>
                  </a:schemeClr>
                </a:solidFill>
                <a:latin typeface="Footlight MT Light" pitchFamily="18" charset="0"/>
              </a:rPr>
              <a:t> </a:t>
            </a:r>
            <a:r>
              <a:rPr lang="en-US" sz="2400" dirty="0">
                <a:latin typeface="Footlight MT Light" pitchFamily="18" charset="0"/>
              </a:rPr>
              <a:t>With ChatGPT in Excel, you can generate reports </a:t>
            </a:r>
            <a:r>
              <a:rPr lang="en-US" sz="2400" i="1" dirty="0">
                <a:latin typeface="Footlight MT Light" pitchFamily="18" charset="0"/>
              </a:rPr>
              <a:t>a</a:t>
            </a:r>
            <a:r>
              <a:rPr lang="en-US" sz="2400" dirty="0">
                <a:latin typeface="Footlight MT Light" pitchFamily="18" charset="0"/>
              </a:rPr>
              <a:t>nd summaries. Analyze your data and create summary reports, graphs, </a:t>
            </a:r>
            <a:r>
              <a:rPr lang="en-US" sz="2400" dirty="0" smtClean="0">
                <a:latin typeface="Footlight MT Light" pitchFamily="18" charset="0"/>
              </a:rPr>
              <a:t>and </a:t>
            </a:r>
            <a:r>
              <a:rPr lang="en-US" sz="2400" dirty="0">
                <a:latin typeface="Footlight MT Light" pitchFamily="18" charset="0"/>
              </a:rPr>
              <a:t>charts</a:t>
            </a:r>
            <a:r>
              <a:rPr lang="en-US" sz="2400" dirty="0" smtClean="0">
                <a:latin typeface="Footlight MT Light" pitchFamily="18" charset="0"/>
              </a:rPr>
              <a:t>.</a:t>
            </a:r>
          </a:p>
          <a:p>
            <a:endParaRPr lang="en-US" sz="2400" dirty="0" smtClean="0">
              <a:latin typeface="Footlight MT Light" pitchFamily="18" charset="0"/>
            </a:endParaRPr>
          </a:p>
          <a:p>
            <a:pPr marL="285750" indent="-285750">
              <a:buFont typeface="Wingdings" pitchFamily="2" charset="2"/>
              <a:buChar char="Ø"/>
            </a:pPr>
            <a:r>
              <a:rPr lang="en-US" sz="2400" b="1" u="sng" dirty="0">
                <a:solidFill>
                  <a:schemeClr val="tx2">
                    <a:lumMod val="75000"/>
                  </a:schemeClr>
                </a:solidFill>
                <a:latin typeface="Footlight MT Light" pitchFamily="18" charset="0"/>
              </a:rPr>
              <a:t>Formula </a:t>
            </a:r>
            <a:r>
              <a:rPr lang="en-US" sz="2400" b="1" u="sng" dirty="0" smtClean="0">
                <a:solidFill>
                  <a:schemeClr val="tx2">
                    <a:lumMod val="75000"/>
                  </a:schemeClr>
                </a:solidFill>
                <a:latin typeface="Footlight MT Light" pitchFamily="18" charset="0"/>
              </a:rPr>
              <a:t>S</a:t>
            </a:r>
            <a:r>
              <a:rPr lang="en-US" sz="2400" b="1" u="sng" dirty="0">
                <a:solidFill>
                  <a:schemeClr val="tx2">
                    <a:lumMod val="75000"/>
                  </a:schemeClr>
                </a:solidFill>
                <a:latin typeface="Footlight MT Light" pitchFamily="18" charset="0"/>
              </a:rPr>
              <a:t>uggestions</a:t>
            </a:r>
            <a:r>
              <a:rPr lang="en-US" sz="2400" b="1" dirty="0" smtClean="0">
                <a:solidFill>
                  <a:schemeClr val="tx2">
                    <a:lumMod val="75000"/>
                  </a:schemeClr>
                </a:solidFill>
                <a:latin typeface="Footlight MT Light" pitchFamily="18" charset="0"/>
              </a:rPr>
              <a:t>:</a:t>
            </a:r>
            <a:r>
              <a:rPr lang="en-US" sz="2400" dirty="0" smtClean="0">
                <a:solidFill>
                  <a:schemeClr val="tx2">
                    <a:lumMod val="75000"/>
                  </a:schemeClr>
                </a:solidFill>
                <a:latin typeface="Footlight MT Light" pitchFamily="18" charset="0"/>
              </a:rPr>
              <a:t> </a:t>
            </a:r>
            <a:r>
              <a:rPr lang="en-US" sz="2400" dirty="0">
                <a:latin typeface="Footlight MT Light" pitchFamily="18" charset="0"/>
              </a:rPr>
              <a:t>ChatGPT can provide suggestions for Excel formulas and functions. It can suggest the right formulas for data analysis</a:t>
            </a:r>
            <a:r>
              <a:rPr lang="en-US" sz="2400" dirty="0" smtClean="0">
                <a:latin typeface="Footlight MT Light" pitchFamily="18" charset="0"/>
              </a:rPr>
              <a:t>.</a:t>
            </a:r>
          </a:p>
          <a:p>
            <a:endParaRPr lang="en-US" sz="2400" dirty="0" smtClean="0">
              <a:latin typeface="Footlight MT Light" pitchFamily="18" charset="0"/>
            </a:endParaRPr>
          </a:p>
          <a:p>
            <a:pPr marL="285750" indent="-285750">
              <a:buFont typeface="Wingdings" pitchFamily="2" charset="2"/>
              <a:buChar char="Ø"/>
            </a:pPr>
            <a:endParaRPr lang="en-US" sz="2000" dirty="0">
              <a:latin typeface="Footlight MT Light" pitchFamily="18" charset="0"/>
            </a:endParaRPr>
          </a:p>
          <a:p>
            <a:pPr marL="285750" indent="-285750">
              <a:buFont typeface="Wingdings" pitchFamily="2" charset="2"/>
              <a:buChar char="Ø"/>
            </a:pPr>
            <a:endParaRPr lang="en-US" dirty="0"/>
          </a:p>
        </p:txBody>
      </p:sp>
    </p:spTree>
    <p:extLst>
      <p:ext uri="{BB962C8B-B14F-4D97-AF65-F5344CB8AC3E}">
        <p14:creationId xmlns:p14="http://schemas.microsoft.com/office/powerpoint/2010/main" val="1474243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8077200" cy="5970865"/>
          </a:xfrm>
          <a:prstGeom prst="rect">
            <a:avLst/>
          </a:prstGeom>
          <a:noFill/>
          <a:effectLst>
            <a:outerShdw blurRad="50800" dist="38100" dir="8100000" algn="tr" rotWithShape="0">
              <a:prstClr val="black">
                <a:alpha val="40000"/>
              </a:prstClr>
            </a:outerShdw>
          </a:effectLst>
          <a:scene3d>
            <a:camera prst="perspectiveAbove"/>
            <a:lightRig rig="threePt" dir="t"/>
          </a:scene3d>
        </p:spPr>
        <p:txBody>
          <a:bodyPr wrap="square" rtlCol="0">
            <a:spAutoFit/>
          </a:bodyPr>
          <a:lstStyle/>
          <a:p>
            <a:pPr marL="285750" indent="-285750">
              <a:buFont typeface="Wingdings" pitchFamily="2" charset="2"/>
              <a:buChar char="Ø"/>
            </a:pPr>
            <a:r>
              <a:rPr lang="en-US" sz="2800" b="1" u="sng" dirty="0">
                <a:solidFill>
                  <a:schemeClr val="tx2">
                    <a:lumMod val="75000"/>
                  </a:schemeClr>
                </a:solidFill>
                <a:latin typeface="Footlight MT Light" pitchFamily="18" charset="0"/>
              </a:rPr>
              <a:t>Data Cleansing</a:t>
            </a:r>
            <a:r>
              <a:rPr lang="en-US" sz="2800" b="1" dirty="0">
                <a:solidFill>
                  <a:schemeClr val="tx2">
                    <a:lumMod val="75000"/>
                  </a:schemeClr>
                </a:solidFill>
                <a:latin typeface="Footlight MT Light" pitchFamily="18" charset="0"/>
              </a:rPr>
              <a:t>:</a:t>
            </a:r>
            <a:r>
              <a:rPr lang="en-US" sz="2800" dirty="0">
                <a:solidFill>
                  <a:schemeClr val="tx2">
                    <a:lumMod val="75000"/>
                  </a:schemeClr>
                </a:solidFill>
                <a:latin typeface="Footlight MT Light" pitchFamily="18" charset="0"/>
              </a:rPr>
              <a:t> </a:t>
            </a:r>
            <a:r>
              <a:rPr lang="en-US" sz="2800" dirty="0">
                <a:latin typeface="Footlight MT Light" pitchFamily="18" charset="0"/>
              </a:rPr>
              <a:t>You can use ChatGPT for data cleansing and data formatting tasks. If there are errors in your data, ChatGPT can help identify and correct them</a:t>
            </a:r>
            <a:r>
              <a:rPr lang="en-US" sz="2800" dirty="0" smtClean="0">
                <a:latin typeface="Footlight MT Light" pitchFamily="18" charset="0"/>
              </a:rPr>
              <a:t>.</a:t>
            </a:r>
          </a:p>
          <a:p>
            <a:endParaRPr lang="en-US" sz="2800" dirty="0">
              <a:latin typeface="Footlight MT Light" pitchFamily="18" charset="0"/>
            </a:endParaRPr>
          </a:p>
          <a:p>
            <a:pPr marL="285750" indent="-285750">
              <a:buFont typeface="Wingdings" pitchFamily="2" charset="2"/>
              <a:buChar char="Ø"/>
            </a:pPr>
            <a:r>
              <a:rPr lang="en-US" sz="2800" b="1" u="sng" dirty="0">
                <a:solidFill>
                  <a:schemeClr val="tx2">
                    <a:lumMod val="75000"/>
                  </a:schemeClr>
                </a:solidFill>
                <a:latin typeface="Footlight MT Light" pitchFamily="18" charset="0"/>
              </a:rPr>
              <a:t>VBA Scripting</a:t>
            </a:r>
            <a:r>
              <a:rPr lang="en-US" sz="2800" b="1" dirty="0">
                <a:solidFill>
                  <a:schemeClr val="tx2">
                    <a:lumMod val="75000"/>
                  </a:schemeClr>
                </a:solidFill>
                <a:latin typeface="Footlight MT Light" pitchFamily="18" charset="0"/>
              </a:rPr>
              <a:t>:</a:t>
            </a:r>
            <a:r>
              <a:rPr lang="en-US" sz="2800" dirty="0">
                <a:solidFill>
                  <a:schemeClr val="tx2">
                    <a:lumMod val="75000"/>
                  </a:schemeClr>
                </a:solidFill>
                <a:latin typeface="Footlight MT Light" pitchFamily="18" charset="0"/>
              </a:rPr>
              <a:t> </a:t>
            </a:r>
            <a:r>
              <a:rPr lang="en-US" sz="2800" dirty="0">
                <a:latin typeface="Footlight MT Light" pitchFamily="18" charset="0"/>
              </a:rPr>
              <a:t>ChatGPT can assist in generating VBA (Visual Basic for Applications) scripts used for custom automation tasks in Excel</a:t>
            </a:r>
            <a:r>
              <a:rPr lang="en-US" sz="2800" dirty="0" smtClean="0">
                <a:latin typeface="Footlight MT Light" pitchFamily="18" charset="0"/>
              </a:rPr>
              <a:t>.</a:t>
            </a:r>
          </a:p>
          <a:p>
            <a:endParaRPr lang="en-US" sz="2800" dirty="0">
              <a:latin typeface="Footlight MT Light" pitchFamily="18" charset="0"/>
            </a:endParaRPr>
          </a:p>
          <a:p>
            <a:pPr marL="285750" indent="-285750">
              <a:buFont typeface="Wingdings" pitchFamily="2" charset="2"/>
              <a:buChar char="Ø"/>
            </a:pPr>
            <a:r>
              <a:rPr lang="en-US" sz="2800" b="1" u="sng" dirty="0">
                <a:solidFill>
                  <a:schemeClr val="tx2">
                    <a:lumMod val="75000"/>
                  </a:schemeClr>
                </a:solidFill>
                <a:latin typeface="Footlight MT Light" pitchFamily="18" charset="0"/>
              </a:rPr>
              <a:t>Training and Learning</a:t>
            </a:r>
            <a:r>
              <a:rPr lang="en-US" sz="2800" b="1" dirty="0">
                <a:solidFill>
                  <a:schemeClr val="tx2">
                    <a:lumMod val="75000"/>
                  </a:schemeClr>
                </a:solidFill>
                <a:latin typeface="Footlight MT Light" pitchFamily="18" charset="0"/>
              </a:rPr>
              <a:t>:</a:t>
            </a:r>
            <a:r>
              <a:rPr lang="en-US" sz="2800" dirty="0">
                <a:solidFill>
                  <a:schemeClr val="tx2">
                    <a:lumMod val="75000"/>
                  </a:schemeClr>
                </a:solidFill>
                <a:latin typeface="Footlight MT Light" pitchFamily="18" charset="0"/>
              </a:rPr>
              <a:t> </a:t>
            </a:r>
            <a:r>
              <a:rPr lang="en-US" sz="2800" dirty="0">
                <a:latin typeface="Footlight MT Light" pitchFamily="18" charset="0"/>
              </a:rPr>
              <a:t>You can use ChatGPT to learn about advanced features and functions in Excel. By generating queries, you can get answers to specific Excel-related questions.</a:t>
            </a:r>
          </a:p>
          <a:p>
            <a:endParaRPr lang="en-US" dirty="0"/>
          </a:p>
        </p:txBody>
      </p:sp>
    </p:spTree>
    <p:extLst>
      <p:ext uri="{BB962C8B-B14F-4D97-AF65-F5344CB8AC3E}">
        <p14:creationId xmlns:p14="http://schemas.microsoft.com/office/powerpoint/2010/main" val="2057404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3429000" cy="923330"/>
          </a:xfrm>
          <a:prstGeom prst="rect">
            <a:avLst/>
          </a:prstGeom>
          <a:noFill/>
          <a:ln>
            <a:noFill/>
          </a:ln>
          <a:effectLst>
            <a:outerShdw blurRad="190500" dist="228600" dir="2700000" algn="ctr">
              <a:srgbClr val="000000">
                <a:alpha val="30000"/>
              </a:srgbClr>
            </a:outerShdw>
            <a:reflection blurRad="6350" stA="50000" endA="300" endPos="55000" dir="5400000" sy="-100000" algn="bl" rotWithShape="0"/>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5400" u="sng" dirty="0" smtClean="0">
                <a:effectLst>
                  <a:outerShdw blurRad="38100" dist="38100" dir="2700000" algn="tl">
                    <a:srgbClr val="000000">
                      <a:alpha val="43137"/>
                    </a:srgbClr>
                  </a:outerShdw>
                </a:effectLst>
                <a:latin typeface="Footlight MT Light" pitchFamily="18" charset="0"/>
              </a:rPr>
              <a:t>Example:-</a:t>
            </a:r>
            <a:endParaRPr lang="en-US" sz="5400" u="sng" dirty="0">
              <a:effectLst>
                <a:outerShdw blurRad="38100" dist="38100" dir="2700000" algn="tl">
                  <a:srgbClr val="000000">
                    <a:alpha val="43137"/>
                  </a:srgbClr>
                </a:outerShdw>
              </a:effectLst>
              <a:latin typeface="Footlight MT Light" pitchFamily="18" charset="0"/>
            </a:endParaRPr>
          </a:p>
        </p:txBody>
      </p:sp>
      <p:pic>
        <p:nvPicPr>
          <p:cNvPr id="4100" name="Picture 4" descr="Probamos 5 complementos IA para Excel; nuestro veredic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19" y="957743"/>
            <a:ext cx="8005499" cy="3838575"/>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16168" y="5105400"/>
            <a:ext cx="6781800" cy="1384995"/>
          </a:xfrm>
          <a:prstGeom prst="rect">
            <a:avLst/>
          </a:prstGeom>
          <a:noFill/>
          <a:scene3d>
            <a:camera prst="perspectiveAbove"/>
            <a:lightRig rig="threePt" dir="t"/>
          </a:scene3d>
        </p:spPr>
        <p:txBody>
          <a:bodyPr wrap="square" rtlCol="0">
            <a:spAutoFit/>
          </a:bodyPr>
          <a:lstStyle/>
          <a:p>
            <a:pPr algn="ctr"/>
            <a:r>
              <a:rPr lang="en-US" sz="2000" dirty="0">
                <a:latin typeface="Footlight MT Light" pitchFamily="18" charset="0"/>
              </a:rPr>
              <a:t>Then I ordered AI to "Count table 1 under cells are greater than 3000 and wife were category column content component" then AI output the formula</a:t>
            </a:r>
            <a:r>
              <a:rPr lang="en-US" sz="2000" dirty="0" smtClean="0">
                <a:latin typeface="Footlight MT Light" pitchFamily="18" charset="0"/>
              </a:rPr>
              <a:t>. Then </a:t>
            </a:r>
            <a:r>
              <a:rPr lang="en-US" sz="2000" dirty="0">
                <a:latin typeface="Footlight MT Light" pitchFamily="18" charset="0"/>
              </a:rPr>
              <a:t>as soon as I copied and pasted this formula into Excel, I got my </a:t>
            </a:r>
            <a:r>
              <a:rPr lang="en-US" sz="2000" dirty="0" smtClean="0">
                <a:latin typeface="Footlight MT Light" pitchFamily="18" charset="0"/>
              </a:rPr>
              <a:t>information</a:t>
            </a:r>
            <a:r>
              <a:rPr lang="en-US" sz="2400" dirty="0" smtClean="0">
                <a:latin typeface="Footlight MT Light" pitchFamily="18" charset="0"/>
              </a:rPr>
              <a:t>.</a:t>
            </a:r>
            <a:endParaRPr lang="en-US" sz="2400" dirty="0">
              <a:latin typeface="Footlight MT Light" pitchFamily="18" charset="0"/>
            </a:endParaRPr>
          </a:p>
        </p:txBody>
      </p:sp>
    </p:spTree>
    <p:extLst>
      <p:ext uri="{BB962C8B-B14F-4D97-AF65-F5344CB8AC3E}">
        <p14:creationId xmlns:p14="http://schemas.microsoft.com/office/powerpoint/2010/main" val="2532585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85800"/>
            <a:ext cx="6858000" cy="1015663"/>
          </a:xfrm>
          <a:prstGeom prst="rect">
            <a:avLst/>
          </a:prstGeom>
          <a:noFill/>
          <a:ln>
            <a:noFill/>
          </a:ln>
          <a:effectLst>
            <a:outerShdw blurRad="50800" dist="38100" dir="13500000" algn="br" rotWithShape="0">
              <a:prstClr val="black">
                <a:alpha val="40000"/>
              </a:prstClr>
            </a:outerShdw>
            <a:reflection blurRad="6350" stA="50000" endA="300" endPos="90000" dir="5400000" sy="-100000" algn="bl" rotWithShape="0"/>
          </a:effectLst>
          <a:scene3d>
            <a:camera prst="perspectiveRight"/>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n-US" sz="6000" b="1" u="sng" dirty="0" smtClean="0">
                <a:effectLst>
                  <a:outerShdw blurRad="38100" dist="38100" dir="2700000" algn="tl">
                    <a:srgbClr val="000000">
                      <a:alpha val="43137"/>
                    </a:srgbClr>
                  </a:outerShdw>
                </a:effectLst>
                <a:latin typeface="Footlight MT Light" pitchFamily="18" charset="0"/>
              </a:rPr>
              <a:t>Conclusion:-</a:t>
            </a:r>
            <a:endParaRPr lang="en-US" sz="6000" b="1" u="sng" dirty="0">
              <a:effectLst>
                <a:outerShdw blurRad="38100" dist="38100" dir="2700000" algn="tl">
                  <a:srgbClr val="000000">
                    <a:alpha val="43137"/>
                  </a:srgbClr>
                </a:outerShdw>
              </a:effectLst>
              <a:latin typeface="Footlight MT Light" pitchFamily="18" charset="0"/>
            </a:endParaRPr>
          </a:p>
        </p:txBody>
      </p:sp>
      <p:sp>
        <p:nvSpPr>
          <p:cNvPr id="4" name="TextBox 3"/>
          <p:cNvSpPr txBox="1"/>
          <p:nvPr/>
        </p:nvSpPr>
        <p:spPr>
          <a:xfrm>
            <a:off x="845574" y="2819400"/>
            <a:ext cx="7315200" cy="3046988"/>
          </a:xfrm>
          <a:prstGeom prst="rect">
            <a:avLst/>
          </a:prstGeom>
          <a:noFill/>
          <a:ln>
            <a:noFill/>
          </a:ln>
          <a:effectLst>
            <a:outerShdw blurRad="50800" dist="38100" dir="10800000" algn="r" rotWithShape="0">
              <a:prstClr val="black">
                <a:alpha val="40000"/>
              </a:prstClr>
            </a:outerShdw>
          </a:effectLst>
          <a:scene3d>
            <a:camera prst="perspectiveRight"/>
            <a:lightRig rig="glow" dir="t">
              <a:rot lat="0" lon="0" rev="4800000"/>
            </a:lightRig>
          </a:scene3d>
          <a:sp3d prstMaterial="matte">
            <a:bevelT w="127000" h="63500"/>
          </a:sp3d>
        </p:spPr>
        <p:txBody>
          <a:bodyPr wrap="square" rtlCol="0">
            <a:spAutoFit/>
          </a:bodyPr>
          <a:lstStyle/>
          <a:p>
            <a:r>
              <a:rPr lang="en-US" sz="2400" dirty="0">
                <a:latin typeface="Footlight MT Light" pitchFamily="18" charset="0"/>
              </a:rPr>
              <a:t>"Thus, the integration of ChatGPT with Excel represents a significant and commendable step forward. It offers valuable suggestions for data analysis and automation, simplifying data comprehension and utilization without complications. This opens new doors for data analysis and enriches our business and research endeavors with recommendations and tools, making tasks more accessible and efficient."</a:t>
            </a:r>
          </a:p>
        </p:txBody>
      </p:sp>
    </p:spTree>
    <p:extLst>
      <p:ext uri="{BB962C8B-B14F-4D97-AF65-F5344CB8AC3E}">
        <p14:creationId xmlns:p14="http://schemas.microsoft.com/office/powerpoint/2010/main" val="3048074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TotalTime>
  <Words>444</Words>
  <Application>Microsoft Office PowerPoint</Application>
  <PresentationFormat>On-screen Show (4:3)</PresentationFormat>
  <Paragraphs>30</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What is Chatgpt?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33</cp:revision>
  <dcterms:created xsi:type="dcterms:W3CDTF">2023-09-13T09:44:32Z</dcterms:created>
  <dcterms:modified xsi:type="dcterms:W3CDTF">2023-09-15T09:01:34Z</dcterms:modified>
</cp:coreProperties>
</file>