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388" r:id="rId2"/>
    <p:sldId id="335" r:id="rId3"/>
    <p:sldId id="336" r:id="rId4"/>
    <p:sldId id="337" r:id="rId5"/>
    <p:sldId id="380" r:id="rId6"/>
    <p:sldId id="293" r:id="rId7"/>
    <p:sldId id="359" r:id="rId8"/>
    <p:sldId id="338" r:id="rId9"/>
    <p:sldId id="386" r:id="rId10"/>
    <p:sldId id="387" r:id="rId11"/>
    <p:sldId id="343" r:id="rId12"/>
    <p:sldId id="345" r:id="rId13"/>
    <p:sldId id="379" r:id="rId14"/>
    <p:sldId id="339" r:id="rId15"/>
    <p:sldId id="347" r:id="rId16"/>
    <p:sldId id="348" r:id="rId17"/>
    <p:sldId id="346" r:id="rId18"/>
    <p:sldId id="342" r:id="rId19"/>
    <p:sldId id="344" r:id="rId20"/>
    <p:sldId id="341" r:id="rId21"/>
    <p:sldId id="328" r:id="rId22"/>
    <p:sldId id="381" r:id="rId23"/>
  </p:sldIdLst>
  <p:sldSz cx="12192000" cy="6858000"/>
  <p:notesSz cx="6858000" cy="9144000"/>
  <p:defaultTextStyle>
    <a:defPPr>
      <a:defRPr lang="LID4096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שקופית כותרת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" y="-1"/>
            <a:ext cx="7317105" cy="6858001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618968" y="609602"/>
            <a:ext cx="3963432" cy="4724399"/>
          </a:xfrm>
        </p:spPr>
        <p:txBody>
          <a:bodyPr>
            <a:normAutofit/>
          </a:bodyPr>
          <a:lstStyle>
            <a:lvl1pPr algn="r" rtl="1" latinLnBrk="0">
              <a:defRPr lang="he-IL" sz="3001"/>
            </a:lvl1pPr>
          </a:lstStyle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1856061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620397" y="685800"/>
            <a:ext cx="3963432" cy="3607296"/>
          </a:xfrm>
        </p:spPr>
        <p:txBody>
          <a:bodyPr anchor="b">
            <a:noAutofit/>
          </a:bodyPr>
          <a:lstStyle>
            <a:lvl1pPr algn="r" latinLnBrk="0">
              <a:defRPr lang="he-IL" sz="3600" b="0">
                <a:latin typeface="Alef" panose="00000500000000000000" pitchFamily="2" charset="-79"/>
                <a:cs typeface="Alef" panose="00000500000000000000" pitchFamily="2" charset="-79"/>
              </a:defRPr>
            </a:lvl1pPr>
          </a:lstStyle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609600" y="699961"/>
            <a:ext cx="6705917" cy="5486400"/>
          </a:xfrm>
        </p:spPr>
        <p:txBody>
          <a:bodyPr>
            <a:normAutofit/>
          </a:bodyPr>
          <a:lstStyle>
            <a:lvl1pPr algn="r" latinLnBrk="0">
              <a:defRPr lang="he-IL" sz="2400">
                <a:latin typeface="Alef" panose="00000500000000000000" pitchFamily="2" charset="-79"/>
                <a:cs typeface="Alef" panose="00000500000000000000" pitchFamily="2" charset="-79"/>
              </a:defRPr>
            </a:lvl1pPr>
            <a:lvl2pPr algn="r" latinLnBrk="0">
              <a:defRPr lang="he-IL" sz="2000">
                <a:latin typeface="Alef" panose="00000500000000000000" pitchFamily="2" charset="-79"/>
                <a:cs typeface="Alef" panose="00000500000000000000" pitchFamily="2" charset="-79"/>
              </a:defRPr>
            </a:lvl2pPr>
            <a:lvl3pPr algn="r" latinLnBrk="0">
              <a:defRPr lang="he-IL" sz="1500">
                <a:latin typeface="Alef" panose="00000500000000000000" pitchFamily="2" charset="-79"/>
                <a:cs typeface="Alef" panose="00000500000000000000" pitchFamily="2" charset="-79"/>
              </a:defRPr>
            </a:lvl3pPr>
            <a:lvl4pPr algn="r" latinLnBrk="0">
              <a:defRPr lang="he-IL" sz="1350">
                <a:latin typeface="Alef" panose="00000500000000000000" pitchFamily="2" charset="-79"/>
                <a:cs typeface="Alef" panose="00000500000000000000" pitchFamily="2" charset="-79"/>
              </a:defRPr>
            </a:lvl4pPr>
            <a:lvl5pPr algn="r" latinLnBrk="0">
              <a:defRPr lang="he-IL" sz="1350">
                <a:latin typeface="Alef" panose="00000500000000000000" pitchFamily="2" charset="-79"/>
                <a:cs typeface="Alef" panose="00000500000000000000" pitchFamily="2" charset="-79"/>
              </a:defRPr>
            </a:lvl5pPr>
            <a:lvl6pPr algn="r" latinLnBrk="0">
              <a:defRPr lang="he-IL" sz="1350" baseline="0"/>
            </a:lvl6pPr>
            <a:lvl7pPr algn="r" latinLnBrk="0">
              <a:defRPr lang="he-IL" sz="1350" baseline="0"/>
            </a:lvl7pPr>
            <a:lvl8pPr algn="r" latinLnBrk="0">
              <a:defRPr lang="he-IL" sz="1350" baseline="0"/>
            </a:lvl8pPr>
            <a:lvl9pPr algn="r" latinLnBrk="0">
              <a:defRPr lang="he-IL" sz="1350" baseline="0"/>
            </a:lvl9pPr>
          </a:lstStyle>
          <a:p>
            <a:pPr lvl="0" algn="r" rtl="1"/>
            <a:r>
              <a:rPr lang="he-IL" dirty="0"/>
              <a:t>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332274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291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EFB9A-1B48-4C75-BAEC-BB662D9E1AAB}" type="datetimeFigureOut">
              <a:rPr lang="he-IL" smtClean="0"/>
              <a:t>י"ג/שבט/תשפ"ה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5D14-3043-4C02-AA9C-CE890DA2DE0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357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כותרת 1"/>
          <p:cNvSpPr>
            <a:spLocks noGrp="1"/>
          </p:cNvSpPr>
          <p:nvPr>
            <p:ph type="title"/>
          </p:nvPr>
        </p:nvSpPr>
        <p:spPr>
          <a:xfrm>
            <a:off x="621966" y="519805"/>
            <a:ext cx="10961028" cy="892973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algn="r" rtl="1"/>
            <a:r>
              <a:rPr lang="he-IL" dirty="0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1967" y="1772818"/>
            <a:ext cx="10937920" cy="4190999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 algn="r" rtl="1"/>
            <a:r>
              <a:rPr lang="he-IL" dirty="0"/>
              <a:t>לחץ כדי לערוך סגנונות טקסט של תבנית בסיס</a:t>
            </a:r>
          </a:p>
          <a:p>
            <a:pPr lvl="1" algn="r" rtl="1"/>
            <a:r>
              <a:rPr lang="he-IL" dirty="0"/>
              <a:t>רמה שניה</a:t>
            </a:r>
          </a:p>
          <a:p>
            <a:pPr lvl="2" algn="r" rtl="1"/>
            <a:r>
              <a:rPr lang="he-IL" dirty="0"/>
              <a:t>רמה שלישית</a:t>
            </a:r>
          </a:p>
          <a:p>
            <a:pPr lvl="3" algn="r" rtl="1"/>
            <a:r>
              <a:rPr lang="he-IL" dirty="0"/>
              <a:t>רמה רביעית</a:t>
            </a:r>
          </a:p>
          <a:p>
            <a:pPr lvl="4" algn="r" rtl="1"/>
            <a:r>
              <a:rPr lang="he-IL" dirty="0"/>
              <a:t>רמה חמישית</a:t>
            </a:r>
          </a:p>
        </p:txBody>
      </p:sp>
    </p:spTree>
    <p:extLst>
      <p:ext uri="{BB962C8B-B14F-4D97-AF65-F5344CB8AC3E}">
        <p14:creationId xmlns:p14="http://schemas.microsoft.com/office/powerpoint/2010/main" val="1786643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685983" rtl="0" eaLnBrk="1" latinLnBrk="0" hangingPunct="1">
        <a:lnSpc>
          <a:spcPct val="80000"/>
        </a:lnSpc>
        <a:spcBef>
          <a:spcPct val="0"/>
        </a:spcBef>
        <a:buNone/>
        <a:defRPr lang="he-IL" sz="3600" kern="1200">
          <a:solidFill>
            <a:schemeClr val="accent1"/>
          </a:solidFill>
          <a:latin typeface="Alef" panose="00000500000000000000" pitchFamily="2" charset="-79"/>
          <a:ea typeface="Tahoma" panose="020B0604030504040204" pitchFamily="34" charset="0"/>
          <a:cs typeface="Alef" panose="00000500000000000000" pitchFamily="2" charset="-79"/>
        </a:defRPr>
      </a:lvl1pPr>
    </p:titleStyle>
    <p:bodyStyle>
      <a:lvl1pPr marL="171496" indent="-171496" algn="r" defTabSz="685983" rtl="1" eaLnBrk="1" latinLnBrk="0" hangingPunct="1">
        <a:lnSpc>
          <a:spcPct val="90000"/>
        </a:lnSpc>
        <a:spcBef>
          <a:spcPts val="1350"/>
        </a:spcBef>
        <a:buClr>
          <a:schemeClr val="tx1"/>
        </a:buClr>
        <a:buSzPct val="80000"/>
        <a:buFont typeface="Arial" pitchFamily="34" charset="0"/>
        <a:buChar char="•"/>
        <a:defRPr lang="he-IL" sz="2400" kern="1200">
          <a:solidFill>
            <a:schemeClr val="tx1"/>
          </a:solidFill>
          <a:latin typeface="Alef" panose="00000500000000000000" pitchFamily="2" charset="-79"/>
          <a:ea typeface="Tahoma" panose="020B0604030504040204" pitchFamily="34" charset="0"/>
          <a:cs typeface="Alef" panose="00000500000000000000" pitchFamily="2" charset="-79"/>
        </a:defRPr>
      </a:lvl1pPr>
      <a:lvl2pPr marL="462086" indent="-214370" algn="r" defTabSz="685983" rtl="1" eaLnBrk="1" latinLnBrk="0" hangingPunct="1">
        <a:lnSpc>
          <a:spcPct val="90000"/>
        </a:lnSpc>
        <a:spcBef>
          <a:spcPts val="450"/>
        </a:spcBef>
        <a:buSzPct val="80000"/>
        <a:buFont typeface="Corbel" pitchFamily="34" charset="0"/>
        <a:buChar char="–"/>
        <a:defRPr lang="he-IL" sz="2000" kern="1200">
          <a:solidFill>
            <a:schemeClr val="tx1"/>
          </a:solidFill>
          <a:latin typeface="Alef" panose="00000500000000000000" pitchFamily="2" charset="-79"/>
          <a:ea typeface="Tahoma" panose="020B0604030504040204" pitchFamily="34" charset="0"/>
          <a:cs typeface="Alef" panose="00000500000000000000" pitchFamily="2" charset="-79"/>
        </a:defRPr>
      </a:lvl2pPr>
      <a:lvl3pPr marL="747721" indent="-171496" algn="r" defTabSz="685983" rtl="1" eaLnBrk="1" latinLnBrk="0" hangingPunct="1">
        <a:lnSpc>
          <a:spcPct val="90000"/>
        </a:lnSpc>
        <a:spcBef>
          <a:spcPts val="450"/>
        </a:spcBef>
        <a:buClr>
          <a:schemeClr val="tx1"/>
        </a:buClr>
        <a:buSzPct val="80000"/>
        <a:buFont typeface="Arial" pitchFamily="34" charset="0"/>
        <a:buChar char="•"/>
        <a:defRPr lang="he-IL" sz="1500" kern="1200">
          <a:solidFill>
            <a:schemeClr val="tx1"/>
          </a:solidFill>
          <a:latin typeface="Alef" panose="00000500000000000000" pitchFamily="2" charset="-79"/>
          <a:ea typeface="Tahoma" panose="020B0604030504040204" pitchFamily="34" charset="0"/>
          <a:cs typeface="Alef" panose="00000500000000000000" pitchFamily="2" charset="-79"/>
        </a:defRPr>
      </a:lvl3pPr>
      <a:lvl4pPr marL="1035834" indent="-212655" algn="r" defTabSz="685983" rtl="1" eaLnBrk="1" latinLnBrk="0" hangingPunct="1">
        <a:lnSpc>
          <a:spcPct val="90000"/>
        </a:lnSpc>
        <a:spcBef>
          <a:spcPts val="450"/>
        </a:spcBef>
        <a:buFont typeface="Corbel" pitchFamily="34" charset="0"/>
        <a:buChar char="–"/>
        <a:defRPr lang="he-IL" sz="1350" kern="1200">
          <a:solidFill>
            <a:schemeClr val="tx1"/>
          </a:solidFill>
          <a:latin typeface="Alef" panose="00000500000000000000" pitchFamily="2" charset="-79"/>
          <a:ea typeface="Tahoma" panose="020B0604030504040204" pitchFamily="34" charset="0"/>
          <a:cs typeface="Alef" panose="00000500000000000000" pitchFamily="2" charset="-79"/>
        </a:defRPr>
      </a:lvl4pPr>
      <a:lvl5pPr marL="1323947" indent="-171496" algn="r" defTabSz="685983" rtl="1" eaLnBrk="1" latinLnBrk="0" hangingPunct="1">
        <a:lnSpc>
          <a:spcPct val="90000"/>
        </a:lnSpc>
        <a:spcBef>
          <a:spcPts val="450"/>
        </a:spcBef>
        <a:buClr>
          <a:schemeClr val="tx1"/>
        </a:buClr>
        <a:buSzPct val="80000"/>
        <a:buFont typeface="Arial" pitchFamily="34" charset="0"/>
        <a:buChar char="•"/>
        <a:defRPr lang="he-IL" sz="1350" kern="1200">
          <a:solidFill>
            <a:schemeClr val="tx1"/>
          </a:solidFill>
          <a:latin typeface="Alef" panose="00000500000000000000" pitchFamily="2" charset="-79"/>
          <a:ea typeface="Tahoma" panose="020B0604030504040204" pitchFamily="34" charset="0"/>
          <a:cs typeface="Alef" panose="00000500000000000000" pitchFamily="2" charset="-79"/>
        </a:defRPr>
      </a:lvl5pPr>
      <a:lvl6pPr marL="1612060" indent="-212655" algn="r" defTabSz="685983" rtl="0" eaLnBrk="1" latinLnBrk="0" hangingPunct="1">
        <a:lnSpc>
          <a:spcPct val="90000"/>
        </a:lnSpc>
        <a:spcBef>
          <a:spcPts val="450"/>
        </a:spcBef>
        <a:buFont typeface="Corbel" pitchFamily="34" charset="0"/>
        <a:buChar char="–"/>
        <a:defRPr lang="he-IL" sz="135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00173" indent="-171496" algn="r" defTabSz="685983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lang="he-IL" sz="135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8285" indent="-212655" algn="r" defTabSz="685983" rtl="0" eaLnBrk="1" latinLnBrk="0" hangingPunct="1">
        <a:lnSpc>
          <a:spcPct val="90000"/>
        </a:lnSpc>
        <a:spcBef>
          <a:spcPts val="450"/>
        </a:spcBef>
        <a:buFont typeface="Corbel" pitchFamily="34" charset="0"/>
        <a:buChar char="–"/>
        <a:defRPr lang="he-IL"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476398" indent="-171496" algn="r" defTabSz="685983" rtl="0" eaLnBrk="1" latinLnBrk="0" hangingPunct="1">
        <a:lnSpc>
          <a:spcPct val="90000"/>
        </a:lnSpc>
        <a:spcBef>
          <a:spcPts val="450"/>
        </a:spcBef>
        <a:buSzPct val="80000"/>
        <a:buFont typeface="Arial" pitchFamily="34" charset="0"/>
        <a:buChar char="•"/>
        <a:defRPr lang="he-IL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685983" rtl="0" eaLnBrk="1" latinLnBrk="0" hangingPunct="1">
        <a:defRPr lang="he-IL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r" defTabSz="685983" rtl="0" eaLnBrk="1" latinLnBrk="0" hangingPunct="1">
        <a:defRPr lang="he-IL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r" defTabSz="685983" rtl="0" eaLnBrk="1" latinLnBrk="0" hangingPunct="1">
        <a:defRPr lang="he-IL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r" defTabSz="685983" rtl="0" eaLnBrk="1" latinLnBrk="0" hangingPunct="1">
        <a:defRPr lang="he-IL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r" defTabSz="685983" rtl="0" eaLnBrk="1" latinLnBrk="0" hangingPunct="1">
        <a:defRPr lang="he-IL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r" defTabSz="685983" rtl="0" eaLnBrk="1" latinLnBrk="0" hangingPunct="1">
        <a:defRPr lang="he-IL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r" defTabSz="685983" rtl="0" eaLnBrk="1" latinLnBrk="0" hangingPunct="1">
        <a:defRPr lang="he-IL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r" defTabSz="685983" rtl="0" eaLnBrk="1" latinLnBrk="0" hangingPunct="1">
        <a:defRPr lang="he-IL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r" defTabSz="685983" rtl="0" eaLnBrk="1" latinLnBrk="0" hangingPunct="1">
        <a:defRPr lang="he-IL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ca-cola.com/za/en/media-center/mision-vision-valu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7618968" y="1340768"/>
            <a:ext cx="3963432" cy="3993233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he-IL" sz="4800" dirty="0"/>
              <a:t>1. איך בונים תכנית אסטרטגית?</a:t>
            </a:r>
            <a:endParaRPr lang="en-GB" sz="4800" dirty="0"/>
          </a:p>
        </p:txBody>
      </p:sp>
    </p:spTree>
    <p:extLst>
      <p:ext uri="{BB962C8B-B14F-4D97-AF65-F5344CB8AC3E}">
        <p14:creationId xmlns:p14="http://schemas.microsoft.com/office/powerpoint/2010/main" val="76174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33992148-C921-4211-F9D4-8160E6E52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1338262"/>
            <a:ext cx="11496675" cy="4181475"/>
          </a:xfrm>
          <a:prstGeom prst="rect">
            <a:avLst/>
          </a:prstGeom>
        </p:spPr>
      </p:pic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0F879900-ED19-3DEB-FA2D-A8811AB1799A}"/>
              </a:ext>
            </a:extLst>
          </p:cNvPr>
          <p:cNvSpPr txBox="1"/>
          <p:nvPr/>
        </p:nvSpPr>
        <p:spPr>
          <a:xfrm>
            <a:off x="911424" y="5949280"/>
            <a:ext cx="748883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  <a:hlinkClick r:id="rId3"/>
              </a:rPr>
              <a:t>https://www.coca-cola.com/za/en/media-center/mision-vision-values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orbel"/>
                <a:ea typeface="+mn-ea"/>
                <a:cs typeface="+mn-cs"/>
              </a:rPr>
              <a:t> </a:t>
            </a:r>
            <a:endParaRPr kumimoji="0" lang="LID4096" sz="1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95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24D2D09-1E8E-4547-B5A3-6D62E651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397" y="898191"/>
            <a:ext cx="3963432" cy="3394905"/>
          </a:xfrm>
        </p:spPr>
        <p:txBody>
          <a:bodyPr anchor="t"/>
          <a:lstStyle/>
          <a:p>
            <a:pPr rtl="1"/>
            <a:r>
              <a:rPr lang="he-IL" dirty="0"/>
              <a:t>דוגמה ליעדים </a:t>
            </a:r>
            <a:br>
              <a:rPr lang="he-IL" sz="2800" dirty="0"/>
            </a:br>
            <a:r>
              <a:rPr lang="he-IL" sz="2000" dirty="0"/>
              <a:t>מתוך "מזרחי טפחות </a:t>
            </a:r>
            <a:br>
              <a:rPr lang="he-IL" sz="2000" dirty="0"/>
            </a:br>
            <a:r>
              <a:rPr lang="he-IL" sz="2000" dirty="0"/>
              <a:t>תכנית אסטרטגית 2017-2021</a:t>
            </a:r>
            <a:br>
              <a:rPr lang="he-IL" sz="2000" dirty="0"/>
            </a:br>
            <a:r>
              <a:rPr lang="he-IL" sz="2000" dirty="0"/>
              <a:t>מצגת לשוק ההון"</a:t>
            </a:r>
            <a:br>
              <a:rPr lang="he-IL" sz="2000" dirty="0"/>
            </a:br>
            <a:r>
              <a:rPr lang="he-IL" sz="2000" dirty="0"/>
              <a:t>(נובמבר 2016)</a:t>
            </a:r>
            <a:endParaRPr lang="en-GB" sz="2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835C9DC-8B54-4FFC-94DF-C635FADB52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13" t="16401" r="21651" b="9794"/>
          <a:stretch/>
        </p:blipFill>
        <p:spPr>
          <a:xfrm>
            <a:off x="479376" y="898191"/>
            <a:ext cx="6624736" cy="506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31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>
            <a:extLst>
              <a:ext uri="{FF2B5EF4-FFF2-40B4-BE49-F238E27FC236}">
                <a16:creationId xmlns:a16="http://schemas.microsoft.com/office/drawing/2014/main" id="{DF20E7ED-8994-4436-8C6F-732E2C0F80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7" t="16400" r="19288" b="4851"/>
          <a:stretch/>
        </p:blipFill>
        <p:spPr>
          <a:xfrm>
            <a:off x="1410681" y="548680"/>
            <a:ext cx="9722039" cy="597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3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תמונה 2">
            <a:extLst>
              <a:ext uri="{FF2B5EF4-FFF2-40B4-BE49-F238E27FC236}">
                <a16:creationId xmlns:a16="http://schemas.microsoft.com/office/drawing/2014/main" id="{BA583CE5-3D77-8C1C-A53B-5B008E09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50" y="164550"/>
            <a:ext cx="8434699" cy="65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1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B48BA0-F85C-4365-B8AC-EE0598E7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397" y="1340766"/>
            <a:ext cx="3963432" cy="2952329"/>
          </a:xfrm>
        </p:spPr>
        <p:txBody>
          <a:bodyPr anchor="t"/>
          <a:lstStyle/>
          <a:p>
            <a:pPr rtl="1">
              <a:lnSpc>
                <a:spcPct val="100000"/>
              </a:lnSpc>
            </a:pPr>
            <a:r>
              <a:rPr lang="he-IL" sz="2400" dirty="0"/>
              <a:t>1. איפה אנחנו היום?</a:t>
            </a:r>
            <a:br>
              <a:rPr lang="he-IL" sz="2400" dirty="0"/>
            </a:br>
            <a:r>
              <a:rPr lang="he-IL" sz="2400" dirty="0"/>
              <a:t>2. לאן אנחנו רוצים להגיע?</a:t>
            </a:r>
            <a:br>
              <a:rPr lang="he-IL" sz="2800" dirty="0"/>
            </a:br>
            <a:r>
              <a:rPr lang="he-IL" b="1" dirty="0"/>
              <a:t>3. </a:t>
            </a:r>
            <a:r>
              <a:rPr lang="he-IL" dirty="0"/>
              <a:t>איך נגיע לשם</a:t>
            </a:r>
            <a:r>
              <a:rPr lang="he-IL" b="1" dirty="0"/>
              <a:t>?</a:t>
            </a:r>
            <a:endParaRPr lang="en-GB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00D1D43-561D-49B5-86DF-065A19792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0767"/>
            <a:ext cx="6705917" cy="4845593"/>
          </a:xfrm>
        </p:spPr>
        <p:txBody>
          <a:bodyPr/>
          <a:lstStyle/>
          <a:p>
            <a:r>
              <a:rPr lang="he-IL" dirty="0"/>
              <a:t>הנחיות לפיתוח העסק </a:t>
            </a:r>
            <a:r>
              <a:rPr lang="he-IL" sz="2000" dirty="0"/>
              <a:t>(</a:t>
            </a:r>
            <a:r>
              <a:rPr lang="en-GB" sz="2000" dirty="0"/>
              <a:t>Guidelines for development</a:t>
            </a:r>
            <a:r>
              <a:rPr lang="he-IL" sz="2000" dirty="0"/>
              <a:t>)</a:t>
            </a:r>
          </a:p>
          <a:p>
            <a:r>
              <a:rPr lang="he-IL" dirty="0" err="1"/>
              <a:t>תיעדוף</a:t>
            </a:r>
            <a:r>
              <a:rPr lang="he-IL" dirty="0"/>
              <a:t> השקעות </a:t>
            </a:r>
            <a:r>
              <a:rPr lang="he-IL" sz="2000" dirty="0"/>
              <a:t>(</a:t>
            </a:r>
            <a:r>
              <a:rPr lang="en-GB" sz="2000" dirty="0"/>
              <a:t>Priorities for capital expenditure</a:t>
            </a:r>
            <a:r>
              <a:rPr lang="he-IL" sz="2000" dirty="0"/>
              <a:t>)</a:t>
            </a:r>
          </a:p>
          <a:p>
            <a:r>
              <a:rPr lang="he-IL" dirty="0"/>
              <a:t>אופני צמיחה – אורגני, רכישות ומיזוגים, בריתות</a:t>
            </a:r>
          </a:p>
          <a:p>
            <a:pPr marL="0" indent="0" algn="l">
              <a:buNone/>
            </a:pPr>
            <a:r>
              <a:rPr lang="he-IL" dirty="0"/>
              <a:t> (</a:t>
            </a:r>
            <a:r>
              <a:rPr lang="en-GB" sz="2000" dirty="0"/>
              <a:t>Growth modes: organic growth, M&amp;A, alliances</a:t>
            </a:r>
            <a:r>
              <a:rPr lang="he-IL" dirty="0"/>
              <a:t>)</a:t>
            </a:r>
          </a:p>
          <a:p>
            <a:r>
              <a:rPr lang="he-IL" dirty="0"/>
              <a:t>שינויים בפריסה הגאוגרפית </a:t>
            </a:r>
          </a:p>
          <a:p>
            <a:r>
              <a:rPr lang="he-IL" dirty="0"/>
              <a:t>שינוים בפלחי השוק</a:t>
            </a:r>
          </a:p>
          <a:p>
            <a:r>
              <a:rPr lang="he-IL" dirty="0"/>
              <a:t>שינויים בבסיס היתרון התחרותי</a:t>
            </a:r>
          </a:p>
          <a:p>
            <a:r>
              <a:rPr lang="he-IL" dirty="0"/>
              <a:t>פעולות ספציפיות לגבי פרויקטים, כולל מסגרת זמן</a:t>
            </a:r>
          </a:p>
        </p:txBody>
      </p:sp>
    </p:spTree>
    <p:extLst>
      <p:ext uri="{BB962C8B-B14F-4D97-AF65-F5344CB8AC3E}">
        <p14:creationId xmlns:p14="http://schemas.microsoft.com/office/powerpoint/2010/main" val="188921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A896C8-7140-4EB7-882D-14CD3277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032" y="400436"/>
            <a:ext cx="5331584" cy="3024336"/>
          </a:xfrm>
        </p:spPr>
        <p:txBody>
          <a:bodyPr anchor="t"/>
          <a:lstStyle/>
          <a:p>
            <a:pPr rtl="1"/>
            <a:r>
              <a:rPr lang="he-IL" dirty="0"/>
              <a:t>דוגמה: "איך נגיע לשם?"</a:t>
            </a:r>
            <a:br>
              <a:rPr lang="he-IL" dirty="0"/>
            </a:br>
            <a:endParaRPr lang="en-GB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9733C30D-4314-48C5-9E73-370CC74A83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7" t="16401" r="18774" b="3600"/>
          <a:stretch/>
        </p:blipFill>
        <p:spPr>
          <a:xfrm>
            <a:off x="669955" y="1488088"/>
            <a:ext cx="8299589" cy="5146530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B46A40F2-9DCA-410E-927B-32DE2C39DF82}"/>
              </a:ext>
            </a:extLst>
          </p:cNvPr>
          <p:cNvSpPr/>
          <p:nvPr/>
        </p:nvSpPr>
        <p:spPr>
          <a:xfrm>
            <a:off x="3506704" y="1804592"/>
            <a:ext cx="3024336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1B85C8CA-B234-4556-BB99-93931B9372DA}"/>
              </a:ext>
            </a:extLst>
          </p:cNvPr>
          <p:cNvSpPr/>
          <p:nvPr/>
        </p:nvSpPr>
        <p:spPr>
          <a:xfrm rot="7843862">
            <a:off x="5530256" y="1067415"/>
            <a:ext cx="1131489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7B512929-353A-3F1D-4AF0-1251E73584CE}"/>
              </a:ext>
            </a:extLst>
          </p:cNvPr>
          <p:cNvSpPr txBox="1"/>
          <p:nvPr/>
        </p:nvSpPr>
        <p:spPr>
          <a:xfrm>
            <a:off x="9254584" y="2092624"/>
            <a:ext cx="2592288" cy="17635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e-IL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lef" panose="00000500000000000000" pitchFamily="2" charset="-79"/>
                <a:ea typeface="+mn-ea"/>
                <a:cs typeface="Alef" panose="00000500000000000000" pitchFamily="2" charset="-79"/>
              </a:rPr>
              <a:t>הם בעצם אומרים שיש להם טכנולוגיה ייחודית, המדורגת בין השלוש הטובות בעולם</a:t>
            </a:r>
            <a:endParaRPr kumimoji="0" lang="LID4096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lef" panose="00000500000000000000" pitchFamily="2" charset="-79"/>
              <a:ea typeface="+mn-ea"/>
              <a:cs typeface="Alef" panose="000005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0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8078B8-08C9-4EEC-9E14-977A393AE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040" y="337102"/>
            <a:ext cx="5326043" cy="3096344"/>
          </a:xfrm>
        </p:spPr>
        <p:txBody>
          <a:bodyPr anchor="t"/>
          <a:lstStyle/>
          <a:p>
            <a:pPr rtl="1"/>
            <a:r>
              <a:rPr lang="he-IL" dirty="0"/>
              <a:t>דוגמה: "איך נגיע לשם?"</a:t>
            </a:r>
            <a:br>
              <a:rPr lang="he-IL" dirty="0"/>
            </a:br>
            <a:endParaRPr lang="en-GB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D591FFB1-9E74-4BB0-9402-069F2F6F26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7" t="16401" r="19288" b="3600"/>
          <a:stretch/>
        </p:blipFill>
        <p:spPr>
          <a:xfrm>
            <a:off x="1847528" y="1192418"/>
            <a:ext cx="8784976" cy="5486400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E4F79BD7-3507-4B09-9101-F340839507A4}"/>
              </a:ext>
            </a:extLst>
          </p:cNvPr>
          <p:cNvSpPr/>
          <p:nvPr/>
        </p:nvSpPr>
        <p:spPr>
          <a:xfrm>
            <a:off x="2639616" y="5301208"/>
            <a:ext cx="6408712" cy="864096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חץ: ימינה 5">
            <a:extLst>
              <a:ext uri="{FF2B5EF4-FFF2-40B4-BE49-F238E27FC236}">
                <a16:creationId xmlns:a16="http://schemas.microsoft.com/office/drawing/2014/main" id="{A96F30DB-46A8-4259-A750-EE1F8F84356A}"/>
              </a:ext>
            </a:extLst>
          </p:cNvPr>
          <p:cNvSpPr/>
          <p:nvPr/>
        </p:nvSpPr>
        <p:spPr>
          <a:xfrm rot="7843862">
            <a:off x="8898703" y="4888067"/>
            <a:ext cx="1131489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6C95AC-5620-439A-95D8-0A8A4A3C3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992" y="404664"/>
            <a:ext cx="5631845" cy="2916324"/>
          </a:xfrm>
        </p:spPr>
        <p:txBody>
          <a:bodyPr anchor="t"/>
          <a:lstStyle/>
          <a:p>
            <a:pPr rtl="1"/>
            <a:r>
              <a:rPr lang="he-IL" dirty="0"/>
              <a:t>דוגמה: "איך נגיע לשם?"</a:t>
            </a:r>
            <a:br>
              <a:rPr lang="he-IL" dirty="0"/>
            </a:br>
            <a:endParaRPr lang="en-GB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72C48455-8B80-481A-8233-A57CA98F4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7" t="15350" r="19288" b="16400"/>
          <a:stretch/>
        </p:blipFill>
        <p:spPr>
          <a:xfrm>
            <a:off x="1906242" y="1628800"/>
            <a:ext cx="8379515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2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E9F83D6-F09A-453C-A631-C6D5F322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397" y="1412776"/>
            <a:ext cx="3963432" cy="2880320"/>
          </a:xfrm>
        </p:spPr>
        <p:txBody>
          <a:bodyPr anchor="t"/>
          <a:lstStyle/>
          <a:p>
            <a:pPr rtl="1"/>
            <a:r>
              <a:rPr lang="he-IL" dirty="0"/>
              <a:t>תוספות </a:t>
            </a:r>
            <a:br>
              <a:rPr lang="he-IL" dirty="0"/>
            </a:br>
            <a:r>
              <a:rPr lang="he-IL" dirty="0"/>
              <a:t>לתכנית</a:t>
            </a:r>
            <a:br>
              <a:rPr lang="he-IL" dirty="0"/>
            </a:br>
            <a:r>
              <a:rPr lang="he-IL" dirty="0"/>
              <a:t>האסטרטגית</a:t>
            </a:r>
            <a:endParaRPr lang="en-GB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D5CE6F-0A42-4258-A3BC-6BEC29BCC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5560" y="1419835"/>
            <a:ext cx="6129853" cy="4773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כשמתחילים לבנות תכנית אסטרטגית, כדאי לחשוב גם על הנקודות הבאות (ולהוסיף לתכנית):</a:t>
            </a:r>
          </a:p>
          <a:p>
            <a:r>
              <a:rPr lang="he-IL" dirty="0"/>
              <a:t>מהן הנחות הבסיס שלנו?</a:t>
            </a:r>
          </a:p>
          <a:p>
            <a:r>
              <a:rPr lang="he-IL" dirty="0"/>
              <a:t>תרחישים עתידיים שונים</a:t>
            </a:r>
          </a:p>
          <a:p>
            <a:r>
              <a:rPr lang="he-IL" dirty="0"/>
              <a:t>תחזיות לגבי התפתחויות חיצוניות חשובות, אליהן נצטרך להגיב</a:t>
            </a:r>
          </a:p>
          <a:p>
            <a:r>
              <a:rPr lang="he-IL" dirty="0"/>
              <a:t>תחזיות פיננסיות שונות (כמו הכנסות, הוצאות, חיסכון)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59988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96208BF-A7B1-4096-B5C9-628D8DB3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397" y="1196752"/>
            <a:ext cx="3963432" cy="3096344"/>
          </a:xfrm>
        </p:spPr>
        <p:txBody>
          <a:bodyPr anchor="t"/>
          <a:lstStyle/>
          <a:p>
            <a:pPr rtl="1"/>
            <a:r>
              <a:rPr lang="he-IL" dirty="0"/>
              <a:t>דוגמה להנחות ותרחישים</a:t>
            </a:r>
            <a:br>
              <a:rPr lang="he-IL" dirty="0"/>
            </a:br>
            <a:r>
              <a:rPr lang="he-IL" sz="2000" dirty="0"/>
              <a:t>מתוך "מזרחי טפחות </a:t>
            </a:r>
            <a:br>
              <a:rPr lang="he-IL" sz="2000" dirty="0"/>
            </a:br>
            <a:r>
              <a:rPr lang="he-IL" sz="2000" dirty="0"/>
              <a:t>תכנית אסטרטגית 2017-2021</a:t>
            </a:r>
            <a:br>
              <a:rPr lang="he-IL" sz="2000" dirty="0"/>
            </a:br>
            <a:r>
              <a:rPr lang="he-IL" sz="2000" dirty="0"/>
              <a:t>מצגת לשוק ההון"</a:t>
            </a:r>
            <a:br>
              <a:rPr lang="he-IL" sz="2000" dirty="0"/>
            </a:br>
            <a:r>
              <a:rPr lang="he-IL" sz="2000" dirty="0"/>
              <a:t>(נובמבר 2016)</a:t>
            </a:r>
            <a:br>
              <a:rPr lang="he-IL" sz="2000" dirty="0"/>
            </a:br>
            <a:endParaRPr lang="en-GB" sz="2000" dirty="0"/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BE304C7D-396D-4930-B095-8E5865AF32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657" t="16401" r="19288" b="3600"/>
          <a:stretch/>
        </p:blipFill>
        <p:spPr>
          <a:xfrm>
            <a:off x="407368" y="1026754"/>
            <a:ext cx="6984776" cy="4362138"/>
          </a:xfrm>
          <a:prstGeom prst="rect">
            <a:avLst/>
          </a:prstGeom>
        </p:spPr>
      </p:pic>
      <p:sp>
        <p:nvSpPr>
          <p:cNvPr id="5" name="אליפסה 4">
            <a:extLst>
              <a:ext uri="{FF2B5EF4-FFF2-40B4-BE49-F238E27FC236}">
                <a16:creationId xmlns:a16="http://schemas.microsoft.com/office/drawing/2014/main" id="{987BB478-3B14-4606-A9E1-A66190585FF3}"/>
              </a:ext>
            </a:extLst>
          </p:cNvPr>
          <p:cNvSpPr/>
          <p:nvPr/>
        </p:nvSpPr>
        <p:spPr>
          <a:xfrm>
            <a:off x="1631504" y="4229401"/>
            <a:ext cx="4363526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אליפסה 5">
            <a:extLst>
              <a:ext uri="{FF2B5EF4-FFF2-40B4-BE49-F238E27FC236}">
                <a16:creationId xmlns:a16="http://schemas.microsoft.com/office/drawing/2014/main" id="{19E59FFB-5EB6-42F5-A0DC-AE68F15470E8}"/>
              </a:ext>
            </a:extLst>
          </p:cNvPr>
          <p:cNvSpPr/>
          <p:nvPr/>
        </p:nvSpPr>
        <p:spPr>
          <a:xfrm>
            <a:off x="1511088" y="964907"/>
            <a:ext cx="1559237" cy="576064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חץ: ימינה 6">
            <a:extLst>
              <a:ext uri="{FF2B5EF4-FFF2-40B4-BE49-F238E27FC236}">
                <a16:creationId xmlns:a16="http://schemas.microsoft.com/office/drawing/2014/main" id="{108C3844-43F1-4CE2-9FB8-D8FA570886FA}"/>
              </a:ext>
            </a:extLst>
          </p:cNvPr>
          <p:cNvSpPr/>
          <p:nvPr/>
        </p:nvSpPr>
        <p:spPr>
          <a:xfrm rot="7843862">
            <a:off x="2685055" y="318326"/>
            <a:ext cx="770538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חץ: ימינה 7">
            <a:extLst>
              <a:ext uri="{FF2B5EF4-FFF2-40B4-BE49-F238E27FC236}">
                <a16:creationId xmlns:a16="http://schemas.microsoft.com/office/drawing/2014/main" id="{1398260C-CFC6-4C53-A33D-40ED97538197}"/>
              </a:ext>
            </a:extLst>
          </p:cNvPr>
          <p:cNvSpPr/>
          <p:nvPr/>
        </p:nvSpPr>
        <p:spPr>
          <a:xfrm rot="18718023">
            <a:off x="2135522" y="5080673"/>
            <a:ext cx="1131489" cy="504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97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889022-A4CF-407F-B698-E99322062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327" y="980729"/>
            <a:ext cx="2535501" cy="3312367"/>
          </a:xfrm>
        </p:spPr>
        <p:txBody>
          <a:bodyPr anchor="t"/>
          <a:lstStyle/>
          <a:p>
            <a:pPr rtl="1"/>
            <a:r>
              <a:rPr lang="he-IL" sz="3200" dirty="0"/>
              <a:t>לפני שנתחיל – כמה דגשים:</a:t>
            </a:r>
            <a:br>
              <a:rPr lang="he-IL" sz="3200" dirty="0"/>
            </a:br>
            <a:endParaRPr lang="en-GB" sz="32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5B827B0-9297-4F16-A436-AAB38E34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980729"/>
            <a:ext cx="6705917" cy="5205632"/>
          </a:xfrm>
        </p:spPr>
        <p:txBody>
          <a:bodyPr>
            <a:normAutofit/>
          </a:bodyPr>
          <a:lstStyle/>
          <a:p>
            <a:r>
              <a:rPr lang="he-IL" dirty="0"/>
              <a:t>ככל שהעסק מורכב יותר, כך גם התכנית האסטרטגית</a:t>
            </a:r>
          </a:p>
          <a:p>
            <a:pPr lvl="1"/>
            <a:r>
              <a:rPr lang="he-IL" dirty="0"/>
              <a:t>עסקים קטנים רבים לא צריכים, התכנית בראש של המייסדים</a:t>
            </a:r>
          </a:p>
          <a:p>
            <a:pPr lvl="1"/>
            <a:r>
              <a:rPr lang="he-IL" dirty="0"/>
              <a:t>בתאגידים גדולים בונים תכנית לכל חטיבה, ואח"כ משלבים</a:t>
            </a:r>
          </a:p>
          <a:p>
            <a:r>
              <a:rPr lang="he-IL" b="1" dirty="0"/>
              <a:t>תהליך</a:t>
            </a:r>
            <a:r>
              <a:rPr lang="he-IL" dirty="0"/>
              <a:t> התכנון חשוב – זהו דיאלוג שבעזרתו:</a:t>
            </a:r>
          </a:p>
          <a:p>
            <a:pPr lvl="1"/>
            <a:r>
              <a:rPr lang="he-IL" dirty="0"/>
              <a:t>משתפים ידע מחלקים שונים בארגון ומחליפים רעיונות</a:t>
            </a:r>
          </a:p>
          <a:p>
            <a:pPr lvl="1"/>
            <a:r>
              <a:rPr lang="he-IL" dirty="0"/>
              <a:t>בונים קונצנזוס ומתחייבים למעשים ולתוצאות</a:t>
            </a:r>
          </a:p>
          <a:p>
            <a:pPr lvl="1"/>
            <a:r>
              <a:rPr lang="he-IL" dirty="0"/>
              <a:t>מוודאים קונסיסטנטיות בהחלטות של דרגות שונות בארגון</a:t>
            </a:r>
          </a:p>
          <a:p>
            <a:r>
              <a:rPr lang="he-IL" dirty="0"/>
              <a:t>מסגרת זמן:</a:t>
            </a:r>
          </a:p>
          <a:p>
            <a:pPr lvl="1"/>
            <a:r>
              <a:rPr lang="he-IL" dirty="0"/>
              <a:t>תכנית אסטרטגית – בד"כ פעם בשנה</a:t>
            </a:r>
          </a:p>
          <a:p>
            <a:pPr lvl="1"/>
            <a:r>
              <a:rPr lang="he-IL" dirty="0"/>
              <a:t>טווח התכנית – בד"כ שלוש עד חמש שנים  </a:t>
            </a:r>
            <a:endParaRPr lang="en-GB" dirty="0"/>
          </a:p>
          <a:p>
            <a:endParaRPr lang="he-IL" dirty="0"/>
          </a:p>
          <a:p>
            <a:endParaRPr lang="he-IL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83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CC0587-4E25-44DF-A218-C11D6A16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397" y="1340768"/>
            <a:ext cx="3963432" cy="2952328"/>
          </a:xfrm>
        </p:spPr>
        <p:txBody>
          <a:bodyPr anchor="t"/>
          <a:lstStyle/>
          <a:p>
            <a:pPr rtl="1"/>
            <a:r>
              <a:rPr lang="he-IL" dirty="0"/>
              <a:t>הערה</a:t>
            </a:r>
            <a:br>
              <a:rPr lang="he-IL" dirty="0"/>
            </a:br>
            <a:r>
              <a:rPr lang="he-IL" dirty="0"/>
              <a:t>חשובה</a:t>
            </a:r>
            <a:br>
              <a:rPr lang="he-IL" dirty="0"/>
            </a:br>
            <a:r>
              <a:rPr lang="he-IL" dirty="0"/>
              <a:t>לקראת</a:t>
            </a:r>
            <a:br>
              <a:rPr lang="he-IL" dirty="0"/>
            </a:br>
            <a:r>
              <a:rPr lang="he-IL" dirty="0"/>
              <a:t>סיום</a:t>
            </a:r>
            <a:endParaRPr lang="en-GB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F02C2C2-38DD-4B91-B73A-9DB3902BF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472" y="1340768"/>
            <a:ext cx="6705917" cy="4845593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עבור עסקים רבים, במיוחד בסביבות שמשתנות מהר, האסטרטגיה היא יותר גמישה ופחות פורמלית</a:t>
            </a:r>
          </a:p>
          <a:p>
            <a:r>
              <a:rPr lang="he-IL" dirty="0"/>
              <a:t>דגש על </a:t>
            </a:r>
            <a:r>
              <a:rPr lang="he-IL" b="1" dirty="0"/>
              <a:t>כיוון </a:t>
            </a:r>
            <a:r>
              <a:rPr lang="he-IL" dirty="0"/>
              <a:t>(ופחות על פעולות ספציפיות)</a:t>
            </a:r>
            <a:endParaRPr lang="he-IL" b="1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חשוב לזכור שאפשר לשדרג את האסטרטגיה שלנו! </a:t>
            </a:r>
          </a:p>
          <a:p>
            <a:pPr marL="342900" indent="-342900"/>
            <a:r>
              <a:rPr lang="he-IL" dirty="0"/>
              <a:t>יש לאפשר </a:t>
            </a:r>
            <a:r>
              <a:rPr lang="he-IL" b="1" dirty="0"/>
              <a:t>הסתגלות ולמידה </a:t>
            </a:r>
            <a:r>
              <a:rPr lang="he-IL" dirty="0"/>
              <a:t>תוך אינטראקציה מתמדת בין עיצוב האסטרטגיה ויישומה</a:t>
            </a:r>
          </a:p>
          <a:p>
            <a:pPr marL="342900" indent="-342900"/>
            <a:r>
              <a:rPr lang="he-IL" dirty="0"/>
              <a:t>יש לעשות </a:t>
            </a:r>
            <a:r>
              <a:rPr lang="he-IL" b="1" dirty="0"/>
              <a:t>התאמות ותיקונים </a:t>
            </a:r>
            <a:r>
              <a:rPr lang="he-IL" dirty="0"/>
              <a:t>לאור הניסיון</a:t>
            </a:r>
          </a:p>
          <a:p>
            <a:pPr marL="342900" indent="-342900"/>
            <a:r>
              <a:rPr lang="he-IL" dirty="0"/>
              <a:t>זה תלוי בסביבה – באיזו מידה היא </a:t>
            </a:r>
            <a:r>
              <a:rPr lang="he-IL" b="1" dirty="0"/>
              <a:t>יציבה וצפויה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4810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31" y="1333500"/>
            <a:ext cx="10010537" cy="41909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חשוב לאפשר </a:t>
            </a:r>
            <a:r>
              <a:rPr lang="he-IL" b="1" dirty="0"/>
              <a:t>הסתגלות ולמידה </a:t>
            </a:r>
            <a:r>
              <a:rPr lang="he-IL" dirty="0"/>
              <a:t>תוך אינטראקציה מתמדת בין גיבוש אסטרטגיה ויישום אסטרטגיה, כך שהאסטרטגיה כל הזמן מותאמת ומתוקנת לאור הניסיון.</a:t>
            </a:r>
          </a:p>
          <a:p>
            <a:pPr marL="0" indent="0">
              <a:buNone/>
            </a:pPr>
            <a:endParaRPr lang="he-IL" dirty="0"/>
          </a:p>
          <a:p>
            <a:pPr marL="0" indent="0" algn="l" rtl="0">
              <a:buNone/>
            </a:pPr>
            <a:r>
              <a:rPr lang="en-US" dirty="0"/>
              <a:t>"In all the companies I am familiar with, strategic planning combines design and emergence […] The balance between the two depends greatly upon the stability and predictability of a company’s business environment”. / Robert Grant</a:t>
            </a:r>
          </a:p>
        </p:txBody>
      </p:sp>
    </p:spTree>
    <p:extLst>
      <p:ext uri="{BB962C8B-B14F-4D97-AF65-F5344CB8AC3E}">
        <p14:creationId xmlns:p14="http://schemas.microsoft.com/office/powerpoint/2010/main" val="212167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/>
              <a:t>דיון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המאפיינים של התוכניות האסטרטגיות של הפירמה ותהליך התכנון האסטרטגי שלה מושפעים במידה רבה מחוסר היציבות ואי-הוודאות בסביבה החיצונית שלה.</a:t>
            </a:r>
          </a:p>
          <a:p>
            <a:pPr marL="0" indent="0">
              <a:buNone/>
            </a:pPr>
            <a:r>
              <a:rPr lang="he-IL" dirty="0"/>
              <a:t>על בסיס זה, לאילו הבדלים הייתם מצפים בתכניות האסטרטגיות ותהליכי התכנון האסטרטגיים של קוקה הקולה וגוגל?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78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381872-1CD2-4412-9DE9-2BD1D3BB8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3041" y="1114215"/>
            <a:ext cx="6705917" cy="4629569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לתכנית אסטרטגית שלושה חלקים בסיסיים: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איפה אנחנו היום?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לאן אנחנו רוצים להגיע?</a:t>
            </a:r>
          </a:p>
          <a:p>
            <a:pPr marL="457200" indent="-457200">
              <a:buFont typeface="+mj-lt"/>
              <a:buAutoNum type="arabicPeriod"/>
            </a:pPr>
            <a:r>
              <a:rPr lang="he-IL" dirty="0"/>
              <a:t>איך נגיע לשם?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3068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7FD443-6A19-4D84-8D0B-F4AF60F3B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397" y="1196750"/>
            <a:ext cx="3963432" cy="3096345"/>
          </a:xfrm>
        </p:spPr>
        <p:txBody>
          <a:bodyPr anchor="t"/>
          <a:lstStyle/>
          <a:p>
            <a:pPr rtl="1">
              <a:lnSpc>
                <a:spcPct val="100000"/>
              </a:lnSpc>
            </a:pPr>
            <a:r>
              <a:rPr lang="he-IL" b="1" dirty="0"/>
              <a:t>1. איפה אנחנו היום?</a:t>
            </a:r>
            <a:br>
              <a:rPr lang="he-IL" b="1" dirty="0"/>
            </a:br>
            <a:r>
              <a:rPr lang="he-IL" sz="2400" dirty="0"/>
              <a:t>2. לאן אנחנו רוצים להגיע?</a:t>
            </a:r>
            <a:br>
              <a:rPr lang="he-IL" sz="2400" dirty="0"/>
            </a:br>
            <a:r>
              <a:rPr lang="he-IL" sz="2400" dirty="0"/>
              <a:t>3. איך נגיע לשם?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4FFAF55-4181-4131-8AD8-7A5D981EC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1"/>
            <a:ext cx="6705917" cy="4989609"/>
          </a:xfrm>
        </p:spPr>
        <p:txBody>
          <a:bodyPr/>
          <a:lstStyle/>
          <a:p>
            <a:pPr marL="0" indent="0">
              <a:buNone/>
            </a:pPr>
            <a:r>
              <a:rPr lang="he-IL" b="1" dirty="0"/>
              <a:t>איפה אנחנו מתחרים? </a:t>
            </a:r>
            <a:r>
              <a:rPr lang="he-IL" sz="2000" dirty="0"/>
              <a:t>(</a:t>
            </a:r>
            <a:r>
              <a:rPr lang="en-GB" sz="2000" dirty="0"/>
              <a:t>Where are we competing?</a:t>
            </a:r>
            <a:r>
              <a:rPr lang="he-IL" sz="2000" dirty="0"/>
              <a:t>)</a:t>
            </a:r>
            <a:r>
              <a:rPr lang="en-GB" sz="2000" dirty="0"/>
              <a:t> </a:t>
            </a:r>
            <a:r>
              <a:rPr lang="he-IL" sz="2000" dirty="0"/>
              <a:t> </a:t>
            </a:r>
          </a:p>
          <a:p>
            <a:r>
              <a:rPr lang="he-IL" dirty="0"/>
              <a:t>שווקי מוצר </a:t>
            </a:r>
            <a:r>
              <a:rPr lang="he-IL" sz="2000" dirty="0"/>
              <a:t>(</a:t>
            </a:r>
            <a:r>
              <a:rPr lang="en-GB" sz="2000" dirty="0"/>
              <a:t>Product market scope</a:t>
            </a:r>
            <a:r>
              <a:rPr lang="he-IL" sz="2000" dirty="0"/>
              <a:t>)</a:t>
            </a:r>
          </a:p>
          <a:p>
            <a:r>
              <a:rPr lang="he-IL" dirty="0"/>
              <a:t>פריסה גאוגרפית </a:t>
            </a:r>
            <a:r>
              <a:rPr lang="he-IL" sz="2000" dirty="0"/>
              <a:t>(</a:t>
            </a:r>
            <a:r>
              <a:rPr lang="en-GB" sz="2000" dirty="0"/>
              <a:t>Geographical scope</a:t>
            </a:r>
            <a:r>
              <a:rPr lang="he-IL" sz="2000" dirty="0"/>
              <a:t>)</a:t>
            </a:r>
          </a:p>
          <a:p>
            <a:r>
              <a:rPr lang="he-IL" dirty="0"/>
              <a:t>אינטגרציה אנכית </a:t>
            </a:r>
            <a:r>
              <a:rPr lang="he-IL" sz="2000" dirty="0"/>
              <a:t>(</a:t>
            </a:r>
            <a:r>
              <a:rPr lang="en-GB" sz="2000" dirty="0"/>
              <a:t>Vertical scope</a:t>
            </a:r>
            <a:r>
              <a:rPr lang="he-IL" sz="2000" dirty="0"/>
              <a:t>)</a:t>
            </a:r>
            <a:endParaRPr lang="en-GB" sz="2000" dirty="0"/>
          </a:p>
          <a:p>
            <a:endParaRPr lang="en-GB" dirty="0"/>
          </a:p>
          <a:p>
            <a:pPr marL="0" indent="0">
              <a:buNone/>
            </a:pPr>
            <a:r>
              <a:rPr lang="he-IL" b="1" dirty="0"/>
              <a:t>איך אנחנו מתחרים? </a:t>
            </a:r>
            <a:r>
              <a:rPr lang="he-IL" sz="2000" dirty="0"/>
              <a:t>(</a:t>
            </a:r>
            <a:r>
              <a:rPr lang="en-GB" sz="2000" dirty="0"/>
              <a:t>How are we competing?</a:t>
            </a:r>
            <a:r>
              <a:rPr lang="he-IL" sz="2000" dirty="0"/>
              <a:t>)</a:t>
            </a:r>
          </a:p>
          <a:p>
            <a:r>
              <a:rPr lang="he-IL" dirty="0"/>
              <a:t>מהו הבסיס ליתרון התחרותי שלנו?</a:t>
            </a:r>
            <a:endParaRPr lang="en-GB" dirty="0"/>
          </a:p>
          <a:p>
            <a:pPr marL="0" indent="0" algn="l">
              <a:buNone/>
            </a:pPr>
            <a:r>
              <a:rPr lang="he-IL" dirty="0"/>
              <a:t> </a:t>
            </a:r>
            <a:r>
              <a:rPr lang="he-IL" sz="2000" dirty="0"/>
              <a:t>(</a:t>
            </a:r>
            <a:r>
              <a:rPr lang="en-GB" sz="2000" dirty="0"/>
              <a:t>What is the basis of our competitive advantage?</a:t>
            </a:r>
            <a:r>
              <a:rPr lang="he-IL" sz="2000" dirty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04490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AFBD-1D22-945D-9B8B-F01715060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BE37318-8581-2B2C-ADC4-C4C6BD3B1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2263" y="1196750"/>
            <a:ext cx="3111565" cy="3096345"/>
          </a:xfrm>
        </p:spPr>
        <p:txBody>
          <a:bodyPr anchor="t"/>
          <a:lstStyle/>
          <a:p>
            <a:pPr rtl="1">
              <a:lnSpc>
                <a:spcPct val="100000"/>
              </a:lnSpc>
            </a:pPr>
            <a:r>
              <a:rPr lang="he-IL" b="1" dirty="0"/>
              <a:t>תוכלו ליישם זאת עבור קוקה קולה?</a:t>
            </a:r>
            <a:endParaRPr lang="he-IL" sz="2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B77C7F2-CDA3-1CA7-C8AF-0B99B8BB3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6751"/>
            <a:ext cx="6705917" cy="4989609"/>
          </a:xfrm>
        </p:spPr>
        <p:txBody>
          <a:bodyPr/>
          <a:lstStyle/>
          <a:p>
            <a:pPr marL="0" indent="0">
              <a:buNone/>
            </a:pPr>
            <a:r>
              <a:rPr lang="he-IL" b="1" dirty="0"/>
              <a:t>איפה אנחנו מתחרים? </a:t>
            </a:r>
            <a:r>
              <a:rPr lang="he-IL" sz="2000" dirty="0"/>
              <a:t>(</a:t>
            </a:r>
            <a:r>
              <a:rPr lang="en-GB" sz="2000" dirty="0"/>
              <a:t>Where are we competing?</a:t>
            </a:r>
            <a:r>
              <a:rPr lang="he-IL" sz="2000" dirty="0"/>
              <a:t>)</a:t>
            </a:r>
            <a:r>
              <a:rPr lang="en-GB" sz="2000" dirty="0"/>
              <a:t> </a:t>
            </a:r>
            <a:r>
              <a:rPr lang="he-IL" sz="2000" dirty="0"/>
              <a:t> </a:t>
            </a:r>
          </a:p>
          <a:p>
            <a:r>
              <a:rPr lang="he-IL" dirty="0"/>
              <a:t>שווקי מוצר </a:t>
            </a:r>
            <a:r>
              <a:rPr lang="he-IL" sz="2000" dirty="0"/>
              <a:t>(</a:t>
            </a:r>
            <a:r>
              <a:rPr lang="en-GB" sz="2000" dirty="0"/>
              <a:t>Product market scope</a:t>
            </a:r>
            <a:r>
              <a:rPr lang="he-IL" sz="2000" dirty="0"/>
              <a:t>)</a:t>
            </a:r>
          </a:p>
          <a:p>
            <a:r>
              <a:rPr lang="he-IL" dirty="0"/>
              <a:t>פריסה גאוגרפית </a:t>
            </a:r>
            <a:r>
              <a:rPr lang="he-IL" sz="2000" dirty="0"/>
              <a:t>(</a:t>
            </a:r>
            <a:r>
              <a:rPr lang="en-GB" sz="2000" dirty="0"/>
              <a:t>Geographical scope</a:t>
            </a:r>
            <a:r>
              <a:rPr lang="he-IL" sz="2000" dirty="0"/>
              <a:t>)</a:t>
            </a:r>
          </a:p>
          <a:p>
            <a:r>
              <a:rPr lang="he-IL" dirty="0"/>
              <a:t>אינטגרציה אנכית </a:t>
            </a:r>
            <a:r>
              <a:rPr lang="he-IL" sz="2000" dirty="0"/>
              <a:t>(</a:t>
            </a:r>
            <a:r>
              <a:rPr lang="en-GB" sz="2000" dirty="0"/>
              <a:t>Vertical scope</a:t>
            </a:r>
            <a:r>
              <a:rPr lang="he-IL" sz="2000" dirty="0"/>
              <a:t>)</a:t>
            </a:r>
            <a:endParaRPr lang="en-GB" sz="2000" dirty="0"/>
          </a:p>
          <a:p>
            <a:endParaRPr lang="en-GB" dirty="0"/>
          </a:p>
          <a:p>
            <a:pPr marL="0" indent="0">
              <a:buNone/>
            </a:pPr>
            <a:r>
              <a:rPr lang="he-IL" b="1" dirty="0"/>
              <a:t>איך אנחנו מתחרים? </a:t>
            </a:r>
            <a:r>
              <a:rPr lang="he-IL" sz="2000" dirty="0"/>
              <a:t>(</a:t>
            </a:r>
            <a:r>
              <a:rPr lang="en-GB" sz="2000" dirty="0"/>
              <a:t>How are we competing?</a:t>
            </a:r>
            <a:r>
              <a:rPr lang="he-IL" sz="2000" dirty="0"/>
              <a:t>)</a:t>
            </a:r>
          </a:p>
          <a:p>
            <a:r>
              <a:rPr lang="he-IL" dirty="0"/>
              <a:t>מהו הבסיס ליתרון התחרותי שלנו?</a:t>
            </a:r>
            <a:endParaRPr lang="en-GB" dirty="0"/>
          </a:p>
          <a:p>
            <a:pPr marL="0" indent="0" algn="l">
              <a:buNone/>
            </a:pPr>
            <a:r>
              <a:rPr lang="he-IL" dirty="0"/>
              <a:t> </a:t>
            </a:r>
            <a:r>
              <a:rPr lang="he-IL" sz="2000" dirty="0"/>
              <a:t>(</a:t>
            </a:r>
            <a:r>
              <a:rPr lang="en-GB" sz="2000" dirty="0"/>
              <a:t>What is the basis of our competitive advantage?</a:t>
            </a:r>
            <a:r>
              <a:rPr lang="he-IL" sz="2000" dirty="0"/>
              <a:t>)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1691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97" y="1340766"/>
            <a:ext cx="3963432" cy="2952329"/>
          </a:xfrm>
        </p:spPr>
        <p:txBody>
          <a:bodyPr anchor="t">
            <a:noAutofit/>
          </a:bodyPr>
          <a:lstStyle/>
          <a:p>
            <a:pPr algn="r"/>
            <a:r>
              <a:rPr lang="he-IL" sz="3600" dirty="0"/>
              <a:t>דוגמה: </a:t>
            </a:r>
            <a:br>
              <a:rPr lang="he-IL" sz="3600" dirty="0"/>
            </a:br>
            <a:r>
              <a:rPr lang="he-IL" sz="3600" dirty="0"/>
              <a:t>קוקה קולה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3472" y="1335993"/>
            <a:ext cx="6705917" cy="4845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dirty="0"/>
              <a:t>איפה אנחנו מתחרים</a:t>
            </a:r>
            <a:r>
              <a:rPr lang="he-IL" b="1" dirty="0"/>
              <a:t>? </a:t>
            </a:r>
          </a:p>
          <a:p>
            <a:r>
              <a:rPr lang="he-IL" dirty="0"/>
              <a:t>תעשיית המשקאות הקלים; מספקת תרכיזים למשקאות הממותגים שלה</a:t>
            </a:r>
          </a:p>
          <a:p>
            <a:r>
              <a:rPr lang="he-IL" dirty="0"/>
              <a:t>גיאוגרפית: ברחבי העולם; שווקים עיקריים הם ארה"ב, מקסיקו, ברזיל, יפן וסין</a:t>
            </a:r>
          </a:p>
          <a:p>
            <a:r>
              <a:rPr lang="he-IL" dirty="0"/>
              <a:t>היקף אנכי: מתמקדת בפיתוח מוצר, ניהול מותג, וייצור והפצה של תרכיזים</a:t>
            </a:r>
          </a:p>
          <a:p>
            <a:pPr lvl="1"/>
            <a:r>
              <a:rPr lang="he-IL" dirty="0"/>
              <a:t>(ייצור והפצה של משקאות קלים מתבצעות על ידי החברה האחות </a:t>
            </a:r>
            <a:r>
              <a:rPr lang="en-US" dirty="0"/>
              <a:t>Coca-Cola Enterprises</a:t>
            </a:r>
            <a:r>
              <a:rPr lang="he-IL" dirty="0"/>
              <a:t> וזכיינים מקומיים)</a:t>
            </a:r>
          </a:p>
        </p:txBody>
      </p:sp>
    </p:spTree>
    <p:extLst>
      <p:ext uri="{BB962C8B-B14F-4D97-AF65-F5344CB8AC3E}">
        <p14:creationId xmlns:p14="http://schemas.microsoft.com/office/powerpoint/2010/main" val="400374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397" y="1556790"/>
            <a:ext cx="3963432" cy="2736305"/>
          </a:xfrm>
        </p:spPr>
        <p:txBody>
          <a:bodyPr anchor="t">
            <a:noAutofit/>
          </a:bodyPr>
          <a:lstStyle/>
          <a:p>
            <a:pPr algn="r"/>
            <a:r>
              <a:rPr lang="he-IL" sz="3600" dirty="0"/>
              <a:t>דוגמה: </a:t>
            </a:r>
            <a:br>
              <a:rPr lang="he-IL" sz="3600" dirty="0"/>
            </a:br>
            <a:r>
              <a:rPr lang="he-IL" sz="3600" dirty="0"/>
              <a:t>קוקה קולה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1464" y="1559821"/>
            <a:ext cx="6705917" cy="46295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/>
              <a:t>איך אנחנו מתחרים?</a:t>
            </a:r>
          </a:p>
          <a:p>
            <a:r>
              <a:rPr lang="he-IL" dirty="0"/>
              <a:t>אסטרטגיית בידול</a:t>
            </a:r>
          </a:p>
          <a:p>
            <a:r>
              <a:rPr lang="he-IL" dirty="0"/>
              <a:t>החברה מסתמכת על תדמית מותג שפותחה באמצעות השקעות גדולות בפרסום וקידום מכירות</a:t>
            </a:r>
          </a:p>
          <a:p>
            <a:r>
              <a:rPr lang="he-IL" dirty="0"/>
              <a:t>שאיפה לנתח שוק גדול באמצעות שיווק המוני וקשרים קרובים עם המבקבקים המובילים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59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3D8D3A-56CB-4CF3-B673-CEA90FF7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4191" y="1268760"/>
            <a:ext cx="3759637" cy="3024336"/>
          </a:xfrm>
        </p:spPr>
        <p:txBody>
          <a:bodyPr anchor="t"/>
          <a:lstStyle/>
          <a:p>
            <a:pPr rtl="1">
              <a:lnSpc>
                <a:spcPct val="100000"/>
              </a:lnSpc>
            </a:pPr>
            <a:r>
              <a:rPr lang="he-IL" sz="2400" dirty="0"/>
              <a:t>1. איפה אנחנו היום?</a:t>
            </a:r>
            <a:br>
              <a:rPr lang="he-IL" sz="2400" dirty="0"/>
            </a:br>
            <a:r>
              <a:rPr lang="he-IL" b="1" dirty="0"/>
              <a:t>2. לאן אנחנו רוצים להגיע?</a:t>
            </a:r>
            <a:br>
              <a:rPr lang="he-IL" sz="2800" dirty="0"/>
            </a:br>
            <a:r>
              <a:rPr lang="he-IL" sz="2400" dirty="0"/>
              <a:t>3. איך נגיע לשם?</a:t>
            </a:r>
            <a:endParaRPr lang="en-GB" sz="24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2500622-6189-445F-90B7-FD01C6BC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448" y="1268759"/>
            <a:ext cx="6480720" cy="4917601"/>
          </a:xfrm>
        </p:spPr>
        <p:txBody>
          <a:bodyPr/>
          <a:lstStyle/>
          <a:p>
            <a:r>
              <a:rPr lang="he-IL" dirty="0"/>
              <a:t>חזון </a:t>
            </a:r>
            <a:r>
              <a:rPr lang="he-IL" sz="2000" dirty="0"/>
              <a:t>(</a:t>
            </a:r>
            <a:r>
              <a:rPr lang="en-GB" sz="2000" dirty="0"/>
              <a:t>Vision</a:t>
            </a:r>
            <a:r>
              <a:rPr lang="he-IL" sz="2000" dirty="0"/>
              <a:t>) = </a:t>
            </a:r>
            <a:r>
              <a:rPr lang="he-IL" dirty="0"/>
              <a:t>מה אנחנו שואפים להיות?</a:t>
            </a:r>
            <a:endParaRPr lang="he-IL" sz="2000" dirty="0"/>
          </a:p>
          <a:p>
            <a:r>
              <a:rPr lang="he-IL" dirty="0"/>
              <a:t>משימה </a:t>
            </a:r>
            <a:r>
              <a:rPr lang="he-IL" sz="2000" dirty="0"/>
              <a:t>(</a:t>
            </a:r>
            <a:r>
              <a:rPr lang="en-GB" sz="2000" dirty="0"/>
              <a:t>Mission</a:t>
            </a:r>
            <a:r>
              <a:rPr lang="he-IL" sz="2000" dirty="0"/>
              <a:t>) </a:t>
            </a:r>
            <a:r>
              <a:rPr lang="he-IL" dirty="0"/>
              <a:t>= מהי התכלית של העסק?</a:t>
            </a:r>
          </a:p>
          <a:p>
            <a:r>
              <a:rPr lang="he-IL" dirty="0"/>
              <a:t>מטרות ויעדים </a:t>
            </a:r>
            <a:r>
              <a:rPr lang="he-IL" sz="2000" dirty="0"/>
              <a:t>(</a:t>
            </a:r>
            <a:r>
              <a:rPr lang="en-GB" sz="2000" dirty="0"/>
              <a:t>Targets and goals</a:t>
            </a:r>
            <a:r>
              <a:rPr lang="he-IL" sz="2000" dirty="0"/>
              <a:t>) </a:t>
            </a:r>
            <a:r>
              <a:rPr lang="he-IL" dirty="0"/>
              <a:t>= מה אנחנו רוצים להשיג?</a:t>
            </a:r>
          </a:p>
          <a:p>
            <a:r>
              <a:rPr lang="he-IL" dirty="0"/>
              <a:t>אפשר לפרט את המטרות והיעדים:</a:t>
            </a:r>
          </a:p>
          <a:p>
            <a:pPr lvl="1"/>
            <a:r>
              <a:rPr lang="he-IL" dirty="0"/>
              <a:t>מטרות אסטרטגיות: נתח שוק, מוצרים חדשים, כניסה לשווקים בחו"ל, פיתוח עסקים חדשים</a:t>
            </a:r>
          </a:p>
          <a:p>
            <a:pPr lvl="1"/>
            <a:r>
              <a:rPr lang="he-IL" dirty="0"/>
              <a:t>יעדים פיננסיים: צמיחה בהכנסות, הפחתת עלויות, רווח תפעולי, החזר על ההון, תשואה לבעלי המניות</a:t>
            </a:r>
          </a:p>
          <a:p>
            <a:pPr marL="0" indent="0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6854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תמונה 7">
            <a:extLst>
              <a:ext uri="{FF2B5EF4-FFF2-40B4-BE49-F238E27FC236}">
                <a16:creationId xmlns:a16="http://schemas.microsoft.com/office/drawing/2014/main" id="{D96AC575-E9DD-CC4A-8821-3C27403E8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47" y="0"/>
            <a:ext cx="102595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38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rketing_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Marketing_16x9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80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831</Words>
  <Application>Microsoft Office PowerPoint</Application>
  <PresentationFormat>מסך רחב</PresentationFormat>
  <Paragraphs>91</Paragraphs>
  <Slides>22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22</vt:i4>
      </vt:variant>
    </vt:vector>
  </HeadingPairs>
  <TitlesOfParts>
    <vt:vector size="26" baseType="lpstr">
      <vt:lpstr>Alef</vt:lpstr>
      <vt:lpstr>Arial</vt:lpstr>
      <vt:lpstr>Corbel</vt:lpstr>
      <vt:lpstr>Marketing_16x9</vt:lpstr>
      <vt:lpstr>1. איך בונים תכנית אסטרטגית?</vt:lpstr>
      <vt:lpstr>לפני שנתחיל – כמה דגשים: </vt:lpstr>
      <vt:lpstr>מצגת של PowerPoint‏</vt:lpstr>
      <vt:lpstr>1. איפה אנחנו היום? 2. לאן אנחנו רוצים להגיע? 3. איך נגיע לשם?</vt:lpstr>
      <vt:lpstr>תוכלו ליישם זאת עבור קוקה קולה?</vt:lpstr>
      <vt:lpstr>דוגמה:  קוקה קולה</vt:lpstr>
      <vt:lpstr>דוגמה:  קוקה קולה</vt:lpstr>
      <vt:lpstr>1. איפה אנחנו היום? 2. לאן אנחנו רוצים להגיע? 3. איך נגיע לשם?</vt:lpstr>
      <vt:lpstr>מצגת של PowerPoint‏</vt:lpstr>
      <vt:lpstr>מצגת של PowerPoint‏</vt:lpstr>
      <vt:lpstr>דוגמה ליעדים  מתוך "מזרחי טפחות  תכנית אסטרטגית 2017-2021 מצגת לשוק ההון" (נובמבר 2016)</vt:lpstr>
      <vt:lpstr>מצגת של PowerPoint‏</vt:lpstr>
      <vt:lpstr>מצגת של PowerPoint‏</vt:lpstr>
      <vt:lpstr>1. איפה אנחנו היום? 2. לאן אנחנו רוצים להגיע? 3. איך נגיע לשם?</vt:lpstr>
      <vt:lpstr>דוגמה: "איך נגיע לשם?" </vt:lpstr>
      <vt:lpstr>דוגמה: "איך נגיע לשם?" </vt:lpstr>
      <vt:lpstr>דוגמה: "איך נגיע לשם?" </vt:lpstr>
      <vt:lpstr>תוספות  לתכנית האסטרטגית</vt:lpstr>
      <vt:lpstr>דוגמה להנחות ותרחישים מתוך "מזרחי טפחות  תכנית אסטרטגית 2017-2021 מצגת לשוק ההון" (נובמבר 2016) </vt:lpstr>
      <vt:lpstr>הערה חשובה לקראת סיום</vt:lpstr>
      <vt:lpstr>מצגת של PowerPoint‏</vt:lpstr>
      <vt:lpstr>דיון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יונתני משה</dc:creator>
  <cp:lastModifiedBy>יונתני משה</cp:lastModifiedBy>
  <cp:revision>2</cp:revision>
  <dcterms:created xsi:type="dcterms:W3CDTF">2025-02-11T04:10:15Z</dcterms:created>
  <dcterms:modified xsi:type="dcterms:W3CDTF">2025-02-11T04:17:39Z</dcterms:modified>
</cp:coreProperties>
</file>