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9" r:id="rId6"/>
    <p:sldId id="270" r:id="rId7"/>
    <p:sldId id="272" r:id="rId8"/>
    <p:sldId id="274" r:id="rId9"/>
    <p:sldId id="275" r:id="rId10"/>
    <p:sldId id="265" r:id="rId11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EF"/>
    <a:srgbClr val="CBDEDE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62" y="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14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A4347F-0923-40B5-9575-A8B3E0EEF592}" type="datetime1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D45E2D-C3E7-486A-B1B5-F32E31EA99C5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56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6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0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3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D4E720-0660-469E-9DE0-7A3F5A5046EF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2DB49-BB09-4B22-9578-F53F1146C20C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15726-BF0E-459A-82B4-A40CA274D4D5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9F7FE3-9397-4C50-BB3E-BE32F70356ED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CBF0A-DBF2-4CD4-915E-4B84EC60A67A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1E3AD-3167-46A7-BEDF-E42EFCB12927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A5E805-2D7D-44F5-BC81-8F0A2E6F9819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4CA11-C522-48E0-9009-5E0E13DE7E2F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69F0B7-9939-4C2D-8E75-6337765C5DAD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4CA4E-ED4F-4065-AF98-F18C0961B006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38B525-21B1-40F9-8BBC-A5DFB2600A68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BC50D0D-1CAA-4C96-9528-67600A0F2072}" type="datetime1">
              <a:rPr lang="en-GB" noProof="0" smtClean="0"/>
              <a:t>09/04/2024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92" y="1628800"/>
            <a:ext cx="8735325" cy="2000251"/>
          </a:xfrm>
        </p:spPr>
        <p:txBody>
          <a:bodyPr rtlCol="0"/>
          <a:lstStyle/>
          <a:p>
            <a:pPr rtl="0"/>
            <a:r>
              <a:rPr lang="en-GB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Group By </a:t>
            </a:r>
            <a:r>
              <a:rPr lang="en-GB" dirty="0">
                <a:latin typeface="Andalus" panose="02020603050405020304" pitchFamily="18" charset="-78"/>
                <a:cs typeface="Andalus" panose="02020603050405020304" pitchFamily="18" charset="-78"/>
              </a:rPr>
              <a:t>Statement with the </a:t>
            </a:r>
            <a:r>
              <a:rPr lang="en-GB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Having</a:t>
            </a:r>
            <a:r>
              <a:rPr lang="en-GB" dirty="0">
                <a:latin typeface="Andalus" panose="02020603050405020304" pitchFamily="18" charset="-78"/>
                <a:cs typeface="Andalus" panose="02020603050405020304" pitchFamily="18" charset="-78"/>
              </a:rPr>
              <a:t> Clause in SQL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5451593" cy="1223963"/>
          </a:xfrm>
        </p:spPr>
        <p:txBody>
          <a:bodyPr rtlCol="0"/>
          <a:lstStyle/>
          <a:p>
            <a:r>
              <a:rPr lang="en-GB" dirty="0"/>
              <a:t>Introduction to </a:t>
            </a:r>
            <a:r>
              <a:rPr lang="en-GB" dirty="0">
                <a:solidFill>
                  <a:srgbClr val="FF0000"/>
                </a:solidFill>
              </a:rPr>
              <a:t>Group By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0808"/>
            <a:ext cx="5078677" cy="28083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sz="2400" b="1" dirty="0"/>
              <a:t>Definition: </a:t>
            </a:r>
            <a:r>
              <a:rPr lang="en-GB" sz="2000" dirty="0"/>
              <a:t>The GROUP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/>
              <a:t>BY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/>
              <a:t>statement in SQL is used to arrange identical data into groups.</a:t>
            </a:r>
          </a:p>
          <a:p>
            <a:pPr rtl="0"/>
            <a:endParaRPr lang="en-GB" sz="2000" dirty="0"/>
          </a:p>
          <a:p>
            <a:pPr rtl="0"/>
            <a:r>
              <a:rPr lang="en-GB" sz="2400" b="1" dirty="0"/>
              <a:t>Purpose: </a:t>
            </a:r>
            <a:r>
              <a:rPr lang="en-GB" sz="2000" dirty="0"/>
              <a:t>This statement is often used with aggregate functions (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COUNT, MAX, MIN, SUM, AVG</a:t>
            </a:r>
            <a:r>
              <a:rPr lang="en-GB" sz="2000" dirty="0"/>
              <a:t>) to group the result-set by one or more columns.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9545528"/>
              </p:ext>
            </p:extLst>
          </p:nvPr>
        </p:nvGraphicFramePr>
        <p:xfrm>
          <a:off x="7966620" y="247625"/>
          <a:ext cx="41423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Name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Subject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Degree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85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321423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87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25128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96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01013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88226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82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326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95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88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69F180-1EB6-3E51-222C-18ECB7E8EF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206816"/>
              </p:ext>
            </p:extLst>
          </p:nvPr>
        </p:nvGraphicFramePr>
        <p:xfrm>
          <a:off x="7966620" y="260648"/>
          <a:ext cx="41423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69">
                  <a:extLst>
                    <a:ext uri="{9D8B030D-6E8A-4147-A177-3AD203B41FA5}">
                      <a16:colId xmlns:a16="http://schemas.microsoft.com/office/drawing/2014/main" val="3891470990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53664511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3245626688"/>
                    </a:ext>
                  </a:extLst>
                </a:gridCol>
              </a:tblGrid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Name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Subject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Degree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2978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85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2364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87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197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96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0003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8001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82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64989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95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4475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88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4881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530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38677F-B831-87A5-EFE4-4A2ADFC85EA0}"/>
              </a:ext>
            </a:extLst>
          </p:cNvPr>
          <p:cNvSpPr txBox="1"/>
          <p:nvPr/>
        </p:nvSpPr>
        <p:spPr>
          <a:xfrm>
            <a:off x="981844" y="908719"/>
            <a:ext cx="5112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GB" dirty="0"/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GB" dirty="0"/>
              <a:t>(Degree)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GB" dirty="0"/>
              <a:t> Sum_Grades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GB" dirty="0"/>
              <a:t> Student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836A8-20FE-69B0-1E66-C26DD3A90E3C}"/>
              </a:ext>
            </a:extLst>
          </p:cNvPr>
          <p:cNvSpPr txBox="1"/>
          <p:nvPr/>
        </p:nvSpPr>
        <p:spPr>
          <a:xfrm>
            <a:off x="981844" y="3552488"/>
            <a:ext cx="5904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GB" dirty="0"/>
              <a:t> Name,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GB" dirty="0"/>
              <a:t>(Degree)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GB" dirty="0"/>
              <a:t> Sum_Grades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GB" dirty="0"/>
              <a:t> Student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GB" dirty="0"/>
              <a:t>Name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EE4FA8-4A1A-9C3C-0FFA-ADC64EC83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16946"/>
              </p:ext>
            </p:extLst>
          </p:nvPr>
        </p:nvGraphicFramePr>
        <p:xfrm>
          <a:off x="1197868" y="2057400"/>
          <a:ext cx="255077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3">
                  <a:extLst>
                    <a:ext uri="{9D8B030D-6E8A-4147-A177-3AD203B41FA5}">
                      <a16:colId xmlns:a16="http://schemas.microsoft.com/office/drawing/2014/main" val="756755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Sum_Grades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9037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416FFF-651D-8191-70B7-F06FF71C2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13394"/>
              </p:ext>
            </p:extLst>
          </p:nvPr>
        </p:nvGraphicFramePr>
        <p:xfrm>
          <a:off x="3748640" y="4310818"/>
          <a:ext cx="35699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54">
                  <a:extLst>
                    <a:ext uri="{9D8B030D-6E8A-4147-A177-3AD203B41FA5}">
                      <a16:colId xmlns:a16="http://schemas.microsoft.com/office/drawing/2014/main" val="923888543"/>
                    </a:ext>
                  </a:extLst>
                </a:gridCol>
                <a:gridCol w="1784954">
                  <a:extLst>
                    <a:ext uri="{9D8B030D-6E8A-4147-A177-3AD203B41FA5}">
                      <a16:colId xmlns:a16="http://schemas.microsoft.com/office/drawing/2014/main" val="1481713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Sum_Grades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29480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66932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27844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Ziad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88889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69F180-1EB6-3E51-222C-18ECB7E8EF9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966620" y="260648"/>
          <a:ext cx="41423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69">
                  <a:extLst>
                    <a:ext uri="{9D8B030D-6E8A-4147-A177-3AD203B41FA5}">
                      <a16:colId xmlns:a16="http://schemas.microsoft.com/office/drawing/2014/main" val="3891470990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53664511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3245626688"/>
                    </a:ext>
                  </a:extLst>
                </a:gridCol>
              </a:tblGrid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Name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Subject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Degree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2978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85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2364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87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197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96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0003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8001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82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64989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95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4475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88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4881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530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38677F-B831-87A5-EFE4-4A2ADFC85EA0}"/>
              </a:ext>
            </a:extLst>
          </p:cNvPr>
          <p:cNvSpPr txBox="1"/>
          <p:nvPr/>
        </p:nvSpPr>
        <p:spPr>
          <a:xfrm>
            <a:off x="981844" y="908720"/>
            <a:ext cx="648072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WHERE</a:t>
            </a: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4400" b="1" dirty="0"/>
              <a:t>Clause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Is used to filter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836A8-20FE-69B0-1E66-C26DD3A90E3C}"/>
              </a:ext>
            </a:extLst>
          </p:cNvPr>
          <p:cNvSpPr txBox="1"/>
          <p:nvPr/>
        </p:nvSpPr>
        <p:spPr>
          <a:xfrm>
            <a:off x="1197868" y="2871516"/>
            <a:ext cx="5904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GB" dirty="0"/>
              <a:t> Name,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GB" dirty="0"/>
              <a:t>(Degree)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GB" dirty="0"/>
              <a:t> Sum_Grades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GB" dirty="0"/>
              <a:t> Student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GB" dirty="0"/>
              <a:t> Name = ‘Ahmed’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GB" dirty="0"/>
              <a:t>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416FFF-651D-8191-70B7-F06FF71C2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47746"/>
              </p:ext>
            </p:extLst>
          </p:nvPr>
        </p:nvGraphicFramePr>
        <p:xfrm>
          <a:off x="3358108" y="5095840"/>
          <a:ext cx="356990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54">
                  <a:extLst>
                    <a:ext uri="{9D8B030D-6E8A-4147-A177-3AD203B41FA5}">
                      <a16:colId xmlns:a16="http://schemas.microsoft.com/office/drawing/2014/main" val="923888543"/>
                    </a:ext>
                  </a:extLst>
                </a:gridCol>
                <a:gridCol w="1784954">
                  <a:extLst>
                    <a:ext uri="{9D8B030D-6E8A-4147-A177-3AD203B41FA5}">
                      <a16:colId xmlns:a16="http://schemas.microsoft.com/office/drawing/2014/main" val="1481713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Sum_Grades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29480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25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7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8677F-B831-87A5-EFE4-4A2ADFC85EA0}"/>
              </a:ext>
            </a:extLst>
          </p:cNvPr>
          <p:cNvSpPr txBox="1"/>
          <p:nvPr/>
        </p:nvSpPr>
        <p:spPr>
          <a:xfrm>
            <a:off x="981844" y="908720"/>
            <a:ext cx="669674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Having</a:t>
            </a: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4400" b="1" dirty="0"/>
              <a:t>Clause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is same as Where Keywords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98162-2F96-F0FD-B6D8-C5BADF2D1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876" y="2844602"/>
            <a:ext cx="77768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</a:rPr>
              <a:t>HAVING</a:t>
            </a:r>
            <a:r>
              <a:rPr lang="en-US" altLang="en-US" sz="1400" dirty="0"/>
              <a:t> </a:t>
            </a:r>
            <a:r>
              <a:rPr lang="en-US" altLang="en-US" sz="2000" dirty="0"/>
              <a:t>clause was added to SQL because the </a:t>
            </a:r>
            <a:endParaRPr lang="en-US" altLang="en-US" sz="1400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</a:rPr>
              <a:t>WHERE</a:t>
            </a:r>
            <a:r>
              <a:rPr lang="en-US" altLang="en-US" sz="1400" dirty="0"/>
              <a:t> </a:t>
            </a:r>
            <a:r>
              <a:rPr lang="en-US" altLang="en-US" sz="2000" dirty="0"/>
              <a:t>keyword cannot be used with aggregate functions</a:t>
            </a:r>
            <a:r>
              <a:rPr lang="en-US" altLang="en-US" sz="1400" dirty="0"/>
              <a:t>.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6A67C-080F-2D4A-2406-8B16B770FD1B}"/>
              </a:ext>
            </a:extLst>
          </p:cNvPr>
          <p:cNvSpPr txBox="1"/>
          <p:nvPr/>
        </p:nvSpPr>
        <p:spPr>
          <a:xfrm>
            <a:off x="1293812" y="5229200"/>
            <a:ext cx="975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Extract only students that have sum of degree more than 180 </a:t>
            </a:r>
          </a:p>
        </p:txBody>
      </p:sp>
    </p:spTree>
    <p:extLst>
      <p:ext uri="{BB962C8B-B14F-4D97-AF65-F5344CB8AC3E}">
        <p14:creationId xmlns:p14="http://schemas.microsoft.com/office/powerpoint/2010/main" val="3361743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69F180-1EB6-3E51-222C-18ECB7E8EF9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966620" y="260648"/>
          <a:ext cx="41423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69">
                  <a:extLst>
                    <a:ext uri="{9D8B030D-6E8A-4147-A177-3AD203B41FA5}">
                      <a16:colId xmlns:a16="http://schemas.microsoft.com/office/drawing/2014/main" val="3891470990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53664511"/>
                    </a:ext>
                  </a:extLst>
                </a:gridCol>
                <a:gridCol w="1380769">
                  <a:extLst>
                    <a:ext uri="{9D8B030D-6E8A-4147-A177-3AD203B41FA5}">
                      <a16:colId xmlns:a16="http://schemas.microsoft.com/office/drawing/2014/main" val="3245626688"/>
                    </a:ext>
                  </a:extLst>
                </a:gridCol>
              </a:tblGrid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Name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Subject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Degree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2978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85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2364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87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197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Mohamed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96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80003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80015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Ziad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82</a:t>
                      </a:r>
                    </a:p>
                  </a:txBody>
                  <a:tcPr anchor="ctr">
                    <a:solidFill>
                      <a:srgbClr val="E7EFEF">
                        <a:alpha val="9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64989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95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44754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Ahmed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Chemistry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88</a:t>
                      </a:r>
                    </a:p>
                  </a:txBody>
                  <a:tcPr anchor="ctr">
                    <a:solidFill>
                      <a:srgbClr val="E7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44881"/>
                  </a:ext>
                </a:extLst>
              </a:tr>
              <a:tr h="345485">
                <a:tc>
                  <a:txBody>
                    <a:bodyPr/>
                    <a:lstStyle/>
                    <a:p>
                      <a:pPr rtl="0"/>
                      <a:r>
                        <a:rPr lang="en-GB" sz="1800" noProof="0" dirty="0"/>
                        <a:t>Ali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Math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noProof="0" dirty="0"/>
                        <a:t>90</a:t>
                      </a:r>
                    </a:p>
                  </a:txBody>
                  <a:tcPr anchor="ctr">
                    <a:solidFill>
                      <a:srgbClr val="CB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5306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38677F-B831-87A5-EFE4-4A2ADFC85EA0}"/>
              </a:ext>
            </a:extLst>
          </p:cNvPr>
          <p:cNvSpPr txBox="1"/>
          <p:nvPr/>
        </p:nvSpPr>
        <p:spPr>
          <a:xfrm>
            <a:off x="981844" y="908720"/>
            <a:ext cx="6696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Having</a:t>
            </a:r>
            <a:r>
              <a:rPr lang="en-GB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4400" b="1" dirty="0"/>
              <a:t>Clause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192A-30BD-9705-CB95-ACE7704149F5}"/>
              </a:ext>
            </a:extLst>
          </p:cNvPr>
          <p:cNvSpPr txBox="1"/>
          <p:nvPr/>
        </p:nvSpPr>
        <p:spPr>
          <a:xfrm>
            <a:off x="1125860" y="2767658"/>
            <a:ext cx="5904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GB" dirty="0"/>
              <a:t> Name,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SUM</a:t>
            </a:r>
            <a:r>
              <a:rPr lang="en-GB" dirty="0"/>
              <a:t>(Degree)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GB" dirty="0"/>
              <a:t> Sum_Grades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GB" dirty="0"/>
              <a:t> Student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GB" dirty="0"/>
              <a:t> Sum_Grades &gt; 180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 </a:t>
            </a:r>
            <a:r>
              <a:rPr lang="en-GB" dirty="0"/>
              <a:t>Name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714266-A3DB-4B57-1514-955F0547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98006"/>
              </p:ext>
            </p:extLst>
          </p:nvPr>
        </p:nvGraphicFramePr>
        <p:xfrm>
          <a:off x="3214092" y="4771495"/>
          <a:ext cx="35699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54">
                  <a:extLst>
                    <a:ext uri="{9D8B030D-6E8A-4147-A177-3AD203B41FA5}">
                      <a16:colId xmlns:a16="http://schemas.microsoft.com/office/drawing/2014/main" val="2007485795"/>
                    </a:ext>
                  </a:extLst>
                </a:gridCol>
                <a:gridCol w="1784954">
                  <a:extLst>
                    <a:ext uri="{9D8B030D-6E8A-4147-A177-3AD203B41FA5}">
                      <a16:colId xmlns:a16="http://schemas.microsoft.com/office/drawing/2014/main" val="4031587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Sum_Grades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04720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27030"/>
                  </a:ext>
                </a:extLst>
              </a:tr>
              <a:tr h="452705"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4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06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A2C1D1-51FD-E34E-85FF-C1641522C8BE}"/>
              </a:ext>
            </a:extLst>
          </p:cNvPr>
          <p:cNvSpPr txBox="1"/>
          <p:nvPr/>
        </p:nvSpPr>
        <p:spPr>
          <a:xfrm>
            <a:off x="3909166" y="2492896"/>
            <a:ext cx="4370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THANKS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327</Words>
  <Application>Microsoft Office PowerPoint</Application>
  <PresentationFormat>Custom</PresentationFormat>
  <Paragraphs>166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Andalus</vt:lpstr>
      <vt:lpstr>Arial</vt:lpstr>
      <vt:lpstr>Arial Unicode MS</vt:lpstr>
      <vt:lpstr>Calibri</vt:lpstr>
      <vt:lpstr>Tech 16x9</vt:lpstr>
      <vt:lpstr>Group By Statement with the Having Clause in SQL</vt:lpstr>
      <vt:lpstr>Introduction to Group By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2024-04-09T13:35:17Z</dcterms:created>
  <dcterms:modified xsi:type="dcterms:W3CDTF">2024-04-09T17:12:59Z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