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8"/>
  </p:notesMasterIdLst>
  <p:handoutMasterIdLst>
    <p:handoutMasterId r:id="rId29"/>
  </p:handoutMasterIdLst>
  <p:sldIdLst>
    <p:sldId id="338" r:id="rId5"/>
    <p:sldId id="365" r:id="rId6"/>
    <p:sldId id="347" r:id="rId7"/>
    <p:sldId id="340" r:id="rId8"/>
    <p:sldId id="348" r:id="rId9"/>
    <p:sldId id="342" r:id="rId10"/>
    <p:sldId id="265" r:id="rId11"/>
    <p:sldId id="362" r:id="rId12"/>
    <p:sldId id="349" r:id="rId13"/>
    <p:sldId id="360" r:id="rId14"/>
    <p:sldId id="351" r:id="rId15"/>
    <p:sldId id="361" r:id="rId16"/>
    <p:sldId id="355" r:id="rId17"/>
    <p:sldId id="354" r:id="rId18"/>
    <p:sldId id="352" r:id="rId19"/>
    <p:sldId id="353" r:id="rId20"/>
    <p:sldId id="357" r:id="rId21"/>
    <p:sldId id="359" r:id="rId22"/>
    <p:sldId id="356" r:id="rId23"/>
    <p:sldId id="364" r:id="rId24"/>
    <p:sldId id="343" r:id="rId25"/>
    <p:sldId id="285" r:id="rId26"/>
    <p:sldId id="366" r:id="rId2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07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15F858BE-12F3-4653-B340-0B188B98203C}">
      <dgm:prSet custT="1"/>
      <dgm:spPr/>
      <dgm:t>
        <a:bodyPr rtlCol="0" anchor="ctr"/>
        <a:lstStyle/>
        <a:p>
          <a:pPr rtl="0"/>
          <a:r>
            <a:rPr lang="en-gb" sz="1400" dirty="0"/>
            <a:t> </a:t>
          </a:r>
        </a:p>
      </dgm:t>
    </dgm:pt>
    <dgm:pt modelId="{A18FFBF8-8B7D-40D4-A330-31FF915469FD}" type="parTrans" cxnId="{DEBC30EA-F307-450A-9FE0-DE38E709B7C6}">
      <dgm:prSet/>
      <dgm:spPr/>
      <dgm:t>
        <a:bodyPr rtlCol="0"/>
        <a:lstStyle/>
        <a:p>
          <a:pPr algn="l" rtl="0"/>
          <a:endParaRPr lang="en-US" sz="1600"/>
        </a:p>
      </dgm:t>
    </dgm:pt>
    <dgm:pt modelId="{BAF7F54C-54BB-4E32-A3BE-70FDDE1ACC7A}" type="sibTrans" cxnId="{DEBC30EA-F307-450A-9FE0-DE38E709B7C6}">
      <dgm:prSet/>
      <dgm:spPr/>
      <dgm:t>
        <a:bodyPr rtlCol="0"/>
        <a:lstStyle/>
        <a:p>
          <a:pPr rtl="0"/>
          <a:endParaRPr lang="en-US"/>
        </a:p>
      </dgm:t>
    </dgm:pt>
    <dgm:pt modelId="{18935234-F39B-4F64-9D3E-ECC198090598}">
      <dgm:prSet/>
      <dgm:spPr/>
      <dgm:t>
        <a:bodyPr rtlCol="0" anchor="ctr"/>
        <a:lstStyle/>
        <a:p>
          <a:pPr algn="ctr" rtl="0"/>
          <a:r>
            <a:rPr lang="en-GB" dirty="0"/>
            <a:t>"By leveraging data-driven approaches, we can better understand player engagement, optimize game mechanics, and ultimately enhance the overall gaming experience for our audience."</a:t>
          </a:r>
          <a:endParaRPr lang="en-gb" dirty="0"/>
        </a:p>
      </dgm:t>
    </dgm:pt>
    <dgm:pt modelId="{B6CB3CF8-E647-4BD2-92CD-1EEA584C5221}" type="parTrans" cxnId="{91D2593C-7D74-43E8-BC24-122A9C83402E}">
      <dgm:prSet/>
      <dgm:spPr/>
      <dgm:t>
        <a:bodyPr rtlCol="0"/>
        <a:lstStyle/>
        <a:p>
          <a:pPr algn="l" rtl="0"/>
          <a:endParaRPr lang="en-US" sz="1600"/>
        </a:p>
      </dgm:t>
    </dgm:pt>
    <dgm:pt modelId="{A80C0A60-9866-4750-AF50-82E6D30D27C4}" type="sibTrans" cxnId="{91D2593C-7D74-43E8-BC24-122A9C83402E}">
      <dgm:prSet/>
      <dgm:spPr/>
      <dgm:t>
        <a:bodyPr rtlCol="0"/>
        <a:lstStyle/>
        <a:p>
          <a:pPr rtl="0"/>
          <a:endParaRPr lang="en-US"/>
        </a:p>
      </dgm:t>
    </dgm:pt>
    <dgm:pt modelId="{3CA3A262-78E2-46B9-86B9-EC5A18FB14DE}">
      <dgm:prSet/>
      <dgm:spPr/>
      <dgm:t>
        <a:bodyPr rtlCol="0" anchor="ctr"/>
        <a:lstStyle/>
        <a:p>
          <a:pPr rtl="0"/>
          <a:endParaRPr lang="en-gb" dirty="0"/>
        </a:p>
      </dgm:t>
    </dgm:pt>
    <dgm:pt modelId="{6BBE6B70-7535-4543-9D22-9A5FD3AA825E}" type="parTrans" cxnId="{DA22B488-0463-414F-B875-46191CF8188F}">
      <dgm:prSet/>
      <dgm:spPr/>
      <dgm:t>
        <a:bodyPr rtlCol="0"/>
        <a:lstStyle/>
        <a:p>
          <a:pPr algn="l" rtl="0"/>
          <a:endParaRPr lang="en-US" sz="1600"/>
        </a:p>
      </dgm:t>
    </dgm:pt>
    <dgm:pt modelId="{B3A5339B-3B69-46DF-810A-B2517955555D}" type="sibTrans" cxnId="{DA22B488-0463-414F-B875-46191CF8188F}">
      <dgm:prSet/>
      <dgm:spPr/>
      <dgm:t>
        <a:bodyPr rtlCol="0"/>
        <a:lstStyle/>
        <a:p>
          <a:pPr rtl="0"/>
          <a:endParaRPr lang="en-US"/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</dgm:pt>
    <dgm:pt modelId="{F9E147F5-92BE-3E41-87A0-D2DD515E3EFE}" type="pres">
      <dgm:prSet presAssocID="{15F858BE-12F3-4653-B340-0B188B98203C}" presName="thickLine" presStyleLbl="alignNode1" presStyleIdx="0" presStyleCnt="3"/>
      <dgm:spPr/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Y="5268"/>
      <dgm:spPr/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 custLinFactNeighborX="-919" custLinFactNeighborY="-98973"/>
      <dgm:spPr/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 custLinFactNeighborY="21580"/>
      <dgm:spPr/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LinFactNeighborX="672" custLinFactNeighborY="45323"/>
      <dgm:spPr/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91"/>
          <a:ext cx="37868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91"/>
          <a:ext cx="3786809" cy="176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 </a:t>
          </a:r>
        </a:p>
      </dsp:txBody>
      <dsp:txXfrm>
        <a:off x="0" y="2591"/>
        <a:ext cx="3786809" cy="1767437"/>
      </dsp:txXfrm>
    </dsp:sp>
    <dsp:sp modelId="{F1AF51EE-E3E4-7A4F-8716-70015E55D922}">
      <dsp:nvSpPr>
        <dsp:cNvPr id="0" name=""/>
        <dsp:cNvSpPr/>
      </dsp:nvSpPr>
      <dsp:spPr>
        <a:xfrm>
          <a:off x="0" y="1863137"/>
          <a:ext cx="37868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0743"/>
          <a:ext cx="3786809" cy="176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"By leveraging data-driven approaches, we can better understand player engagement, optimize game mechanics, and ultimately enhance the overall gaming experience for our audience."</a:t>
          </a:r>
          <a:endParaRPr lang="en-gb" sz="1900" kern="1200" dirty="0"/>
        </a:p>
      </dsp:txBody>
      <dsp:txXfrm>
        <a:off x="0" y="20743"/>
        <a:ext cx="3786809" cy="1767437"/>
      </dsp:txXfrm>
    </dsp:sp>
    <dsp:sp modelId="{453B5C1B-7479-A64C-A62F-F8FF11789102}">
      <dsp:nvSpPr>
        <dsp:cNvPr id="0" name=""/>
        <dsp:cNvSpPr/>
      </dsp:nvSpPr>
      <dsp:spPr>
        <a:xfrm>
          <a:off x="0" y="3918879"/>
          <a:ext cx="37868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40057"/>
          <a:ext cx="3786809" cy="1767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 dirty="0"/>
        </a:p>
      </dsp:txBody>
      <dsp:txXfrm>
        <a:off x="0" y="3540057"/>
        <a:ext cx="3786809" cy="176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D0B6EB-6CA3-4816-AA45-9A64DC6D142D}" type="datetime1">
              <a:rPr lang="en-GB" smtClean="0"/>
              <a:t>21/04/2024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9FAC68-333A-45E4-BFED-4C2741CDD47A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F8442E7-1E35-4707-8504-AE37222ED57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95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3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6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342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2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37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75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7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029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680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73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9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5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3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5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9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320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71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02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3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9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2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22F3CF-E816-440B-97B9-9EAA996C29DC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223DA-D29C-438F-ACE9-A5F4B5702E3F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CDF1B-967D-4EAE-A601-610D74959BB9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noProof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AF817E-620E-4152-8527-0AE90F690941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2A8C83-6BDC-4A08-B892-4E94D4FBCD7E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CBE82C-3353-43DA-B0AE-0CD11C32F5B8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en-GB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58D2D7-F25E-4D55-8B4E-A276E362A995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647DF9-7259-4C18-B009-B4861D09B5F0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56FB7-5192-4AC2-B8EE-B145434FC6DB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461CFD-CF37-4621-9A49-48180757E13A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A3DAF-EA6E-4BD6-B516-0F156327E603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D0D8D0-522E-40E8-A422-B99AF4CC33FB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169A6-D2B4-4872-AE4C-301CEADDB93A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GB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197A4F-D35A-46A9-B6A2-7E18C5297B1D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B7AA2-D648-45A0-8962-0A8AB55D4B9E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D3783-D871-4B70-A1A7-C79B639643F6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noProof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168C6FD-F0B1-43B2-8EF0-49C567E03063}" type="datetime1">
              <a:rPr lang="en-GB" noProof="0" smtClean="0"/>
              <a:t>21/04/2024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77197"/>
            <a:ext cx="10993549" cy="1475013"/>
          </a:xfrm>
        </p:spPr>
        <p:txBody>
          <a:bodyPr rtlCol="0"/>
          <a:lstStyle/>
          <a:p>
            <a:pPr rtl="0"/>
            <a:r>
              <a:rPr lang="en-GB" dirty="0"/>
              <a:t>Game analysis with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2000" dirty="0"/>
              <a:t>Mentorness internship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C5417-5ADA-BF6A-6050-5AA44FD1D1F8}"/>
              </a:ext>
            </a:extLst>
          </p:cNvPr>
          <p:cNvSpPr txBox="1"/>
          <p:nvPr/>
        </p:nvSpPr>
        <p:spPr>
          <a:xfrm>
            <a:off x="-566033" y="4444181"/>
            <a:ext cx="809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Internship Project by </a:t>
            </a:r>
            <a:r>
              <a:rPr lang="en-GB" altLang="en-US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Ahmed Mansour</a:t>
            </a:r>
            <a:endParaRPr kumimoji="0" lang="en-GB" altLang="en-US" sz="2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16C76-845C-8493-D49C-C2DED9D0CF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62560" y="579120"/>
            <a:ext cx="6299199" cy="566928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673" y="3340130"/>
            <a:ext cx="3658324" cy="1613201"/>
          </a:xfrm>
        </p:spPr>
        <p:txBody>
          <a:bodyPr rtlCol="0" anchor="b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n-GB" sz="1900" dirty="0">
                <a:solidFill>
                  <a:schemeClr val="tx1"/>
                </a:solidFill>
              </a:rPr>
              <a:t>"Calculate the cumulative sum of stages crossed over time."</a:t>
            </a:r>
          </a:p>
        </p:txBody>
      </p:sp>
    </p:spTree>
    <p:extLst>
      <p:ext uri="{BB962C8B-B14F-4D97-AF65-F5344CB8AC3E}">
        <p14:creationId xmlns:p14="http://schemas.microsoft.com/office/powerpoint/2010/main" val="287309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72" y="4635309"/>
            <a:ext cx="3658324" cy="1613201"/>
          </a:xfrm>
        </p:spPr>
        <p:txBody>
          <a:bodyPr rtlCol="0" anchor="b">
            <a:noAutofit/>
          </a:bodyPr>
          <a:lstStyle/>
          <a:p>
            <a:pPr rtl="0">
              <a:lnSpc>
                <a:spcPct val="90000"/>
              </a:lnSpc>
            </a:pPr>
            <a:r>
              <a:rPr lang="en-GB" sz="1900" dirty="0">
                <a:solidFill>
                  <a:schemeClr val="tx1"/>
                </a:solidFill>
              </a:rPr>
              <a:t>"Determine the total number of stages crossed at each difficulty level for Level 2, specifically for players using 'zm_series' devices. Present the results in descending order of total stages crossed."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085D735-9EA4-4893-E921-578A97C710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096000" y="731520"/>
            <a:ext cx="5781040" cy="5516989"/>
          </a:xfrm>
          <a:noFill/>
        </p:spPr>
      </p:pic>
    </p:spTree>
    <p:extLst>
      <p:ext uri="{BB962C8B-B14F-4D97-AF65-F5344CB8AC3E}">
        <p14:creationId xmlns:p14="http://schemas.microsoft.com/office/powerpoint/2010/main" val="2086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2A4F9-DE1A-7A5E-34C8-557594ED9B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10207" y="441433"/>
            <a:ext cx="6190593" cy="598038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099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sz="1900"/>
              <a:t>"Calculate the cumulative sum of stages crossed over time for each player, excluding the most recent start datetime."</a:t>
            </a:r>
          </a:p>
        </p:txBody>
      </p:sp>
    </p:spTree>
    <p:extLst>
      <p:ext uri="{BB962C8B-B14F-4D97-AF65-F5344CB8AC3E}">
        <p14:creationId xmlns:p14="http://schemas.microsoft.com/office/powerpoint/2010/main" val="31085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32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sz="1600"/>
              <a:t>"Retrieve the top 3 scores achieved by players for each Device ID, ranking them in increasing order and displaying the associated difficulty level."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C43182-639A-B17C-84CE-1A44562BF6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874026" y="844826"/>
            <a:ext cx="6142383" cy="5665304"/>
          </a:xfrm>
        </p:spPr>
      </p:pic>
    </p:spTree>
    <p:extLst>
      <p:ext uri="{BB962C8B-B14F-4D97-AF65-F5344CB8AC3E}">
        <p14:creationId xmlns:p14="http://schemas.microsoft.com/office/powerpoint/2010/main" val="23558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6C2F01-B334-AF5A-7889-0C1F2A629D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46102" y="600323"/>
            <a:ext cx="5872480" cy="603503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099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sz="1900"/>
              <a:t>"Calculate the sum of lives earned for each Level, excluding Level 0. Arrange the results by ascending order of Level."</a:t>
            </a:r>
          </a:p>
        </p:txBody>
      </p:sp>
    </p:spTree>
    <p:extLst>
      <p:ext uri="{BB962C8B-B14F-4D97-AF65-F5344CB8AC3E}">
        <p14:creationId xmlns:p14="http://schemas.microsoft.com/office/powerpoint/2010/main" val="36422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32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sz="1600"/>
              <a:t>"Extract the Player ID and count the number of unique dates on which players have participated in games, considering only those who played on multiple days."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2E887A-EA39-8544-2F54-E45E114A4E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554027" y="878177"/>
            <a:ext cx="4267098" cy="5251813"/>
          </a:xfrm>
          <a:noFill/>
        </p:spPr>
      </p:pic>
    </p:spTree>
    <p:extLst>
      <p:ext uri="{BB962C8B-B14F-4D97-AF65-F5344CB8AC3E}">
        <p14:creationId xmlns:p14="http://schemas.microsoft.com/office/powerpoint/2010/main" val="8951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A6087C-E78B-4A04-FA2A-9417DC7A94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63776" y="878177"/>
            <a:ext cx="4122672" cy="5251813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099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sz="1900"/>
              <a:t>"Identify the sum of Kill Counts for players at each level, considering only counts greater than the average Kill Count for Medium difficulty."</a:t>
            </a:r>
          </a:p>
        </p:txBody>
      </p:sp>
    </p:spTree>
    <p:extLst>
      <p:ext uri="{BB962C8B-B14F-4D97-AF65-F5344CB8AC3E}">
        <p14:creationId xmlns:p14="http://schemas.microsoft.com/office/powerpoint/2010/main" val="38214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32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sz="1900" dirty="0"/>
              <a:t>"Find the top 5 scores achieved for each difficulty level, ranking them in increasing order and displaying the associated Device ID."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AA3A90-8367-B62D-D22D-14167D772A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933441" y="589280"/>
            <a:ext cx="5913120" cy="5831840"/>
          </a:xfrm>
          <a:noFill/>
        </p:spPr>
      </p:pic>
    </p:spTree>
    <p:extLst>
      <p:ext uri="{BB962C8B-B14F-4D97-AF65-F5344CB8AC3E}">
        <p14:creationId xmlns:p14="http://schemas.microsoft.com/office/powerpoint/2010/main" val="296585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32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sz="2400"/>
              <a:t>Calculate the cumulative sum of kill counts for each player and 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0222E-EB8C-47E5-9647-29B98E0066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892801" y="640080"/>
            <a:ext cx="6075680" cy="5882639"/>
          </a:xfrm>
          <a:noFill/>
        </p:spPr>
      </p:pic>
    </p:spTree>
    <p:extLst>
      <p:ext uri="{BB962C8B-B14F-4D97-AF65-F5344CB8AC3E}">
        <p14:creationId xmlns:p14="http://schemas.microsoft.com/office/powerpoint/2010/main" val="29764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099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sz="2900"/>
              <a:t>"Find the datetime of the first login for each Device ID."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16D400-D46A-444D-F0C8-3C002FB12B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28599" y="477079"/>
            <a:ext cx="6003235" cy="6102625"/>
          </a:xfrm>
        </p:spPr>
      </p:pic>
    </p:spTree>
    <p:extLst>
      <p:ext uri="{BB962C8B-B14F-4D97-AF65-F5344CB8AC3E}">
        <p14:creationId xmlns:p14="http://schemas.microsoft.com/office/powerpoint/2010/main" val="38905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Game analysis with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C5417-5ADA-BF6A-6050-5AA44FD1D1F8}"/>
              </a:ext>
            </a:extLst>
          </p:cNvPr>
          <p:cNvSpPr txBox="1"/>
          <p:nvPr/>
        </p:nvSpPr>
        <p:spPr>
          <a:xfrm>
            <a:off x="2047958" y="4219712"/>
            <a:ext cx="8096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The gaming industry relies on data to make informed decisions and enhance player experiences. In this project, I've analysed a game dataset to gain insights into player behaviours, gaming trends, and other crucial factors that influence game development and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93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32" y="3812349"/>
            <a:ext cx="3658324" cy="1613201"/>
          </a:xfrm>
        </p:spPr>
        <p:txBody>
          <a:bodyPr rtlCol="0" anchor="b">
            <a:noAutofit/>
          </a:bodyPr>
          <a:lstStyle/>
          <a:p>
            <a:pPr rtl="0"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Find players who scored more than 50% of the avg score scored by sum of 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-- scores for each player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37A2F6-BFA7-C37C-1C68-AAF0355670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709920" y="772160"/>
            <a:ext cx="6329680" cy="5720080"/>
          </a:xfrm>
        </p:spPr>
      </p:pic>
    </p:spTree>
    <p:extLst>
      <p:ext uri="{BB962C8B-B14F-4D97-AF65-F5344CB8AC3E}">
        <p14:creationId xmlns:p14="http://schemas.microsoft.com/office/powerpoint/2010/main" val="25169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099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/>
            <a:r>
              <a:rPr lang="en-GB" b="1"/>
              <a:t>Conclusion</a:t>
            </a:r>
          </a:p>
        </p:txBody>
      </p:sp>
      <p:pic>
        <p:nvPicPr>
          <p:cNvPr id="4" name="Picture Placeholder 3" descr="A clipboard with a game controller and a graph">
            <a:extLst>
              <a:ext uri="{FF2B5EF4-FFF2-40B4-BE49-F238E27FC236}">
                <a16:creationId xmlns:a16="http://schemas.microsoft.com/office/drawing/2014/main" id="{A9597A6A-5AA0-EEF1-F72E-24DB46BA734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22" r="9722"/>
          <a:stretch>
            <a:fillRect/>
          </a:stretch>
        </p:blipFill>
        <p:spPr>
          <a:xfrm>
            <a:off x="307458" y="2332620"/>
            <a:ext cx="1999717" cy="21927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183923"/>
              </p:ext>
            </p:extLst>
          </p:nvPr>
        </p:nvGraphicFramePr>
        <p:xfrm>
          <a:off x="2532572" y="673342"/>
          <a:ext cx="3786809" cy="5307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A82602-83B6-D3A0-048C-649F7BC65362}"/>
              </a:ext>
            </a:extLst>
          </p:cNvPr>
          <p:cNvSpPr txBox="1"/>
          <p:nvPr/>
        </p:nvSpPr>
        <p:spPr>
          <a:xfrm>
            <a:off x="2532572" y="2690335"/>
            <a:ext cx="3786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“the analysis of the game dataset has provided valuable insights into player behaviours, preferences, and gaming trends, which can inform future game development strategies."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4FD40-1B2F-524F-BA3F-9E3657DBEC32}"/>
              </a:ext>
            </a:extLst>
          </p:cNvPr>
          <p:cNvSpPr txBox="1"/>
          <p:nvPr/>
        </p:nvSpPr>
        <p:spPr>
          <a:xfrm>
            <a:off x="2532572" y="4771907"/>
            <a:ext cx="3717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"Moving forward, continued analysis and utilization of game data will be essential in driving innovation, refining gameplay experiences, and maintaining a competitive edge in the dynamic gaming industry."</a:t>
            </a:r>
          </a:p>
        </p:txBody>
      </p:sp>
    </p:spTree>
    <p:extLst>
      <p:ext uri="{BB962C8B-B14F-4D97-AF65-F5344CB8AC3E}">
        <p14:creationId xmlns:p14="http://schemas.microsoft.com/office/powerpoint/2010/main" val="883680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32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14" name="Picture 13" descr="Yellow question mark">
            <a:extLst>
              <a:ext uri="{FF2B5EF4-FFF2-40B4-BE49-F238E27FC236}">
                <a16:creationId xmlns:a16="http://schemas.microsoft.com/office/drawing/2014/main" id="{DB4D8E36-F095-C7F3-AFC0-B297CFC39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33" b="27547"/>
          <a:stretch/>
        </p:blipFill>
        <p:spPr>
          <a:xfrm>
            <a:off x="5947115" y="1232452"/>
            <a:ext cx="5840694" cy="4393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2521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66" y="2622399"/>
            <a:ext cx="9304867" cy="1613201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1607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Game Analysis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94194-995C-3F37-C712-0F9AF6D878D1}"/>
              </a:ext>
            </a:extLst>
          </p:cNvPr>
          <p:cNvSpPr txBox="1"/>
          <p:nvPr/>
        </p:nvSpPr>
        <p:spPr>
          <a:xfrm>
            <a:off x="1202635" y="5536096"/>
            <a:ext cx="415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We have two tables, Player and Level</a:t>
            </a: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Player table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`P_ID`                 Player ID </a:t>
            </a:r>
          </a:p>
          <a:p>
            <a:pPr rtl="0"/>
            <a:r>
              <a:rPr lang="en-GB" dirty="0"/>
              <a:t> `Pname`              Player Name </a:t>
            </a:r>
          </a:p>
          <a:p>
            <a:pPr rtl="0"/>
            <a:r>
              <a:rPr lang="en-GB" dirty="0"/>
              <a:t> `L1_status`          Level 1 Status </a:t>
            </a:r>
          </a:p>
          <a:p>
            <a:pPr rtl="0"/>
            <a:r>
              <a:rPr lang="en-GB" dirty="0"/>
              <a:t>`L2_status`           Level 2 Status </a:t>
            </a:r>
          </a:p>
          <a:p>
            <a:pPr rtl="0"/>
            <a:r>
              <a:rPr lang="en-GB" dirty="0"/>
              <a:t>`L1_code`            System generated Level 1 Code </a:t>
            </a:r>
          </a:p>
          <a:p>
            <a:pPr rtl="0"/>
            <a:r>
              <a:rPr lang="en-GB" dirty="0"/>
              <a:t>`L2_code`            System generated Level 2 Code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57A009B-B60C-5891-1DB1-EBD5C8F3FDD7}"/>
              </a:ext>
            </a:extLst>
          </p:cNvPr>
          <p:cNvSpPr/>
          <p:nvPr/>
        </p:nvSpPr>
        <p:spPr>
          <a:xfrm>
            <a:off x="8138160" y="231140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A79B020-651E-7AB0-A705-E6F9279B7853}"/>
              </a:ext>
            </a:extLst>
          </p:cNvPr>
          <p:cNvSpPr/>
          <p:nvPr/>
        </p:nvSpPr>
        <p:spPr>
          <a:xfrm>
            <a:off x="8138160" y="273304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8945E81-DE7F-13BE-ED73-59C6B3997FFA}"/>
              </a:ext>
            </a:extLst>
          </p:cNvPr>
          <p:cNvSpPr/>
          <p:nvPr/>
        </p:nvSpPr>
        <p:spPr>
          <a:xfrm>
            <a:off x="8138160" y="315468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75504E5-E82D-BCA3-2F8B-6006A94AE2A9}"/>
              </a:ext>
            </a:extLst>
          </p:cNvPr>
          <p:cNvSpPr/>
          <p:nvPr/>
        </p:nvSpPr>
        <p:spPr>
          <a:xfrm>
            <a:off x="8138160" y="354838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3A4EC6C-704A-6360-9AE8-808E9EF8B49D}"/>
              </a:ext>
            </a:extLst>
          </p:cNvPr>
          <p:cNvSpPr/>
          <p:nvPr/>
        </p:nvSpPr>
        <p:spPr>
          <a:xfrm>
            <a:off x="8138160" y="395732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6605CC2-EB20-AD8F-08BA-0E18E657F757}"/>
              </a:ext>
            </a:extLst>
          </p:cNvPr>
          <p:cNvSpPr/>
          <p:nvPr/>
        </p:nvSpPr>
        <p:spPr>
          <a:xfrm>
            <a:off x="8138160" y="436626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32" y="4651968"/>
            <a:ext cx="3658324" cy="773472"/>
          </a:xfrm>
        </p:spPr>
        <p:txBody>
          <a:bodyPr rtlCol="0"/>
          <a:lstStyle/>
          <a:p>
            <a:pPr rtl="0"/>
            <a:r>
              <a:rPr lang="en-GB" dirty="0"/>
              <a:t>Level table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`P_ID`                              Player ID </a:t>
            </a:r>
          </a:p>
          <a:p>
            <a:pPr rtl="0"/>
            <a:r>
              <a:rPr lang="en-GB" dirty="0"/>
              <a:t> `Dev_ID`                         Device ID </a:t>
            </a:r>
          </a:p>
          <a:p>
            <a:pPr rtl="0"/>
            <a:r>
              <a:rPr lang="en-GB" dirty="0"/>
              <a:t>`start_time`                       Start Time </a:t>
            </a:r>
          </a:p>
          <a:p>
            <a:pPr rtl="0"/>
            <a:r>
              <a:rPr lang="en-GB" dirty="0"/>
              <a:t> `stages_crossed`               Stages Crossed </a:t>
            </a:r>
          </a:p>
          <a:p>
            <a:pPr rtl="0"/>
            <a:r>
              <a:rPr lang="en-GB" dirty="0"/>
              <a:t> `level`                               Game Level </a:t>
            </a:r>
          </a:p>
          <a:p>
            <a:pPr rtl="0"/>
            <a:r>
              <a:rPr lang="en-GB" dirty="0"/>
              <a:t> `difficulty`                         Difficulty Level</a:t>
            </a:r>
          </a:p>
          <a:p>
            <a:pPr rtl="0"/>
            <a:r>
              <a:rPr lang="en-GB" dirty="0"/>
              <a:t>`kill_count`                        Kill Count </a:t>
            </a:r>
          </a:p>
          <a:p>
            <a:pPr rtl="0"/>
            <a:r>
              <a:rPr lang="en-GB" dirty="0"/>
              <a:t> `headshots_count`            Headshots Count </a:t>
            </a:r>
          </a:p>
          <a:p>
            <a:pPr rtl="0"/>
            <a:r>
              <a:rPr lang="en-GB" dirty="0"/>
              <a:t> `score`                              Player Score </a:t>
            </a:r>
          </a:p>
          <a:p>
            <a:pPr rtl="0"/>
            <a:r>
              <a:rPr lang="en-GB" dirty="0"/>
              <a:t> `lives_earned`                   Extra Lives Earned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57A009B-B60C-5891-1DB1-EBD5C8F3FDD7}"/>
              </a:ext>
            </a:extLst>
          </p:cNvPr>
          <p:cNvSpPr/>
          <p:nvPr/>
        </p:nvSpPr>
        <p:spPr>
          <a:xfrm>
            <a:off x="8849413" y="2320925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A79B020-651E-7AB0-A705-E6F9279B7853}"/>
              </a:ext>
            </a:extLst>
          </p:cNvPr>
          <p:cNvSpPr/>
          <p:nvPr/>
        </p:nvSpPr>
        <p:spPr>
          <a:xfrm>
            <a:off x="8829146" y="272796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8945E81-DE7F-13BE-ED73-59C6B3997FFA}"/>
              </a:ext>
            </a:extLst>
          </p:cNvPr>
          <p:cNvSpPr/>
          <p:nvPr/>
        </p:nvSpPr>
        <p:spPr>
          <a:xfrm>
            <a:off x="8849413" y="3134995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75504E5-E82D-BCA3-2F8B-6006A94AE2A9}"/>
              </a:ext>
            </a:extLst>
          </p:cNvPr>
          <p:cNvSpPr/>
          <p:nvPr/>
        </p:nvSpPr>
        <p:spPr>
          <a:xfrm>
            <a:off x="8849413" y="354203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3A4EC6C-704A-6360-9AE8-808E9EF8B49D}"/>
              </a:ext>
            </a:extLst>
          </p:cNvPr>
          <p:cNvSpPr/>
          <p:nvPr/>
        </p:nvSpPr>
        <p:spPr>
          <a:xfrm>
            <a:off x="8849413" y="3949065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6605CC2-EB20-AD8F-08BA-0E18E657F757}"/>
              </a:ext>
            </a:extLst>
          </p:cNvPr>
          <p:cNvSpPr/>
          <p:nvPr/>
        </p:nvSpPr>
        <p:spPr>
          <a:xfrm>
            <a:off x="8849413" y="435610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3AC9DD-22F8-6A99-3A5F-60C106129509}"/>
              </a:ext>
            </a:extLst>
          </p:cNvPr>
          <p:cNvSpPr/>
          <p:nvPr/>
        </p:nvSpPr>
        <p:spPr>
          <a:xfrm>
            <a:off x="8849413" y="1506855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F70510-CC9D-3889-1B3A-723573B32D07}"/>
              </a:ext>
            </a:extLst>
          </p:cNvPr>
          <p:cNvSpPr/>
          <p:nvPr/>
        </p:nvSpPr>
        <p:spPr>
          <a:xfrm>
            <a:off x="8849413" y="191389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4DD459-E747-036F-4806-FE16AAA92257}"/>
              </a:ext>
            </a:extLst>
          </p:cNvPr>
          <p:cNvSpPr/>
          <p:nvPr/>
        </p:nvSpPr>
        <p:spPr>
          <a:xfrm>
            <a:off x="8849466" y="476123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C2D5234-5B30-BE46-5332-DF32007293EB}"/>
              </a:ext>
            </a:extLst>
          </p:cNvPr>
          <p:cNvSpPr/>
          <p:nvPr/>
        </p:nvSpPr>
        <p:spPr>
          <a:xfrm>
            <a:off x="8829146" y="5166360"/>
            <a:ext cx="365760" cy="2032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6705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66" y="3019274"/>
            <a:ext cx="9304867" cy="1613201"/>
          </a:xfrm>
        </p:spPr>
        <p:txBody>
          <a:bodyPr rtlCol="0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 used SQL Server to query and analyse the data, and to answer specific questions from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338D-BB08-7E49-B1C1-DF19E7BA48B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 rtlCol="0"/>
          <a:lstStyle/>
          <a:p>
            <a:pPr defTabSz="412750" rtl="0" hangingPunct="0"/>
            <a:r>
              <a:rPr lang="en-GB" kern="0" dirty="0">
                <a:latin typeface="Garamond" panose="02020404030301010803" pitchFamily="18" charset="0"/>
              </a:rPr>
              <a:t>WHAT will we do?</a:t>
            </a:r>
          </a:p>
        </p:txBody>
      </p:sp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032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1- Explore the </a:t>
            </a:r>
            <a:r>
              <a:rPr lang="en-GB" dirty="0">
                <a:solidFill>
                  <a:schemeClr val="accent3"/>
                </a:solidFill>
              </a:rPr>
              <a:t>level</a:t>
            </a:r>
            <a:r>
              <a:rPr lang="en-GB" dirty="0"/>
              <a:t> dataset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3B5801D-9FB1-F869-9280-05CF0F5621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770879" y="477520"/>
            <a:ext cx="6197601" cy="6116319"/>
          </a:xfrm>
          <a:noFill/>
        </p:spPr>
      </p:pic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CEF36BE8-AE3C-CFA3-738F-FA80C99FD2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78577" y="406400"/>
            <a:ext cx="5751103" cy="616711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099" y="4035869"/>
            <a:ext cx="3658324" cy="1613201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1- Explore the </a:t>
            </a:r>
            <a:r>
              <a:rPr lang="en-GB" dirty="0">
                <a:solidFill>
                  <a:schemeClr val="accent3"/>
                </a:solidFill>
              </a:rPr>
              <a:t>plyer</a:t>
            </a:r>
            <a:r>
              <a:rPr lang="en-GB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4525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32" y="4035869"/>
            <a:ext cx="3658324" cy="1613201"/>
          </a:xfrm>
        </p:spPr>
        <p:txBody>
          <a:bodyPr rtlCol="0" anchor="b">
            <a:noAutofit/>
          </a:bodyPr>
          <a:lstStyle/>
          <a:p>
            <a:pPr algn="ctr" rtl="0"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</a:rPr>
              <a:t>"Explore the dataset to gather information about all players at Level 0, including their Player ID, Device ID, Player Name, and Difficulty Level."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09679D-8207-E0DD-13B5-8EDF23E58D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913120" y="416560"/>
            <a:ext cx="6116319" cy="6278879"/>
          </a:xfrm>
          <a:noFill/>
        </p:spPr>
      </p:pic>
    </p:spTree>
    <p:extLst>
      <p:ext uri="{BB962C8B-B14F-4D97-AF65-F5344CB8AC3E}">
        <p14:creationId xmlns:p14="http://schemas.microsoft.com/office/powerpoint/2010/main" val="302545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8052_TF56180624_Win32.potx" id="{7231ABB3-39DB-4602-ADC5-03397C0BFBA6}" vid="{52BC6C72-DF51-4DCF-8BF2-83A5DF330E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675</TotalTime>
  <Words>627</Words>
  <Application>Microsoft Office PowerPoint</Application>
  <PresentationFormat>Widescreen</PresentationFormat>
  <Paragraphs>74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Agency FB</vt:lpstr>
      <vt:lpstr>Arial</vt:lpstr>
      <vt:lpstr>Calibri</vt:lpstr>
      <vt:lpstr>Garamond</vt:lpstr>
      <vt:lpstr>Helvetica Light</vt:lpstr>
      <vt:lpstr>Wingdings 2</vt:lpstr>
      <vt:lpstr>DividendVTI</vt:lpstr>
      <vt:lpstr>Game analysis with SQL</vt:lpstr>
      <vt:lpstr>Game analysis with SQL</vt:lpstr>
      <vt:lpstr>Game Analysis dataset</vt:lpstr>
      <vt:lpstr>Player table</vt:lpstr>
      <vt:lpstr>Level table</vt:lpstr>
      <vt:lpstr>I used SQL Server to query and analyse the data, and to answer specific questions from the dataset</vt:lpstr>
      <vt:lpstr>1- Explore the level dataset</vt:lpstr>
      <vt:lpstr>1- Explore the plyer dataset</vt:lpstr>
      <vt:lpstr>"Explore the dataset to gather information about all players at Level 0, including their Player ID, Device ID, Player Name, and Difficulty Level."</vt:lpstr>
      <vt:lpstr>"Calculate the cumulative sum of stages crossed over time."</vt:lpstr>
      <vt:lpstr>"Determine the total number of stages crossed at each difficulty level for Level 2, specifically for players using 'zm_series' devices. Present the results in descending order of total stages crossed."</vt:lpstr>
      <vt:lpstr>"Calculate the cumulative sum of stages crossed over time for each player, excluding the most recent start datetime."</vt:lpstr>
      <vt:lpstr>"Retrieve the top 3 scores achieved by players for each Device ID, ranking them in increasing order and displaying the associated difficulty level."</vt:lpstr>
      <vt:lpstr>"Calculate the sum of lives earned for each Level, excluding Level 0. Arrange the results by ascending order of Level."</vt:lpstr>
      <vt:lpstr>"Extract the Player ID and count the number of unique dates on which players have participated in games, considering only those who played on multiple days."</vt:lpstr>
      <vt:lpstr>"Identify the sum of Kill Counts for players at each level, considering only counts greater than the average Kill Count for Medium difficulty."</vt:lpstr>
      <vt:lpstr>"Find the top 5 scores achieved for each difficulty level, ranking them in increasing order and displaying the associated Device ID."</vt:lpstr>
      <vt:lpstr>Calculate the cumulative sum of kill counts for each player and date</vt:lpstr>
      <vt:lpstr>"Find the datetime of the first login for each Device ID."</vt:lpstr>
      <vt:lpstr>Find players who scored more than 50% of the avg score scored by sum of  -- scores for each player</vt:lpstr>
      <vt:lpstr>Conclusion</vt:lpstr>
      <vt:lpstr>QUESTIONS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analysis with SQL</dc:title>
  <dc:creator>Ahmed Mansour</dc:creator>
  <cp:lastModifiedBy>Ahmed Mansour</cp:lastModifiedBy>
  <cp:revision>6</cp:revision>
  <dcterms:created xsi:type="dcterms:W3CDTF">2024-04-13T11:28:08Z</dcterms:created>
  <dcterms:modified xsi:type="dcterms:W3CDTF">2024-04-21T13:13:51Z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