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69" r:id="rId4"/>
    <p:sldId id="274" r:id="rId5"/>
    <p:sldId id="278" r:id="rId6"/>
    <p:sldId id="291" r:id="rId7"/>
    <p:sldId id="298" r:id="rId8"/>
    <p:sldId id="292" r:id="rId9"/>
    <p:sldId id="300" r:id="rId10"/>
    <p:sldId id="301" r:id="rId11"/>
    <p:sldId id="297" r:id="rId12"/>
    <p:sldId id="273" r:id="rId13"/>
    <p:sldId id="272" r:id="rId14"/>
    <p:sldId id="275" r:id="rId15"/>
    <p:sldId id="294" r:id="rId16"/>
    <p:sldId id="295" r:id="rId17"/>
    <p:sldId id="277" r:id="rId18"/>
    <p:sldId id="285" r:id="rId19"/>
    <p:sldId id="281" r:id="rId20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5343381-A7F4-4B4D-9970-A92D3A2E4C7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C01E1D1-F562-445C-9275-AC4FCD9F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0F7C4F9-67C2-4661-9D8A-9D07188EE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0EC21C-F4DB-4178-984C-14D88F20DB32}" type="slidenum">
              <a:rPr lang="en-US" altLang="en-US" smtClean="0">
                <a:latin typeface="Times" panose="02020603050405020304" pitchFamily="18" charset="0"/>
              </a:rPr>
              <a:pPr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ABD7271-539F-4B8E-93A4-EAA0BEBA0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2563" y="782638"/>
            <a:ext cx="6940550" cy="3905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44CA5F6-9D3B-42CD-ADC7-EAD19A853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Geography – refers to the Earth surface and near surface.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Spatial refers to any space including geographic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Geospatial is synonymous with geographic.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5943D80A-B837-4DDB-8594-EEF4E26FA1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61700CE1-1935-4610-99A3-D1CABB37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29BB0B4-BB2A-400B-95EF-4DAD3652B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DA5671-E6F8-4467-8709-1B33C0053FED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E590426C-95B8-44C8-AB50-F6BFD979B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A33CFB2-C590-42C2-AC1D-AB435AF5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69D6F1C-44E8-45F7-B9D3-4AA09D48A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17E99-6A07-4764-9F96-AA4C102AF9C5}" type="slidenum">
              <a:rPr lang="en-US" altLang="en-US" smtClean="0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0300136F-FA9D-47A0-8F05-2A8AAB9168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7FDD39-90F0-49E1-AAF4-6A1AE1E4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9C60698-F6E2-40AA-BB98-5A0A8AD6A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AC3CC-82CC-41D0-A079-B7A775F75682}" type="slidenum">
              <a:rPr lang="en-US" altLang="en-US" smtClean="0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ABDBBDF1-4A8E-4E30-87C5-0814DA21BE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111CF706-E923-4945-A3D2-AA8D512A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CE2FF2C-0F2D-4934-8D78-8552DDEF2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EEF4F-8CAF-4DD1-A66E-CB9BE7607B6C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6AC4FBF2-1C3D-4034-8557-F37F5657C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ED2E6670-3A0A-4E59-9EA9-9F546E90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EB88715F-C1C1-4C9D-95F9-3FAC2AA27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DD5712-D05F-4107-A72A-A1B81B9A8F78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8090616-17DF-400E-B78E-15DE0B49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6A5A1C-D399-40C0-9280-85C21B7FE058}" type="slidenum">
              <a:rPr lang="en-US" altLang="en-US" smtClean="0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58048E9-A233-49BF-9816-4EAC4B6D5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B504E40-6CD2-4BCC-B08E-CBFDC543E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7A27B4F-2961-4314-AC6D-E840DE072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FD34DC-60D0-4B2B-BFF1-E51095F9DD5C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8353F15-A017-475F-89D8-37B323DEF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6A26256-E967-4080-8CF1-E2F60682F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B7BF3A1-3238-414C-9E42-4D02AC708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D03A6-391F-4DC8-86B9-3D10B97AAB0A}" type="slidenum">
              <a:rPr lang="en-US" altLang="en-US" smtClean="0">
                <a:latin typeface="Times" panose="02020603050405020304" pitchFamily="18" charset="0"/>
              </a:rPr>
              <a:pPr/>
              <a:t>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7C1C075-CB81-47E5-B567-3E5ED4EF2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E095994-FF9C-4055-95DE-903FF59B6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4963ABE-2138-4619-ACCC-297226FA2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24CBF-644A-4156-B8F0-A7EE5BC2DE0C}" type="slidenum">
              <a:rPr lang="en-US" altLang="en-US" smtClean="0">
                <a:latin typeface="Times" panose="02020603050405020304" pitchFamily="18" charset="0"/>
              </a:rPr>
              <a:pPr/>
              <a:t>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88907E3-227F-4501-8654-5A14FA220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782638"/>
            <a:ext cx="6943725" cy="3905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D52D7D9-B627-43C1-A16C-5F5F751DE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066B697-4765-48CC-8C90-3B173D8AA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8DCBF5-E92A-4965-ADC9-39129DF04AC4}" type="slidenum">
              <a:rPr lang="en-US" altLang="en-US" smtClean="0">
                <a:latin typeface="Times" panose="02020603050405020304" pitchFamily="18" charset="0"/>
              </a:rPr>
              <a:pPr/>
              <a:t>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842F45-BAB7-4A8B-9F30-2D8D9B32F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2563" y="782638"/>
            <a:ext cx="6940550" cy="3905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9B9EC02-E8E0-43B2-8BE9-3B73C2A6E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68F3ACA8-911E-448E-9082-124D9D87A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57EA8569-485A-4FC7-8395-0BD00FD5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C9E5111-696B-4032-B227-2DF1ED453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D4DBDB-8E25-49B5-9D34-1255823D4443}" type="slidenum">
              <a:rPr lang="en-US" altLang="en-US" smtClean="0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B83617C-B540-42A9-A508-DC45A00326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76633D0-3F35-45E0-9C13-05EE4A47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629DA1C-7C0E-4F6A-BDDF-25D560980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3A68DE-03EE-4AE7-BD21-E0DC5F7D7276}" type="slidenum">
              <a:rPr lang="en-US" altLang="en-US" smtClean="0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7261299-8156-4F2A-9F5B-A7D5C0FE0A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75FD851E-FD17-4FBE-AAD6-160E8380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E8E85CD-F7B4-490E-88DC-A2F2F842D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EC67D-4DCD-498C-A21C-02B2D32ED9E7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1ACBAEDE-27D5-473A-8493-8CCA3BB7D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EC17B8FA-2756-43E3-8947-D4E28E77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92A883B2-47F5-4E6C-9690-D8D831098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3233" indent="-311658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1502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1454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51405" indent="-249976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18892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86379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3866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353" indent="-249976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E654B-5B6A-4BCF-BAF7-E9FA8289F0EA}" type="slidenum">
              <a:rPr lang="en-US" altLang="en-US" smtClean="0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4495B9-2FD3-4A49-91CB-D25753F32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6420" indent="-290557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095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4582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2069" indent="-232121" defTabSz="10112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9556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7043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4530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2017" indent="-232121" defTabSz="10112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6A56D-4A4B-4EEF-8D52-D5ACEC0025D8}" type="slidenum">
              <a:rPr lang="en-US" altLang="en-US" smtClean="0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F90495D-9981-48F7-A760-E143E85E8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2563" y="782638"/>
            <a:ext cx="6940550" cy="3905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23DFA32-8F14-424F-B56F-B84E549CF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2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8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2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8A5F-442D-491A-B887-CE8E5F52E3E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B1DF66-D291-4AAA-B232-1E88DD0B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53B-85FD-4DFD-AC8E-DDA382A6E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</a:t>
            </a:r>
            <a:br>
              <a:rPr lang="en-US" dirty="0"/>
            </a:br>
            <a:r>
              <a:rPr lang="en-US" dirty="0"/>
              <a:t>Introduction to GIS</a:t>
            </a:r>
          </a:p>
        </p:txBody>
      </p:sp>
    </p:spTree>
    <p:extLst>
      <p:ext uri="{BB962C8B-B14F-4D97-AF65-F5344CB8AC3E}">
        <p14:creationId xmlns:p14="http://schemas.microsoft.com/office/powerpoint/2010/main" val="205702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C24A9D1-E6E7-4825-BAEE-B9DF2506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Features Reports</a:t>
            </a:r>
          </a:p>
        </p:txBody>
      </p:sp>
      <p:sp>
        <p:nvSpPr>
          <p:cNvPr id="47107" name="Footer Placeholder 2">
            <a:extLst>
              <a:ext uri="{FF2B5EF4-FFF2-40B4-BE49-F238E27FC236}">
                <a16:creationId xmlns:a16="http://schemas.microsoft.com/office/drawing/2014/main" id="{D5D848F9-93A2-4525-AE55-ABDFD28D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Lecture 1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2D3D2E7-DA8F-43C6-B5D2-726CDE6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1150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F4331D-C283-4E22-B96C-412374FD5E86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5C6C0CB2-C4FF-401A-983D-CD606C7CC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45" y="1436687"/>
            <a:ext cx="44323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5">
            <a:extLst>
              <a:ext uri="{FF2B5EF4-FFF2-40B4-BE49-F238E27FC236}">
                <a16:creationId xmlns:a16="http://schemas.microsoft.com/office/drawing/2014/main" id="{12F4CCC1-9F96-4D3B-AFEC-0F0CFB53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35613"/>
            <a:ext cx="708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http://desktop.arcgis.com/en/arcmap/10.3/guide-books/extensions/business-analyst/GUID-389C0E81-9313-4C5C-94B0-51D7650E3B53-web.png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E2B8156-7D0E-42FF-B361-D76DB106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of GIS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D42F0B-7789-41D0-9C36-C4B6EF42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2" y="1430673"/>
            <a:ext cx="8596668" cy="3880773"/>
          </a:xfrm>
        </p:spPr>
        <p:txBody>
          <a:bodyPr/>
          <a:lstStyle/>
          <a:p>
            <a:r>
              <a:rPr lang="en-US" altLang="en-US" dirty="0"/>
              <a:t>The interaction between the database and the map, along with the ability to create graphs, tables and reports.</a:t>
            </a:r>
          </a:p>
        </p:txBody>
      </p:sp>
      <p:pic>
        <p:nvPicPr>
          <p:cNvPr id="48132" name="Picture 5" descr="electvte_query_table">
            <a:extLst>
              <a:ext uri="{FF2B5EF4-FFF2-40B4-BE49-F238E27FC236}">
                <a16:creationId xmlns:a16="http://schemas.microsoft.com/office/drawing/2014/main" id="{636DA3BC-7C82-42D2-98E8-9492D0A6C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43053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F0C1B9B9-25AB-495B-81F0-BE50F300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4B5A5AAD-79B1-4FA3-9037-A807B7F2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B7333-0C8A-4D65-86A8-7B63BE3CDD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7A9995F-25C6-41BA-B623-95E77ADB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73" y="954261"/>
            <a:ext cx="8569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GIS allows us to abstract information from the physical world and display it in layers or themes.  It allows us to: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AD788C0-BD08-492D-AB6A-652DF35B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22" y="1962323"/>
            <a:ext cx="388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Input and edit both  spatial and attribute data.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C12EB360-0558-46FD-93A8-033D82881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22" y="3043411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Display data on a screen or print a map. 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DDAFFDE5-CCCA-4036-A437-B3F6B885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622" y="3914947"/>
            <a:ext cx="373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Analyze the data for making decisions and searching for patterns.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AB23673-FF96-40B7-8352-AF51A6D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122" y="5165898"/>
            <a:ext cx="411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  Create models and ask “what if”.</a:t>
            </a:r>
          </a:p>
        </p:txBody>
      </p:sp>
      <p:pic>
        <p:nvPicPr>
          <p:cNvPr id="50185" name="Picture 7" descr="gis_illustration">
            <a:extLst>
              <a:ext uri="{FF2B5EF4-FFF2-40B4-BE49-F238E27FC236}">
                <a16:creationId xmlns:a16="http://schemas.microsoft.com/office/drawing/2014/main" id="{989F1533-309A-4F04-9B6C-C114FC20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2" y="1949623"/>
            <a:ext cx="45720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TextBox 7">
            <a:extLst>
              <a:ext uri="{FF2B5EF4-FFF2-40B4-BE49-F238E27FC236}">
                <a16:creationId xmlns:a16="http://schemas.microsoft.com/office/drawing/2014/main" id="{6E9C80D9-FD16-425F-8B83-1AD6691C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88914"/>
            <a:ext cx="8569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How does a GIS answer spatial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7" grpId="0"/>
      <p:bldP spid="491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4838277-9BB1-46D7-B2D3-529F7A66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21" y="152400"/>
            <a:ext cx="8382000" cy="12001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types of questions can be answered by a GIS?</a:t>
            </a:r>
          </a:p>
        </p:txBody>
      </p:sp>
      <p:sp>
        <p:nvSpPr>
          <p:cNvPr id="52229" name="Content Placeholder 2">
            <a:extLst>
              <a:ext uri="{FF2B5EF4-FFF2-40B4-BE49-F238E27FC236}">
                <a16:creationId xmlns:a16="http://schemas.microsoft.com/office/drawing/2014/main" id="{8C3CE9D6-390A-42F2-82FD-E57846A7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665"/>
            <a:ext cx="8382000" cy="4246563"/>
          </a:xfrm>
        </p:spPr>
        <p:txBody>
          <a:bodyPr/>
          <a:lstStyle/>
          <a:p>
            <a:pPr eaLnBrk="1" hangingPunct="1"/>
            <a:r>
              <a:rPr lang="en-US" altLang="en-US" dirty="0"/>
              <a:t>Where are particular features found?</a:t>
            </a:r>
          </a:p>
          <a:p>
            <a:pPr eaLnBrk="1" hangingPunct="1"/>
            <a:r>
              <a:rPr lang="en-US" altLang="en-US" dirty="0"/>
              <a:t>What geographic patterns exist?</a:t>
            </a:r>
          </a:p>
          <a:p>
            <a:pPr eaLnBrk="1" hangingPunct="1"/>
            <a:r>
              <a:rPr lang="en-US" altLang="en-US" dirty="0"/>
              <a:t>Where have changes occurred over a specified time period?</a:t>
            </a:r>
          </a:p>
          <a:p>
            <a:pPr eaLnBrk="1" hangingPunct="1"/>
            <a:r>
              <a:rPr lang="en-US" altLang="en-US" dirty="0"/>
              <a:t>Where do certain conditions apply?</a:t>
            </a:r>
          </a:p>
          <a:p>
            <a:pPr eaLnBrk="1" hangingPunct="1"/>
            <a:r>
              <a:rPr lang="en-US" altLang="en-US" dirty="0"/>
              <a:t>What will be the implications if an organization takes a certain action?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5E13A290-1521-4B01-8BE7-C56F4673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2B7905DA-8261-45B6-99E8-6AF28CDD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1A566-92CF-4291-B737-0B435C1FC48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9C39168-AA3E-48C2-AB87-2CFF4B79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What types of data are used in a GIS?</a:t>
            </a:r>
          </a:p>
        </p:txBody>
      </p:sp>
      <p:sp>
        <p:nvSpPr>
          <p:cNvPr id="54277" name="Content Placeholder 2">
            <a:extLst>
              <a:ext uri="{FF2B5EF4-FFF2-40B4-BE49-F238E27FC236}">
                <a16:creationId xmlns:a16="http://schemas.microsoft.com/office/drawing/2014/main" id="{07415EB6-1D66-4414-9232-B398F82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412876"/>
            <a:ext cx="8382000" cy="4378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Coordinate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Connection information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Descriptive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Temporal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Documents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URL’s</a:t>
            </a:r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7B8B3C5B-D1A2-49A5-B12B-0656F95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B3654930-8130-4C94-AA50-401FDAF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30C1C-546F-44AA-B551-EA65A38720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A36E35F-A33D-410B-9BE1-E357963B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Coordinate Data for a GIS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6CB5367-D4EE-4535-837B-ED9A1CB9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5240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/>
              <a:t>Spatial data – you can attach coordinate information.</a:t>
            </a:r>
          </a:p>
          <a:p>
            <a:pPr eaLnBrk="1" hangingPunct="1"/>
            <a:r>
              <a:rPr lang="en-US" altLang="en-US"/>
              <a:t>2D maps (X,Y)</a:t>
            </a:r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1789AD12-5C64-4059-BF6C-0A973D45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156075" y="6356351"/>
            <a:ext cx="4191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http://www.mappery.com/map-of/Hong-Kong-Hotel-Map-2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5D594782-C93E-42FC-AE73-A5F52BE9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9B9D1-C395-4206-8F04-F6343451104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6326" name="Picture 4" descr="http://www.mappery.com/maps/Hong-Kong-Hotel-Map-2.gif">
            <a:extLst>
              <a:ext uri="{FF2B5EF4-FFF2-40B4-BE49-F238E27FC236}">
                <a16:creationId xmlns:a16="http://schemas.microsoft.com/office/drawing/2014/main" id="{C1711447-0360-48E3-A2DB-BE819C7F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0"/>
            <a:ext cx="4384675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>
            <a:extLst>
              <a:ext uri="{FF2B5EF4-FFF2-40B4-BE49-F238E27FC236}">
                <a16:creationId xmlns:a16="http://schemas.microsoft.com/office/drawing/2014/main" id="{FFC73E23-E71B-4215-84CE-CD094E35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3D –Maps (X,Y,Z)</a:t>
            </a:r>
          </a:p>
        </p:txBody>
      </p:sp>
      <p:sp>
        <p:nvSpPr>
          <p:cNvPr id="58371" name="Footer Placeholder 1">
            <a:extLst>
              <a:ext uri="{FF2B5EF4-FFF2-40B4-BE49-F238E27FC236}">
                <a16:creationId xmlns:a16="http://schemas.microsoft.com/office/drawing/2014/main" id="{8013A57C-D54D-4826-B1AE-AE447438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343400" y="6354764"/>
            <a:ext cx="3962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https://www.flickr.com/photos/seeminglee/4112874847</a:t>
            </a:r>
          </a:p>
        </p:txBody>
      </p:sp>
      <p:sp>
        <p:nvSpPr>
          <p:cNvPr id="58372" name="Slide Number Placeholder 2">
            <a:extLst>
              <a:ext uri="{FF2B5EF4-FFF2-40B4-BE49-F238E27FC236}">
                <a16:creationId xmlns:a16="http://schemas.microsoft.com/office/drawing/2014/main" id="{91CE2E3E-55C8-40D3-8667-2D9B8C9A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DB8635-0CA1-4CBA-B925-884FC8019D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8373" name="Picture 2" descr="https://c1.staticflickr.com/3/2654/4112874847_f5584ffec3.jpg">
            <a:extLst>
              <a:ext uri="{FF2B5EF4-FFF2-40B4-BE49-F238E27FC236}">
                <a16:creationId xmlns:a16="http://schemas.microsoft.com/office/drawing/2014/main" id="{F003B823-DD03-4A05-92F3-E96EF120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1200"/>
            <a:ext cx="57213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itle 1">
            <a:extLst>
              <a:ext uri="{FF2B5EF4-FFF2-40B4-BE49-F238E27FC236}">
                <a16:creationId xmlns:a16="http://schemas.microsoft.com/office/drawing/2014/main" id="{AFCE2D63-9155-45C0-A009-9A243DC0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is spatial data represented in a GIS?</a:t>
            </a:r>
          </a:p>
        </p:txBody>
      </p:sp>
      <p:sp>
        <p:nvSpPr>
          <p:cNvPr id="60421" name="Text Placeholder 3">
            <a:extLst>
              <a:ext uri="{FF2B5EF4-FFF2-40B4-BE49-F238E27FC236}">
                <a16:creationId xmlns:a16="http://schemas.microsoft.com/office/drawing/2014/main" id="{1C530045-F85F-4124-AE1F-58A67DBF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341439"/>
            <a:ext cx="4040188" cy="460375"/>
          </a:xfrm>
        </p:spPr>
        <p:txBody>
          <a:bodyPr/>
          <a:lstStyle/>
          <a:p>
            <a:pPr eaLnBrk="1" hangingPunct="1"/>
            <a:r>
              <a:rPr lang="en-US" altLang="en-US"/>
              <a:t>Vectors</a:t>
            </a:r>
          </a:p>
        </p:txBody>
      </p:sp>
      <p:sp>
        <p:nvSpPr>
          <p:cNvPr id="60422" name="Content Placeholder 2">
            <a:extLst>
              <a:ext uri="{FF2B5EF4-FFF2-40B4-BE49-F238E27FC236}">
                <a16:creationId xmlns:a16="http://schemas.microsoft.com/office/drawing/2014/main" id="{FAF1BAA6-33A7-4A54-A889-B8E1439B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6663" y="1803401"/>
            <a:ext cx="3382962" cy="8302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Points, Lines &amp; Areas/Polygons</a:t>
            </a:r>
          </a:p>
        </p:txBody>
      </p:sp>
      <p:sp>
        <p:nvSpPr>
          <p:cNvPr id="60423" name="Text Placeholder 4">
            <a:extLst>
              <a:ext uri="{FF2B5EF4-FFF2-40B4-BE49-F238E27FC236}">
                <a16:creationId xmlns:a16="http://schemas.microsoft.com/office/drawing/2014/main" id="{F192F35D-A224-483B-8D5B-E85AB92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364" y="1341439"/>
            <a:ext cx="4041775" cy="460375"/>
          </a:xfrm>
        </p:spPr>
        <p:txBody>
          <a:bodyPr/>
          <a:lstStyle/>
          <a:p>
            <a:pPr eaLnBrk="1" hangingPunct="1"/>
            <a:r>
              <a:rPr lang="en-US" altLang="en-US"/>
              <a:t>Raster</a:t>
            </a:r>
          </a:p>
        </p:txBody>
      </p:sp>
      <p:sp>
        <p:nvSpPr>
          <p:cNvPr id="60424" name="Content Placeholder 5">
            <a:extLst>
              <a:ext uri="{FF2B5EF4-FFF2-40B4-BE49-F238E27FC236}">
                <a16:creationId xmlns:a16="http://schemas.microsoft.com/office/drawing/2014/main" id="{E3E995F5-6937-492B-8409-11260476B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364" y="1773238"/>
            <a:ext cx="4041775" cy="461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Grids/Tesselations</a:t>
            </a:r>
          </a:p>
        </p:txBody>
      </p:sp>
      <p:sp>
        <p:nvSpPr>
          <p:cNvPr id="60418" name="Footer Placeholder 4">
            <a:extLst>
              <a:ext uri="{FF2B5EF4-FFF2-40B4-BE49-F238E27FC236}">
                <a16:creationId xmlns:a16="http://schemas.microsoft.com/office/drawing/2014/main" id="{EE21E1CA-8DD6-45E2-AC00-D4F1485F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1AF4E7BE-748A-40A1-93C9-B2562FE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84C55-A2FE-480E-BBED-BDA84FE1FA1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0425" name="Picture 6" descr="Raster Example">
            <a:extLst>
              <a:ext uri="{FF2B5EF4-FFF2-40B4-BE49-F238E27FC236}">
                <a16:creationId xmlns:a16="http://schemas.microsoft.com/office/drawing/2014/main" id="{35458316-7EA2-40E3-B9BA-B85CF64A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651125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8" descr="Vector Example">
            <a:extLst>
              <a:ext uri="{FF2B5EF4-FFF2-40B4-BE49-F238E27FC236}">
                <a16:creationId xmlns:a16="http://schemas.microsoft.com/office/drawing/2014/main" id="{CA6421A2-CB4D-43A9-BEA6-02018C51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651125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4271F4C9-C4A3-4A66-A1AC-EAF251D80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GIS</a:t>
            </a:r>
          </a:p>
        </p:txBody>
      </p:sp>
      <p:sp>
        <p:nvSpPr>
          <p:cNvPr id="62466" name="Footer Placeholder 4">
            <a:extLst>
              <a:ext uri="{FF2B5EF4-FFF2-40B4-BE49-F238E27FC236}">
                <a16:creationId xmlns:a16="http://schemas.microsoft.com/office/drawing/2014/main" id="{2468AA2E-DF50-43EA-AEA6-FAD66569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4E4ABAA4-DD79-44F8-B1D5-C503696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80CAE-5F1B-413F-969D-7057F26C4E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15DE1219-F703-435B-8640-ACC4F9EC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1"/>
            <a:ext cx="4572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b="1"/>
              <a:t> Urban Planning, Management &amp; Policy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 </a:t>
            </a:r>
            <a:r>
              <a:rPr lang="en-US" altLang="en-US" sz="1600"/>
              <a:t>Zoning, subdivision planning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Land acquisition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Economic development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Code enforcement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Housing renovation programs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Emergency response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Crime analysis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Tax assessment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b="1"/>
              <a:t> Environmental Sciences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Monitoring environmental risk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Modeling storm water runoff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Management of watersheds, floodplains,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   wetlands, forests, aquifers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Environmental Impact Analysis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Hazardous or toxic facility siting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Groundwater modeling and contamination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   tracking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b="1"/>
              <a:t>Political Science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Redistricting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Analysis of election results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/>
              <a:t> Predictive modeling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2470" name="Rectangle 4">
            <a:extLst>
              <a:ext uri="{FF2B5EF4-FFF2-40B4-BE49-F238E27FC236}">
                <a16:creationId xmlns:a16="http://schemas.microsoft.com/office/drawing/2014/main" id="{B4EAE707-56EF-456C-86C0-3A7EB86C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19200"/>
            <a:ext cx="41910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Civil Engineering/Utility</a:t>
            </a:r>
            <a:endParaRPr lang="en-US" altLang="en-US" sz="180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Locating underground facilities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Designing alignment for freeways, transit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Coordination of infrastructure maintenance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Business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Demographic Analysis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Market Penetration/ Share Analysis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Site Selection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Education Administration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 </a:t>
            </a:r>
            <a:r>
              <a:rPr lang="en-US" altLang="en-US" sz="1600"/>
              <a:t>Attendance Area Maintenance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 Enrollment Projections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 School Bus Routing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Real Estate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Neighborhood land prices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Traffic Impact Analysis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Determination of Highest and Best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Health Care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Epidemiology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600"/>
              <a:t>Needs Analysis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 Service Inventory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D0D1B3F9-D372-43FD-80A1-194C9875A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GIS Before Computers</a:t>
            </a:r>
          </a:p>
        </p:txBody>
      </p:sp>
      <p:sp>
        <p:nvSpPr>
          <p:cNvPr id="64514" name="Footer Placeholder 4">
            <a:extLst>
              <a:ext uri="{FF2B5EF4-FFF2-40B4-BE49-F238E27FC236}">
                <a16:creationId xmlns:a16="http://schemas.microsoft.com/office/drawing/2014/main" id="{0D40753E-4C6D-4B79-A57F-45F97F02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3A4B686E-291A-4D0D-9D8E-12DD20D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74394-032B-47F7-A5ED-84031E216AD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4517" name="Picture 5" descr="JohnSnow">
            <a:extLst>
              <a:ext uri="{FF2B5EF4-FFF2-40B4-BE49-F238E27FC236}">
                <a16:creationId xmlns:a16="http://schemas.microsoft.com/office/drawing/2014/main" id="{A65193AC-C022-4CC2-B23B-BA501CEE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6">
            <a:extLst>
              <a:ext uri="{FF2B5EF4-FFF2-40B4-BE49-F238E27FC236}">
                <a16:creationId xmlns:a16="http://schemas.microsoft.com/office/drawing/2014/main" id="{370D96C4-15F8-4712-975F-C7100D1B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Cholera Map of Dr. John Snow (UK 1850s)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F0D0EC3E-DDC2-4220-9F2C-E9DBF3130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304801"/>
            <a:ext cx="8515350" cy="646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3600" b="1"/>
              <a:t>What does GIS stand for?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C9CEDE60-B9D9-41D6-9F9E-CF5DBB75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44CBF549-0615-4955-8B86-0BA5D9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E853A-1AC8-4DED-AD4F-F2DC6969518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E1CD514-AB31-4FB7-9878-8A6E19A9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7" y="1303422"/>
            <a:ext cx="29051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4000" dirty="0">
                <a:solidFill>
                  <a:schemeClr val="tx2"/>
                </a:solidFill>
              </a:rPr>
              <a:t>G</a:t>
            </a:r>
            <a:r>
              <a:rPr lang="en-US" altLang="en-US" dirty="0"/>
              <a:t>eographic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800" dirty="0"/>
              <a:t>(Geography)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b="1" dirty="0">
                <a:solidFill>
                  <a:schemeClr val="tx2"/>
                </a:solidFill>
              </a:rPr>
              <a:t>I</a:t>
            </a:r>
            <a:r>
              <a:rPr lang="en-US" altLang="en-US" dirty="0"/>
              <a:t>nformation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b="1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ystem</a:t>
            </a:r>
          </a:p>
        </p:txBody>
      </p:sp>
      <p:pic>
        <p:nvPicPr>
          <p:cNvPr id="31750" name="Picture 4" descr="world3">
            <a:extLst>
              <a:ext uri="{FF2B5EF4-FFF2-40B4-BE49-F238E27FC236}">
                <a16:creationId xmlns:a16="http://schemas.microsoft.com/office/drawing/2014/main" id="{E3DB25B3-6C1F-4B30-884A-0934384A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6" y="1196975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>
            <a:extLst>
              <a:ext uri="{FF2B5EF4-FFF2-40B4-BE49-F238E27FC236}">
                <a16:creationId xmlns:a16="http://schemas.microsoft.com/office/drawing/2014/main" id="{21174F6F-8827-4E43-8A9A-67B73BA4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1033" r="6094" b="40517"/>
          <a:stretch>
            <a:fillRect/>
          </a:stretch>
        </p:blipFill>
        <p:spPr bwMode="auto">
          <a:xfrm>
            <a:off x="4533906" y="2708276"/>
            <a:ext cx="38671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6" descr="System_a">
            <a:extLst>
              <a:ext uri="{FF2B5EF4-FFF2-40B4-BE49-F238E27FC236}">
                <a16:creationId xmlns:a16="http://schemas.microsoft.com/office/drawing/2014/main" id="{67F0B6F4-A7CB-4F40-8C74-EF3B9B1A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81" y="4459289"/>
            <a:ext cx="52324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BD3467BB-46F8-4056-BF5D-BA3E0CF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ACDA014A-CDA3-4ADA-8BDB-53E9EE8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2A8EB-EC0C-4693-9E23-6F214B94C3F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468B087-15AC-4557-944A-D570108832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8460" y="152400"/>
            <a:ext cx="8382000" cy="12001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is a Geographic Information System?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321E1A-A44B-4722-8AC5-85C14F02C7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334" y="1596322"/>
            <a:ext cx="8382000" cy="4481513"/>
          </a:xfrm>
        </p:spPr>
        <p:txBody>
          <a:bodyPr rtlCol="0">
            <a:normAutofit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Geographic Information System (GIS)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– A </a:t>
            </a:r>
            <a:r>
              <a:rPr lang="en-US" sz="2000" i="1" dirty="0">
                <a:latin typeface="Times" panose="02020603050405020304" pitchFamily="18" charset="0"/>
                <a:cs typeface="Times" panose="02020603050405020304" pitchFamily="18" charset="0"/>
              </a:rPr>
              <a:t>computer-based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system for the collection, storage, organization, maintenance, and analysis of spatially-referenced data, and the output of spatially-referenced information.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Data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– Any collection of related facts; the basic elements of information.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99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Information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- Data that have been processed to be useful; provides answers to "who", "what", "where", and "when" questions</a:t>
            </a:r>
          </a:p>
          <a:p>
            <a:pPr marL="590550" indent="-533400">
              <a:lnSpc>
                <a:spcPct val="80000"/>
              </a:lnSpc>
              <a:defRPr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Information can only come from accurate data (GIGO).</a:t>
            </a:r>
            <a:b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89F09219-A90B-47B4-82EB-C8B55540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are the components of a GIS?</a:t>
            </a: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5EF461AD-86F2-469F-AB5D-E42A595CF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176" y="1358484"/>
            <a:ext cx="8596668" cy="38807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We understand GIS to be computer facilitated system</a:t>
            </a:r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809E17FB-1DAC-43B9-AA25-6F3F1406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4122B49-2440-466E-9BFC-738E37F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F5237-4D21-4170-B923-CC120960B5A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4" name="Picture 2" descr="GIS1">
            <a:extLst>
              <a:ext uri="{FF2B5EF4-FFF2-40B4-BE49-F238E27FC236}">
                <a16:creationId xmlns:a16="http://schemas.microsoft.com/office/drawing/2014/main" id="{79BC195F-B1C6-42FE-9776-EC74ABF8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53" y="2636838"/>
            <a:ext cx="442753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>
            <a:extLst>
              <a:ext uri="{FF2B5EF4-FFF2-40B4-BE49-F238E27FC236}">
                <a16:creationId xmlns:a16="http://schemas.microsoft.com/office/drawing/2014/main" id="{E9D64F2C-9F78-48A3-8822-BDC371FF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7" y="2732505"/>
            <a:ext cx="5867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But it is NOT only software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hardware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Also includes: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Data – both spatial and </a:t>
            </a:r>
            <a:r>
              <a:rPr lang="en-US" altLang="en-US" sz="1800" dirty="0" err="1"/>
              <a:t>aspatial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/>
              <a:t>Trained personnel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/>
              <a:t>Supporting Institution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/>
              <a:t>Protocols for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114BA6FB-6E45-4C58-9388-80C08C93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941C483F-F62A-4DC9-BF5A-7290EAE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71468-306F-4702-B6F8-5293A9066C3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4ABF3F75-A199-48D4-ADCA-0A7C530E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522196"/>
            <a:ext cx="3990131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GIS Software Tools</a:t>
            </a:r>
          </a:p>
          <a:p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868D3B1D-7A75-499D-9283-A839180B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1335108"/>
            <a:ext cx="80090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GIS started at universities as research tools – Harvard,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Yale, Minnesota, Clark University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GIS software have evolved to robust (sort of) tools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capable of a wide variety of tasks</a:t>
            </a: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F869BDBA-71FB-4541-9B19-C5267329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73426"/>
            <a:ext cx="7848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Primary flavors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FF3300"/>
                </a:solidFill>
                <a:latin typeface="Calibri" panose="020F0502020204030204" pitchFamily="34" charset="0"/>
              </a:rPr>
              <a:t>ESRI (ArcGIS)</a:t>
            </a:r>
            <a:r>
              <a:rPr lang="en-US" altLang="en-US" b="1" dirty="0">
                <a:latin typeface="Calibri" panose="020F0502020204030204" pitchFamily="34" charset="0"/>
              </a:rPr>
              <a:t>	</a:t>
            </a:r>
            <a:r>
              <a:rPr lang="en-US" altLang="en-US" b="1" dirty="0">
                <a:solidFill>
                  <a:srgbClr val="FF9933"/>
                </a:solidFill>
                <a:latin typeface="Calibri" panose="020F0502020204030204" pitchFamily="34" charset="0"/>
              </a:rPr>
              <a:t>Intergraph	</a:t>
            </a:r>
            <a:r>
              <a:rPr lang="en-US" altLang="en-US" b="1" dirty="0">
                <a:solidFill>
                  <a:srgbClr val="00FFCC"/>
                </a:solidFill>
                <a:latin typeface="Calibri" panose="020F0502020204030204" pitchFamily="34" charset="0"/>
              </a:rPr>
              <a:t>QGIS </a:t>
            </a:r>
            <a:r>
              <a:rPr lang="en-US" altLang="en-US" b="1" dirty="0">
                <a:solidFill>
                  <a:srgbClr val="FF9933"/>
                </a:solidFill>
                <a:latin typeface="Calibri" panose="020F0502020204030204" pitchFamily="34" charset="0"/>
              </a:rPr>
              <a:t>		</a:t>
            </a:r>
            <a:r>
              <a:rPr lang="en-US" altLang="en-US" b="1" dirty="0">
                <a:solidFill>
                  <a:srgbClr val="CC3399"/>
                </a:solidFill>
                <a:latin typeface="Calibri" panose="020F0502020204030204" pitchFamily="34" charset="0"/>
              </a:rPr>
              <a:t>Bentley Map</a:t>
            </a:r>
          </a:p>
          <a:p>
            <a:pPr eaLnBrk="1" hangingPunct="1">
              <a:defRPr/>
            </a:pPr>
            <a:endParaRPr lang="en-US" altLang="en-US" b="1" dirty="0">
              <a:solidFill>
                <a:srgbClr val="FF9933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b="1" dirty="0" err="1">
                <a:solidFill>
                  <a:srgbClr val="008000"/>
                </a:solidFill>
                <a:latin typeface="Calibri" panose="020F0502020204030204" pitchFamily="34" charset="0"/>
              </a:rPr>
              <a:t>Microimages</a:t>
            </a:r>
            <a:r>
              <a:rPr lang="en-US" alt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b="1" dirty="0">
                <a:latin typeface="Calibri" panose="020F0502020204030204" pitchFamily="34" charset="0"/>
              </a:rPr>
              <a:t>	</a:t>
            </a:r>
            <a:r>
              <a:rPr lang="en-US" altLang="en-US" b="1" dirty="0" err="1">
                <a:solidFill>
                  <a:srgbClr val="0033CC"/>
                </a:solidFill>
                <a:latin typeface="Calibri" panose="020F0502020204030204" pitchFamily="34" charset="0"/>
              </a:rPr>
              <a:t>Autocad</a:t>
            </a:r>
            <a:r>
              <a:rPr lang="en-US" altLang="en-US" b="1" dirty="0">
                <a:latin typeface="Calibri" panose="020F0502020204030204" pitchFamily="34" charset="0"/>
              </a:rPr>
              <a:t>		</a:t>
            </a:r>
            <a:r>
              <a:rPr lang="en-US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MapInfo		</a:t>
            </a:r>
          </a:p>
          <a:p>
            <a:pPr eaLnBrk="1" hangingPunct="1">
              <a:defRPr/>
            </a:pPr>
            <a:r>
              <a:rPr lang="en-US" altLang="en-US" b="1" dirty="0">
                <a:latin typeface="Calibri" panose="020F0502020204030204" pitchFamily="34" charset="0"/>
              </a:rPr>
              <a:t>	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990099"/>
                </a:solidFill>
                <a:latin typeface="Calibri" panose="020F0502020204030204" pitchFamily="34" charset="0"/>
              </a:rPr>
              <a:t>ERDAS</a:t>
            </a:r>
            <a:r>
              <a:rPr lang="en-US" altLang="en-US" b="1" dirty="0">
                <a:latin typeface="Calibri" panose="020F0502020204030204" pitchFamily="34" charset="0"/>
              </a:rPr>
              <a:t>		</a:t>
            </a:r>
            <a:r>
              <a:rPr lang="en-US" altLang="en-US" b="1" dirty="0" err="1">
                <a:solidFill>
                  <a:srgbClr val="FF00FF"/>
                </a:solidFill>
                <a:latin typeface="Calibri" panose="020F0502020204030204" pitchFamily="34" charset="0"/>
              </a:rPr>
              <a:t>Idrisi</a:t>
            </a:r>
            <a:r>
              <a:rPr lang="en-US" altLang="en-US" b="1" dirty="0">
                <a:latin typeface="Calibri" panose="020F0502020204030204" pitchFamily="34" charset="0"/>
              </a:rPr>
              <a:t>		</a:t>
            </a:r>
            <a:r>
              <a:rPr lang="en-US" altLang="en-US" b="1" dirty="0">
                <a:solidFill>
                  <a:srgbClr val="CC6600"/>
                </a:solidFill>
                <a:latin typeface="Calibri" panose="020F0502020204030204" pitchFamily="34" charset="0"/>
              </a:rPr>
              <a:t>Manifold		</a:t>
            </a:r>
            <a:r>
              <a:rPr lang="en-US" altLang="en-US" b="1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Smallworld</a:t>
            </a:r>
            <a:r>
              <a:rPr lang="en-US" altLang="en-US" b="1" dirty="0">
                <a:solidFill>
                  <a:srgbClr val="CC6600"/>
                </a:solidFill>
                <a:latin typeface="Calibri" panose="020F0502020204030204" pitchFamily="34" charset="0"/>
              </a:rPr>
              <a:t>	</a:t>
            </a:r>
          </a:p>
          <a:p>
            <a:pPr eaLnBrk="1" hangingPunct="1">
              <a:defRPr/>
            </a:pPr>
            <a:endParaRPr lang="en-US" altLang="en-US" b="1" dirty="0">
              <a:solidFill>
                <a:srgbClr val="CC6600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99FF33"/>
                </a:solidFill>
                <a:latin typeface="Calibri" panose="020F0502020204030204" pitchFamily="34" charset="0"/>
              </a:rPr>
              <a:t>GRASS	</a:t>
            </a:r>
            <a:r>
              <a:rPr lang="en-US" altLang="en-US" b="1" dirty="0" err="1">
                <a:solidFill>
                  <a:srgbClr val="66CCFF"/>
                </a:solidFill>
                <a:latin typeface="Calibri" panose="020F0502020204030204" pitchFamily="34" charset="0"/>
              </a:rPr>
              <a:t>GeoMedia</a:t>
            </a:r>
            <a:r>
              <a:rPr lang="en-US" altLang="en-US" b="1" dirty="0">
                <a:solidFill>
                  <a:srgbClr val="66CCFF"/>
                </a:solidFill>
                <a:latin typeface="Calibri" panose="020F050202020403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AUTOCAD MAP 3D		       </a:t>
            </a:r>
            <a:r>
              <a:rPr lang="en-US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Maptitude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allAtOnce"/>
      <p:bldP spid="276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>
            <a:extLst>
              <a:ext uri="{FF2B5EF4-FFF2-40B4-BE49-F238E27FC236}">
                <a16:creationId xmlns:a16="http://schemas.microsoft.com/office/drawing/2014/main" id="{FD2E9929-C884-4460-888E-93FDFB61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Map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99DEB1B0-6A68-4660-A50F-BD5AE11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52800" y="6248401"/>
            <a:ext cx="5638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http://reliefweb.int/map/syrian-arab-republic/syrian-refugees-region-20-january-2014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AA22FB1B-335D-4C23-BC80-DFD8F7E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E37BCE-D72F-4EF7-A06F-60F13F64F44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41" name="Picture 2" descr="http://img.static.reliefweb.int/sites/reliefweb.int/files/styles/attachment-large/public/resources-pdf-previews/172965-SyrianREfugeesintheRegion2014Jan20.png?itok=rQjW3gri">
            <a:extLst>
              <a:ext uri="{FF2B5EF4-FFF2-40B4-BE49-F238E27FC236}">
                <a16:creationId xmlns:a16="http://schemas.microsoft.com/office/drawing/2014/main" id="{AB33B019-260C-4DA0-A407-07CA5036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32" y="1354808"/>
            <a:ext cx="6477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6FF28F04-CC5F-45E7-8981-056F194C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Database</a:t>
            </a:r>
          </a:p>
        </p:txBody>
      </p:sp>
      <p:pic>
        <p:nvPicPr>
          <p:cNvPr id="41987" name="Picture 6" descr="info-database-schema">
            <a:extLst>
              <a:ext uri="{FF2B5EF4-FFF2-40B4-BE49-F238E27FC236}">
                <a16:creationId xmlns:a16="http://schemas.microsoft.com/office/drawing/2014/main" id="{745AC280-545D-479A-AE6E-71A1AB87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7" y="1355558"/>
            <a:ext cx="77724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>
            <a:extLst>
              <a:ext uri="{FF2B5EF4-FFF2-40B4-BE49-F238E27FC236}">
                <a16:creationId xmlns:a16="http://schemas.microsoft.com/office/drawing/2014/main" id="{C7D51BF7-D54C-4509-B54F-5E995648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Features Graphs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A13F6DC0-6460-420F-9986-03E964D2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267200" y="6356351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Lecture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http://www.rollbackmalaria.org/microsites/gmap/3-2.html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3E4018C8-E78D-4521-9F78-C3972749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86505-7F3D-4229-BC07-629AA51F4C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4037" name="Picture 2" descr="http://www.rollbackmalaria.org/microsites/gmap/figure3-2.gif">
            <a:extLst>
              <a:ext uri="{FF2B5EF4-FFF2-40B4-BE49-F238E27FC236}">
                <a16:creationId xmlns:a16="http://schemas.microsoft.com/office/drawing/2014/main" id="{12E0115C-4262-450E-9FE9-197D6756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90" y="1467268"/>
            <a:ext cx="6048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Box 1">
            <a:extLst>
              <a:ext uri="{FF2B5EF4-FFF2-40B4-BE49-F238E27FC236}">
                <a16:creationId xmlns:a16="http://schemas.microsoft.com/office/drawing/2014/main" id="{178348EB-3E8C-4448-8F8D-37DCF3A6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095" y="5747084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Malarial Deaths per 10,000 People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495CB0E-2C34-44ED-9DA5-7B22BA6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Features Tables</a:t>
            </a: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FF7B59F8-27BD-4EE1-8DB4-2EEB5B36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t>Lecture 1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3D2BE3A4-6EE3-4F3C-A9B1-438BD8FF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C32B6E-1CC0-4A1C-A09D-A0EA597CF30B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E66BF76A-1A50-4F04-8A81-D7639532C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18" y="1576138"/>
            <a:ext cx="43815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6">
            <a:extLst>
              <a:ext uri="{FF2B5EF4-FFF2-40B4-BE49-F238E27FC236}">
                <a16:creationId xmlns:a16="http://schemas.microsoft.com/office/drawing/2014/main" id="{3EFBBE2F-98C5-4040-B067-3B99685BC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96001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https://desktop.arcgis.com/en/arcmap/10.3/manage-data/tables/GUID-5A309AD2-B84E-4ECF-A475-7E4B492660EC-web.png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3604</TotalTime>
  <Words>828</Words>
  <Application>Microsoft Office PowerPoint</Application>
  <PresentationFormat>Widescreen</PresentationFormat>
  <Paragraphs>177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Lecture 1: Introduction to GIS</vt:lpstr>
      <vt:lpstr>PowerPoint Presentation</vt:lpstr>
      <vt:lpstr>What is a Geographic Information System?</vt:lpstr>
      <vt:lpstr>What are the components of a GIS?</vt:lpstr>
      <vt:lpstr>PowerPoint Presentation</vt:lpstr>
      <vt:lpstr>The Map</vt:lpstr>
      <vt:lpstr>The Database</vt:lpstr>
      <vt:lpstr>Other Features Graphs</vt:lpstr>
      <vt:lpstr>Other Features Tables</vt:lpstr>
      <vt:lpstr>Other Features Reports</vt:lpstr>
      <vt:lpstr>The Power of GIS</vt:lpstr>
      <vt:lpstr>PowerPoint Presentation</vt:lpstr>
      <vt:lpstr>What types of questions can be answered by a GIS?</vt:lpstr>
      <vt:lpstr>What types of data are used in a GIS?</vt:lpstr>
      <vt:lpstr>Coordinate Data for a GIS</vt:lpstr>
      <vt:lpstr>3D –Maps (X,Y,Z)</vt:lpstr>
      <vt:lpstr>How is spatial data represented in a GIS?</vt:lpstr>
      <vt:lpstr>Applications of GIS</vt:lpstr>
      <vt:lpstr>GIS Before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 Eladawy</dc:creator>
  <cp:lastModifiedBy>Nabela H. Mahmoud Abd Elaal</cp:lastModifiedBy>
  <cp:revision>5</cp:revision>
  <cp:lastPrinted>2020-02-09T06:05:44Z</cp:lastPrinted>
  <dcterms:created xsi:type="dcterms:W3CDTF">2020-02-09T06:00:55Z</dcterms:created>
  <dcterms:modified xsi:type="dcterms:W3CDTF">2020-03-22T17:31:59Z</dcterms:modified>
</cp:coreProperties>
</file>