
<file path=[Content_Types].xml><?xml version="1.0" encoding="utf-8"?>
<Types xmlns="http://schemas.openxmlformats.org/package/2006/content-types">
  <Default Extension="emf" ContentType="image/x-emf"/>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17" autoAdjust="0"/>
  </p:normalViewPr>
  <p:slideViewPr>
    <p:cSldViewPr snapToGrid="0">
      <p:cViewPr varScale="1">
        <p:scale>
          <a:sx n="78" d="100"/>
          <a:sy n="78" d="100"/>
        </p:scale>
        <p:origin x="19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B002C7-60F8-484E-9D48-5F3A07F335AD}" type="datetimeFigureOut">
              <a:rPr lang="en-US" smtClean="0"/>
              <a:t>3/7/2020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5C0EA1-C834-4C44-8AC4-BAD59B39E3E6}" type="slidenum">
              <a:rPr lang="en-US" smtClean="0"/>
              <a:t>‹#›</a:t>
            </a:fld>
            <a:endParaRPr lang="en-US"/>
          </a:p>
        </p:txBody>
      </p:sp>
    </p:spTree>
    <p:extLst>
      <p:ext uri="{BB962C8B-B14F-4D97-AF65-F5344CB8AC3E}">
        <p14:creationId xmlns:p14="http://schemas.microsoft.com/office/powerpoint/2010/main" val="3404555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10042733-45BA-4BCF-B919-50DFB56FB44B}"/>
              </a:ext>
            </a:extLst>
          </p:cNvPr>
          <p:cNvSpPr>
            <a:spLocks noGrp="1" noChangeArrowheads="1"/>
          </p:cNvSpPr>
          <p:nvPr>
            <p:ph type="sldNum" sz="quarter" idx="5"/>
          </p:nvPr>
        </p:nvSpPr>
        <p:spPr>
          <a:noFill/>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CE8CD248-68A2-4D4F-ACC5-B7977639EE5B}" type="slidenum">
              <a:rPr lang="ar-SA" altLang="en-US" smtClean="0"/>
              <a:pPr algn="l">
                <a:spcBef>
                  <a:spcPct val="0"/>
                </a:spcBef>
              </a:pPr>
              <a:t>12</a:t>
            </a:fld>
            <a:endParaRPr lang="en-US" altLang="en-US" dirty="0"/>
          </a:p>
        </p:txBody>
      </p:sp>
      <p:sp>
        <p:nvSpPr>
          <p:cNvPr id="8195" name="Rectangle 2">
            <a:extLst>
              <a:ext uri="{FF2B5EF4-FFF2-40B4-BE49-F238E27FC236}">
                <a16:creationId xmlns:a16="http://schemas.microsoft.com/office/drawing/2014/main" id="{B4A5F1EA-52D6-4449-B1E9-11B5087C30C1}"/>
              </a:ext>
            </a:extLst>
          </p:cNvPr>
          <p:cNvSpPr>
            <a:spLocks noGrp="1" noRot="1" noChangeAspect="1" noChangeArrowheads="1" noTextEdit="1"/>
          </p:cNvSpPr>
          <p:nvPr>
            <p:ph type="sldImg"/>
          </p:nvPr>
        </p:nvSpPr>
        <p:spPr>
          <a:xfrm>
            <a:off x="390525" y="674688"/>
            <a:ext cx="6076950" cy="3419475"/>
          </a:xfrm>
          <a:ln/>
        </p:spPr>
      </p:sp>
      <p:sp>
        <p:nvSpPr>
          <p:cNvPr id="8196" name="Rectangle 3">
            <a:extLst>
              <a:ext uri="{FF2B5EF4-FFF2-40B4-BE49-F238E27FC236}">
                <a16:creationId xmlns:a16="http://schemas.microsoft.com/office/drawing/2014/main" id="{10ECB54C-07A1-47A6-A3ED-836C7BC3BF8B}"/>
              </a:ext>
            </a:extLst>
          </p:cNvPr>
          <p:cNvSpPr>
            <a:spLocks noGrp="1" noChangeArrowheads="1"/>
          </p:cNvSpPr>
          <p:nvPr>
            <p:ph type="body" idx="1"/>
          </p:nvPr>
        </p:nvSpPr>
        <p:spPr>
          <a:xfrm>
            <a:off x="904875" y="4352925"/>
            <a:ext cx="5075238" cy="4148138"/>
          </a:xfrm>
          <a:noFill/>
        </p:spPr>
        <p:txBody>
          <a:bodyPr/>
          <a:lstStyle/>
          <a:p>
            <a:pPr lvl="1" eaLnBrk="1" hangingPunct="1"/>
            <a:r>
              <a:rPr lang="en-US" altLang="en-US" dirty="0"/>
              <a:t>You can represent geographic features in vector or raster format.</a:t>
            </a:r>
          </a:p>
          <a:p>
            <a:pPr lvl="2" eaLnBrk="1" hangingPunct="1"/>
            <a:r>
              <a:rPr lang="en-US" altLang="en-US" dirty="0"/>
              <a:t>Vector data</a:t>
            </a:r>
          </a:p>
          <a:p>
            <a:pPr lvl="3" eaLnBrk="1" hangingPunct="1"/>
            <a:r>
              <a:rPr lang="en-US" altLang="en-US" dirty="0"/>
              <a:t>The vector data model represents geographic features much the same way maps do—using points, lines, and areas. An </a:t>
            </a:r>
            <a:r>
              <a:rPr lang="en-US" altLang="en-US" dirty="0" err="1"/>
              <a:t>x,y</a:t>
            </a:r>
            <a:r>
              <a:rPr lang="en-US" altLang="en-US" dirty="0"/>
              <a:t> (Cartesian) coordinate system references real-world locations.</a:t>
            </a:r>
          </a:p>
          <a:p>
            <a:pPr lvl="2" eaLnBrk="1" hangingPunct="1"/>
            <a:r>
              <a:rPr lang="en-US" altLang="en-US" dirty="0"/>
              <a:t>Raster data</a:t>
            </a:r>
          </a:p>
          <a:p>
            <a:pPr lvl="3" eaLnBrk="1" hangingPunct="1"/>
            <a:r>
              <a:rPr lang="en-US" altLang="en-US" dirty="0"/>
              <a:t>Instead of representing features by their </a:t>
            </a:r>
            <a:r>
              <a:rPr lang="en-US" altLang="en-US" dirty="0" err="1"/>
              <a:t>x,y</a:t>
            </a:r>
            <a:r>
              <a:rPr lang="en-US" altLang="en-US" dirty="0"/>
              <a:t> coordinates, the raster data model assigns values to cells that cover coordinate locations. Raster format is well suited to spatial analysis and is also appropriate for storing data collected in grid format. The amount of detail you can show for a particular feature depends on the size of the cells in the grid. This makes raster data inappropriate for applications where discrete boundaries must be known, such as parcel management.</a:t>
            </a:r>
          </a:p>
          <a:p>
            <a:pPr lvl="1" eaLnBrk="1" hangingPunct="1"/>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C52E4A14-5628-4BD0-99F1-D1ECDB10DEBD}"/>
              </a:ext>
            </a:extLst>
          </p:cNvPr>
          <p:cNvSpPr>
            <a:spLocks noGrp="1" noChangeArrowheads="1"/>
          </p:cNvSpPr>
          <p:nvPr>
            <p:ph type="sldNum" sz="quarter" idx="5"/>
          </p:nvPr>
        </p:nvSpPr>
        <p:spPr>
          <a:noFill/>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9EDE74D4-DDD3-42C0-8AAC-D77250A9DF5B}" type="slidenum">
              <a:rPr lang="ar-SA" altLang="en-US" smtClean="0"/>
              <a:pPr algn="l">
                <a:spcBef>
                  <a:spcPct val="0"/>
                </a:spcBef>
              </a:pPr>
              <a:t>14</a:t>
            </a:fld>
            <a:endParaRPr lang="en-US" altLang="en-US"/>
          </a:p>
        </p:txBody>
      </p:sp>
      <p:sp>
        <p:nvSpPr>
          <p:cNvPr id="14339" name="Rectangle 2">
            <a:extLst>
              <a:ext uri="{FF2B5EF4-FFF2-40B4-BE49-F238E27FC236}">
                <a16:creationId xmlns:a16="http://schemas.microsoft.com/office/drawing/2014/main" id="{4982A355-99B4-41FF-ADA3-74A082E15B44}"/>
              </a:ext>
            </a:extLst>
          </p:cNvPr>
          <p:cNvSpPr>
            <a:spLocks noGrp="1" noRot="1" noChangeAspect="1" noChangeArrowheads="1" noTextEdit="1"/>
          </p:cNvSpPr>
          <p:nvPr>
            <p:ph type="sldImg"/>
          </p:nvPr>
        </p:nvSpPr>
        <p:spPr>
          <a:xfrm>
            <a:off x="390525" y="674688"/>
            <a:ext cx="6076950" cy="3419475"/>
          </a:xfrm>
          <a:ln/>
        </p:spPr>
      </p:sp>
      <p:sp>
        <p:nvSpPr>
          <p:cNvPr id="14340" name="Rectangle 3">
            <a:extLst>
              <a:ext uri="{FF2B5EF4-FFF2-40B4-BE49-F238E27FC236}">
                <a16:creationId xmlns:a16="http://schemas.microsoft.com/office/drawing/2014/main" id="{A186C5CC-9548-47D1-B17C-0206655D4CE0}"/>
              </a:ext>
            </a:extLst>
          </p:cNvPr>
          <p:cNvSpPr>
            <a:spLocks noGrp="1" noChangeArrowheads="1"/>
          </p:cNvSpPr>
          <p:nvPr>
            <p:ph type="body" idx="1"/>
          </p:nvPr>
        </p:nvSpPr>
        <p:spPr>
          <a:xfrm>
            <a:off x="904875" y="4352925"/>
            <a:ext cx="5075238" cy="4148138"/>
          </a:xfrm>
          <a:noFill/>
        </p:spPr>
        <p:txBody>
          <a:bodyPr/>
          <a:lstStyle/>
          <a:p>
            <a:pPr eaLnBrk="1" hangingPunct="1"/>
            <a:r>
              <a:rPr lang="en-US" altLang="en-US"/>
              <a:t>Abstracting real-world entities</a:t>
            </a:r>
          </a:p>
          <a:p>
            <a:pPr lvl="1" eaLnBrk="1" hangingPunct="1"/>
            <a:r>
              <a:rPr lang="en-US" altLang="en-US"/>
              <a:t>It is impossible to capture everything from reality inside a computer. Instead, GIS users must somehow abstract real-world phenomena, or entities, into a geometric representation of those entities. There are three basic geometric shapes used for geographic features: points, lines, and areas. These shapes can be called geometric objects, geometric features, or feature types.</a:t>
            </a:r>
          </a:p>
          <a:p>
            <a:pPr lvl="1" eaLnBrk="1" hangingPunct="1"/>
            <a:r>
              <a:rPr lang="en-US" altLang="en-US"/>
              <a:t>Note that there are different methods of making these entities digital, including scanning and digitizing. </a:t>
            </a:r>
          </a:p>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C52E4A14-5628-4BD0-99F1-D1ECDB10DEBD}"/>
              </a:ext>
            </a:extLst>
          </p:cNvPr>
          <p:cNvSpPr>
            <a:spLocks noGrp="1" noChangeArrowheads="1"/>
          </p:cNvSpPr>
          <p:nvPr>
            <p:ph type="sldNum" sz="quarter" idx="5"/>
          </p:nvPr>
        </p:nvSpPr>
        <p:spPr>
          <a:noFill/>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9EDE74D4-DDD3-42C0-8AAC-D77250A9DF5B}" type="slidenum">
              <a:rPr lang="ar-SA" altLang="en-US" smtClean="0"/>
              <a:pPr algn="l">
                <a:spcBef>
                  <a:spcPct val="0"/>
                </a:spcBef>
              </a:pPr>
              <a:t>15</a:t>
            </a:fld>
            <a:endParaRPr lang="en-US" altLang="en-US"/>
          </a:p>
        </p:txBody>
      </p:sp>
      <p:sp>
        <p:nvSpPr>
          <p:cNvPr id="14339" name="Rectangle 2">
            <a:extLst>
              <a:ext uri="{FF2B5EF4-FFF2-40B4-BE49-F238E27FC236}">
                <a16:creationId xmlns:a16="http://schemas.microsoft.com/office/drawing/2014/main" id="{4982A355-99B4-41FF-ADA3-74A082E15B44}"/>
              </a:ext>
            </a:extLst>
          </p:cNvPr>
          <p:cNvSpPr>
            <a:spLocks noGrp="1" noRot="1" noChangeAspect="1" noChangeArrowheads="1" noTextEdit="1"/>
          </p:cNvSpPr>
          <p:nvPr>
            <p:ph type="sldImg"/>
          </p:nvPr>
        </p:nvSpPr>
        <p:spPr>
          <a:xfrm>
            <a:off x="390525" y="674688"/>
            <a:ext cx="6076950" cy="3419475"/>
          </a:xfrm>
          <a:ln/>
        </p:spPr>
      </p:sp>
      <p:sp>
        <p:nvSpPr>
          <p:cNvPr id="14340" name="Rectangle 3">
            <a:extLst>
              <a:ext uri="{FF2B5EF4-FFF2-40B4-BE49-F238E27FC236}">
                <a16:creationId xmlns:a16="http://schemas.microsoft.com/office/drawing/2014/main" id="{A186C5CC-9548-47D1-B17C-0206655D4CE0}"/>
              </a:ext>
            </a:extLst>
          </p:cNvPr>
          <p:cNvSpPr>
            <a:spLocks noGrp="1" noChangeArrowheads="1"/>
          </p:cNvSpPr>
          <p:nvPr>
            <p:ph type="body" idx="1"/>
          </p:nvPr>
        </p:nvSpPr>
        <p:spPr>
          <a:xfrm>
            <a:off x="904875" y="4352925"/>
            <a:ext cx="5075238" cy="4148138"/>
          </a:xfrm>
          <a:noFill/>
        </p:spPr>
        <p:txBody>
          <a:bodyPr/>
          <a:lstStyle/>
          <a:p>
            <a:pPr eaLnBrk="1" hangingPunct="1"/>
            <a:r>
              <a:rPr lang="en-US" altLang="en-US"/>
              <a:t>Abstracting real-world entities</a:t>
            </a:r>
          </a:p>
          <a:p>
            <a:pPr lvl="1" eaLnBrk="1" hangingPunct="1"/>
            <a:r>
              <a:rPr lang="en-US" altLang="en-US"/>
              <a:t>It is impossible to capture everything from reality inside a computer. Instead, GIS users must somehow abstract real-world phenomena, or entities, into a geometric representation of those entities. There are three basic geometric shapes used for geographic features: points, lines, and areas. These shapes can be called geometric objects, geometric features, or feature types.</a:t>
            </a:r>
          </a:p>
          <a:p>
            <a:pPr lvl="1" eaLnBrk="1" hangingPunct="1"/>
            <a:r>
              <a:rPr lang="en-US" altLang="en-US"/>
              <a:t>Note that there are different methods of making these entities digital, including scanning and digitizing. </a:t>
            </a:r>
          </a:p>
          <a:p>
            <a:pPr eaLnBrk="1" hangingPunct="1"/>
            <a:endParaRPr lang="en-US" altLang="en-US"/>
          </a:p>
        </p:txBody>
      </p:sp>
    </p:spTree>
    <p:extLst>
      <p:ext uri="{BB962C8B-B14F-4D97-AF65-F5344CB8AC3E}">
        <p14:creationId xmlns:p14="http://schemas.microsoft.com/office/powerpoint/2010/main" val="3545379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05E1180-3E3C-4420-A251-A74498B0A86F}"/>
              </a:ext>
            </a:extLst>
          </p:cNvPr>
          <p:cNvSpPr>
            <a:spLocks noGrp="1" noChangeArrowheads="1"/>
          </p:cNvSpPr>
          <p:nvPr>
            <p:ph type="sldNum" sz="quarter" idx="5"/>
          </p:nvPr>
        </p:nvSpPr>
        <p:spPr>
          <a:ln/>
        </p:spPr>
        <p:txBody>
          <a:bodyPr/>
          <a:lstStyle/>
          <a:p>
            <a:fld id="{43BB6E37-93F9-43DF-8364-990459204910}" type="slidenum">
              <a:rPr lang="ar-SA" altLang="en-US"/>
              <a:pPr/>
              <a:t>19</a:t>
            </a:fld>
            <a:endParaRPr lang="en-US" altLang="en-US"/>
          </a:p>
        </p:txBody>
      </p:sp>
      <p:sp>
        <p:nvSpPr>
          <p:cNvPr id="16386" name="Rectangle 2">
            <a:extLst>
              <a:ext uri="{FF2B5EF4-FFF2-40B4-BE49-F238E27FC236}">
                <a16:creationId xmlns:a16="http://schemas.microsoft.com/office/drawing/2014/main" id="{59C45636-F667-4D1D-8612-00432A7121C5}"/>
              </a:ext>
            </a:extLst>
          </p:cNvPr>
          <p:cNvSpPr>
            <a:spLocks noGrp="1" noRot="1" noChangeAspect="1" noChangeArrowheads="1" noTextEdit="1"/>
          </p:cNvSpPr>
          <p:nvPr>
            <p:ph type="sldImg"/>
          </p:nvPr>
        </p:nvSpPr>
        <p:spPr>
          <a:xfrm>
            <a:off x="398463" y="696913"/>
            <a:ext cx="6075362" cy="3417887"/>
          </a:xfrm>
          <a:ln/>
        </p:spPr>
      </p:sp>
      <p:sp>
        <p:nvSpPr>
          <p:cNvPr id="16387" name="Rectangle 3">
            <a:extLst>
              <a:ext uri="{FF2B5EF4-FFF2-40B4-BE49-F238E27FC236}">
                <a16:creationId xmlns:a16="http://schemas.microsoft.com/office/drawing/2014/main" id="{B01E1810-0B5C-42A3-8C2D-E1CF61B693E9}"/>
              </a:ext>
            </a:extLst>
          </p:cNvPr>
          <p:cNvSpPr>
            <a:spLocks noGrp="1" noChangeArrowheads="1"/>
          </p:cNvSpPr>
          <p:nvPr>
            <p:ph type="body" idx="1"/>
          </p:nvPr>
        </p:nvSpPr>
        <p:spPr>
          <a:xfrm>
            <a:off x="896938" y="4341813"/>
            <a:ext cx="5073650" cy="4140200"/>
          </a:xfrm>
        </p:spPr>
        <p:txBody>
          <a:bodyPr/>
          <a:lstStyle/>
          <a:p>
            <a:pPr algn="l"/>
            <a:r>
              <a:rPr lang="en-US" altLang="en-US"/>
              <a:t>Data format: Shapefile</a:t>
            </a:r>
          </a:p>
          <a:p>
            <a:pPr lvl="1" algn="l"/>
            <a:r>
              <a:rPr lang="en-US" altLang="en-US"/>
              <a:t>Shapefiles can only contain one feature class. Therefore, a donut shop point feature class (representing the building’s point location) must be stored in a different shapefile as a donut shop polygon feature class (representing the building’s footprint).</a:t>
            </a:r>
          </a:p>
          <a:p>
            <a:pPr lvl="1" algn="l"/>
            <a:r>
              <a:rPr lang="en-US" altLang="en-US"/>
              <a:t>Regardless of feature type, a shapefile’s default attribute table is stored in dBASE format and is named </a:t>
            </a:r>
            <a:r>
              <a:rPr lang="en-US" altLang="en-US" i="1"/>
              <a:t>shapefile</a:t>
            </a:r>
            <a:r>
              <a:rPr lang="en-US" altLang="en-US"/>
              <a:t>.dbf (e.g., donut.dbf). You can access this table in ArcGIS applications or dBASE. Additionally, shapefiles are the native format for ArcView 3.x, so you can view, display, and edit both the spatial and attribute data in ArcView 3.x.</a:t>
            </a:r>
          </a:p>
          <a:p>
            <a:pPr lvl="1" algn="l"/>
            <a:r>
              <a:rPr lang="en-US" altLang="en-US"/>
              <a:t>Shapefiles are a vector file structure for storing the location and attribute information of points, lines, or areas. Each shapefile consists of at least three files: shapefile.shp, shapefile.shx, and shapefile.dbf (e.g., donut.shp, donut.shx, and donut.dbf). </a:t>
            </a:r>
          </a:p>
          <a:p>
            <a:pPr lvl="1" algn="l"/>
            <a:r>
              <a:rPr lang="en-US" altLang="en-US"/>
              <a:t>If your shapefile has a defined coordinate system, the spatial reference information will be stored in the shapefile.prj file (e.g., donut.prj). Note that all GIS spatial data layers are stored in some type of coordinate system and the definition of the coordinate system should be maintained in the database dictionary, the shapefile.prj, the metadata file, or all three. In addition to the three basic files (SHP, SHX, DBF), other files may be created and/or used by ArcGIS</a:t>
            </a:r>
            <a:r>
              <a:rPr lang="en-US" altLang="en-US" baseline="30000"/>
              <a:t> </a:t>
            </a:r>
            <a:r>
              <a:rPr lang="en-US" altLang="en-US"/>
              <a:t>software as needed. </a:t>
            </a:r>
          </a:p>
          <a:p>
            <a:pPr lvl="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FFF6C3-F06C-4A79-9F7B-CA769255ACCE}" type="datetimeFigureOut">
              <a:rPr lang="en-US" smtClean="0"/>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4336D-4053-4019-BE3F-CC9EC7911CB8}" type="slidenum">
              <a:rPr lang="en-US" smtClean="0"/>
              <a:t>‹#›</a:t>
            </a:fld>
            <a:endParaRPr lang="en-US"/>
          </a:p>
        </p:txBody>
      </p:sp>
    </p:spTree>
    <p:extLst>
      <p:ext uri="{BB962C8B-B14F-4D97-AF65-F5344CB8AC3E}">
        <p14:creationId xmlns:p14="http://schemas.microsoft.com/office/powerpoint/2010/main" val="3359330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FFF6C3-F06C-4A79-9F7B-CA769255ACCE}" type="datetimeFigureOut">
              <a:rPr lang="en-US" smtClean="0"/>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4336D-4053-4019-BE3F-CC9EC7911CB8}" type="slidenum">
              <a:rPr lang="en-US" smtClean="0"/>
              <a:t>‹#›</a:t>
            </a:fld>
            <a:endParaRPr lang="en-US"/>
          </a:p>
        </p:txBody>
      </p:sp>
    </p:spTree>
    <p:extLst>
      <p:ext uri="{BB962C8B-B14F-4D97-AF65-F5344CB8AC3E}">
        <p14:creationId xmlns:p14="http://schemas.microsoft.com/office/powerpoint/2010/main" val="4128097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FFF6C3-F06C-4A79-9F7B-CA769255ACCE}" type="datetimeFigureOut">
              <a:rPr lang="en-US" smtClean="0"/>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4336D-4053-4019-BE3F-CC9EC7911CB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2155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FFF6C3-F06C-4A79-9F7B-CA769255ACCE}" type="datetimeFigureOut">
              <a:rPr lang="en-US" smtClean="0"/>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4336D-4053-4019-BE3F-CC9EC7911CB8}" type="slidenum">
              <a:rPr lang="en-US" smtClean="0"/>
              <a:t>‹#›</a:t>
            </a:fld>
            <a:endParaRPr lang="en-US"/>
          </a:p>
        </p:txBody>
      </p:sp>
    </p:spTree>
    <p:extLst>
      <p:ext uri="{BB962C8B-B14F-4D97-AF65-F5344CB8AC3E}">
        <p14:creationId xmlns:p14="http://schemas.microsoft.com/office/powerpoint/2010/main" val="286900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FFF6C3-F06C-4A79-9F7B-CA769255ACCE}" type="datetimeFigureOut">
              <a:rPr lang="en-US" smtClean="0"/>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4336D-4053-4019-BE3F-CC9EC7911CB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71281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FFF6C3-F06C-4A79-9F7B-CA769255ACCE}" type="datetimeFigureOut">
              <a:rPr lang="en-US" smtClean="0"/>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4336D-4053-4019-BE3F-CC9EC7911CB8}" type="slidenum">
              <a:rPr lang="en-US" smtClean="0"/>
              <a:t>‹#›</a:t>
            </a:fld>
            <a:endParaRPr lang="en-US"/>
          </a:p>
        </p:txBody>
      </p:sp>
    </p:spTree>
    <p:extLst>
      <p:ext uri="{BB962C8B-B14F-4D97-AF65-F5344CB8AC3E}">
        <p14:creationId xmlns:p14="http://schemas.microsoft.com/office/powerpoint/2010/main" val="17419948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FF6C3-F06C-4A79-9F7B-CA769255ACCE}" type="datetimeFigureOut">
              <a:rPr lang="en-US" smtClean="0"/>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4336D-4053-4019-BE3F-CC9EC7911CB8}" type="slidenum">
              <a:rPr lang="en-US" smtClean="0"/>
              <a:t>‹#›</a:t>
            </a:fld>
            <a:endParaRPr lang="en-US"/>
          </a:p>
        </p:txBody>
      </p:sp>
    </p:spTree>
    <p:extLst>
      <p:ext uri="{BB962C8B-B14F-4D97-AF65-F5344CB8AC3E}">
        <p14:creationId xmlns:p14="http://schemas.microsoft.com/office/powerpoint/2010/main" val="8791879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FF6C3-F06C-4A79-9F7B-CA769255ACCE}" type="datetimeFigureOut">
              <a:rPr lang="en-US" smtClean="0"/>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4336D-4053-4019-BE3F-CC9EC7911CB8}" type="slidenum">
              <a:rPr lang="en-US" smtClean="0"/>
              <a:t>‹#›</a:t>
            </a:fld>
            <a:endParaRPr lang="en-US"/>
          </a:p>
        </p:txBody>
      </p:sp>
    </p:spTree>
    <p:extLst>
      <p:ext uri="{BB962C8B-B14F-4D97-AF65-F5344CB8AC3E}">
        <p14:creationId xmlns:p14="http://schemas.microsoft.com/office/powerpoint/2010/main" val="2129106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FF6C3-F06C-4A79-9F7B-CA769255ACCE}" type="datetimeFigureOut">
              <a:rPr lang="en-US" smtClean="0"/>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4336D-4053-4019-BE3F-CC9EC7911CB8}" type="slidenum">
              <a:rPr lang="en-US" smtClean="0"/>
              <a:t>‹#›</a:t>
            </a:fld>
            <a:endParaRPr lang="en-US"/>
          </a:p>
        </p:txBody>
      </p:sp>
    </p:spTree>
    <p:extLst>
      <p:ext uri="{BB962C8B-B14F-4D97-AF65-F5344CB8AC3E}">
        <p14:creationId xmlns:p14="http://schemas.microsoft.com/office/powerpoint/2010/main" val="3162962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FFF6C3-F06C-4A79-9F7B-CA769255ACCE}" type="datetimeFigureOut">
              <a:rPr lang="en-US" smtClean="0"/>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4336D-4053-4019-BE3F-CC9EC7911CB8}" type="slidenum">
              <a:rPr lang="en-US" smtClean="0"/>
              <a:t>‹#›</a:t>
            </a:fld>
            <a:endParaRPr lang="en-US"/>
          </a:p>
        </p:txBody>
      </p:sp>
    </p:spTree>
    <p:extLst>
      <p:ext uri="{BB962C8B-B14F-4D97-AF65-F5344CB8AC3E}">
        <p14:creationId xmlns:p14="http://schemas.microsoft.com/office/powerpoint/2010/main" val="3014618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FFF6C3-F06C-4A79-9F7B-CA769255ACCE}" type="datetimeFigureOut">
              <a:rPr lang="en-US" smtClean="0"/>
              <a:t>3/7/2020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A4336D-4053-4019-BE3F-CC9EC7911CB8}" type="slidenum">
              <a:rPr lang="en-US" smtClean="0"/>
              <a:t>‹#›</a:t>
            </a:fld>
            <a:endParaRPr lang="en-US"/>
          </a:p>
        </p:txBody>
      </p:sp>
    </p:spTree>
    <p:extLst>
      <p:ext uri="{BB962C8B-B14F-4D97-AF65-F5344CB8AC3E}">
        <p14:creationId xmlns:p14="http://schemas.microsoft.com/office/powerpoint/2010/main" val="3252689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FFF6C3-F06C-4A79-9F7B-CA769255ACCE}" type="datetimeFigureOut">
              <a:rPr lang="en-US" smtClean="0"/>
              <a:t>3/7/2020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A4336D-4053-4019-BE3F-CC9EC7911CB8}" type="slidenum">
              <a:rPr lang="en-US" smtClean="0"/>
              <a:t>‹#›</a:t>
            </a:fld>
            <a:endParaRPr lang="en-US"/>
          </a:p>
        </p:txBody>
      </p:sp>
    </p:spTree>
    <p:extLst>
      <p:ext uri="{BB962C8B-B14F-4D97-AF65-F5344CB8AC3E}">
        <p14:creationId xmlns:p14="http://schemas.microsoft.com/office/powerpoint/2010/main" val="1705473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FFF6C3-F06C-4A79-9F7B-CA769255ACCE}" type="datetimeFigureOut">
              <a:rPr lang="en-US" smtClean="0"/>
              <a:t>3/7/2020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A4336D-4053-4019-BE3F-CC9EC7911CB8}" type="slidenum">
              <a:rPr lang="en-US" smtClean="0"/>
              <a:t>‹#›</a:t>
            </a:fld>
            <a:endParaRPr lang="en-US"/>
          </a:p>
        </p:txBody>
      </p:sp>
    </p:spTree>
    <p:extLst>
      <p:ext uri="{BB962C8B-B14F-4D97-AF65-F5344CB8AC3E}">
        <p14:creationId xmlns:p14="http://schemas.microsoft.com/office/powerpoint/2010/main" val="2611158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FFF6C3-F06C-4A79-9F7B-CA769255ACCE}" type="datetimeFigureOut">
              <a:rPr lang="en-US" smtClean="0"/>
              <a:t>3/7/2020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A4336D-4053-4019-BE3F-CC9EC7911CB8}" type="slidenum">
              <a:rPr lang="en-US" smtClean="0"/>
              <a:t>‹#›</a:t>
            </a:fld>
            <a:endParaRPr lang="en-US"/>
          </a:p>
        </p:txBody>
      </p:sp>
    </p:spTree>
    <p:extLst>
      <p:ext uri="{BB962C8B-B14F-4D97-AF65-F5344CB8AC3E}">
        <p14:creationId xmlns:p14="http://schemas.microsoft.com/office/powerpoint/2010/main" val="2633079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FFF6C3-F06C-4A79-9F7B-CA769255ACCE}" type="datetimeFigureOut">
              <a:rPr lang="en-US" smtClean="0"/>
              <a:t>3/7/2020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A4336D-4053-4019-BE3F-CC9EC7911CB8}" type="slidenum">
              <a:rPr lang="en-US" smtClean="0"/>
              <a:t>‹#›</a:t>
            </a:fld>
            <a:endParaRPr lang="en-US"/>
          </a:p>
        </p:txBody>
      </p:sp>
    </p:spTree>
    <p:extLst>
      <p:ext uri="{BB962C8B-B14F-4D97-AF65-F5344CB8AC3E}">
        <p14:creationId xmlns:p14="http://schemas.microsoft.com/office/powerpoint/2010/main" val="800626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FFF6C3-F06C-4A79-9F7B-CA769255ACCE}" type="datetimeFigureOut">
              <a:rPr lang="en-US" smtClean="0"/>
              <a:t>3/7/2020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A4336D-4053-4019-BE3F-CC9EC7911CB8}" type="slidenum">
              <a:rPr lang="en-US" smtClean="0"/>
              <a:t>‹#›</a:t>
            </a:fld>
            <a:endParaRPr lang="en-US"/>
          </a:p>
        </p:txBody>
      </p:sp>
    </p:spTree>
    <p:extLst>
      <p:ext uri="{BB962C8B-B14F-4D97-AF65-F5344CB8AC3E}">
        <p14:creationId xmlns:p14="http://schemas.microsoft.com/office/powerpoint/2010/main" val="3442632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CFFF6C3-F06C-4A79-9F7B-CA769255ACCE}" type="datetimeFigureOut">
              <a:rPr lang="en-US" smtClean="0"/>
              <a:t>3/7/2020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5A4336D-4053-4019-BE3F-CC9EC7911CB8}" type="slidenum">
              <a:rPr lang="en-US" smtClean="0"/>
              <a:t>‹#›</a:t>
            </a:fld>
            <a:endParaRPr lang="en-US"/>
          </a:p>
        </p:txBody>
      </p:sp>
    </p:spTree>
    <p:extLst>
      <p:ext uri="{BB962C8B-B14F-4D97-AF65-F5344CB8AC3E}">
        <p14:creationId xmlns:p14="http://schemas.microsoft.com/office/powerpoint/2010/main" val="20250333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E2806EE-E84D-4AEB-AF22-3A843F7AEB9B}"/>
              </a:ext>
            </a:extLst>
          </p:cNvPr>
          <p:cNvSpPr/>
          <p:nvPr/>
        </p:nvSpPr>
        <p:spPr>
          <a:xfrm>
            <a:off x="587409" y="1272817"/>
            <a:ext cx="10561930" cy="5262979"/>
          </a:xfrm>
          <a:prstGeom prst="rect">
            <a:avLst/>
          </a:prstGeom>
        </p:spPr>
        <p:txBody>
          <a:bodyPr wrap="square">
            <a:spAutoFit/>
          </a:bodyPr>
          <a:lstStyle/>
          <a:p>
            <a:pPr marL="285750" indent="-285750">
              <a:buFont typeface="Arial" panose="020B0604020202020204" pitchFamily="34" charset="0"/>
              <a:buChar char="•"/>
            </a:pPr>
            <a:r>
              <a:rPr lang="en-US" sz="2400" dirty="0"/>
              <a:t>A geographic information system (GIS) is a computer-based tool for mapping and analyzing geographic phenomenon that exist, and events that occur, on Earth.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GIS technology integrates common database operations such as query and statistical analysis with the unique visualization and geographic analysis benefits offered by maps.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These abilities distinguish GIS from other information systems and make it valuable to a wide range of public and private enterprises for explaining events, predicting outcomes, and planning strategies.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 Map making and geographic analysis are not new, but a GIS performs these tasks faster and with more sophistication than do traditional manual methods. </a:t>
            </a:r>
          </a:p>
          <a:p>
            <a:pPr marL="285750" indent="-285750">
              <a:buFont typeface="Arial" panose="020B0604020202020204" pitchFamily="34" charset="0"/>
              <a:buChar char="•"/>
            </a:pPr>
            <a:endParaRPr lang="en-US" sz="2400" dirty="0"/>
          </a:p>
        </p:txBody>
      </p:sp>
      <p:sp>
        <p:nvSpPr>
          <p:cNvPr id="7" name="TextBox 6">
            <a:extLst>
              <a:ext uri="{FF2B5EF4-FFF2-40B4-BE49-F238E27FC236}">
                <a16:creationId xmlns:a16="http://schemas.microsoft.com/office/drawing/2014/main" id="{193AA976-F222-42DD-811D-D952D29E305F}"/>
              </a:ext>
            </a:extLst>
          </p:cNvPr>
          <p:cNvSpPr txBox="1"/>
          <p:nvPr/>
        </p:nvSpPr>
        <p:spPr>
          <a:xfrm>
            <a:off x="677016" y="363984"/>
            <a:ext cx="3870664" cy="523220"/>
          </a:xfrm>
          <a:prstGeom prst="rect">
            <a:avLst/>
          </a:prstGeom>
          <a:noFill/>
        </p:spPr>
        <p:txBody>
          <a:bodyPr wrap="square" rtlCol="0">
            <a:spAutoFit/>
          </a:bodyPr>
          <a:lstStyle>
            <a:defPPr>
              <a:defRPr lang="en-US"/>
            </a:defPPr>
            <a:lvl1pPr>
              <a:defRPr sz="2800" b="1">
                <a:solidFill>
                  <a:schemeClr val="accent1"/>
                </a:solidFill>
                <a:ea typeface="+mj-ea"/>
                <a:cs typeface="+mj-cs"/>
              </a:defRPr>
            </a:lvl1pPr>
          </a:lstStyle>
          <a:p>
            <a:r>
              <a:rPr lang="en-US" dirty="0"/>
              <a:t>What is GIS?</a:t>
            </a:r>
          </a:p>
        </p:txBody>
      </p:sp>
    </p:spTree>
    <p:extLst>
      <p:ext uri="{BB962C8B-B14F-4D97-AF65-F5344CB8AC3E}">
        <p14:creationId xmlns:p14="http://schemas.microsoft.com/office/powerpoint/2010/main" val="3222637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443B-57D3-4F35-9E55-9B75090A37C2}"/>
              </a:ext>
            </a:extLst>
          </p:cNvPr>
          <p:cNvSpPr>
            <a:spLocks noGrp="1"/>
          </p:cNvSpPr>
          <p:nvPr>
            <p:ph type="title"/>
          </p:nvPr>
        </p:nvSpPr>
        <p:spPr>
          <a:xfrm>
            <a:off x="677334" y="609600"/>
            <a:ext cx="8596668" cy="1320800"/>
          </a:xfrm>
        </p:spPr>
        <p:txBody>
          <a:bodyPr anchor="t">
            <a:normAutofit/>
          </a:bodyPr>
          <a:lstStyle/>
          <a:p>
            <a:r>
              <a:rPr lang="en-US" b="1" dirty="0"/>
              <a:t>GIS Data Types</a:t>
            </a:r>
          </a:p>
        </p:txBody>
      </p:sp>
      <p:sp>
        <p:nvSpPr>
          <p:cNvPr id="4" name="Content Placeholder 3">
            <a:extLst>
              <a:ext uri="{FF2B5EF4-FFF2-40B4-BE49-F238E27FC236}">
                <a16:creationId xmlns:a16="http://schemas.microsoft.com/office/drawing/2014/main" id="{5E6F6D43-53B3-4AA9-AA5E-095044A816F0}"/>
              </a:ext>
            </a:extLst>
          </p:cNvPr>
          <p:cNvSpPr>
            <a:spLocks noGrp="1"/>
          </p:cNvSpPr>
          <p:nvPr>
            <p:ph idx="1"/>
          </p:nvPr>
        </p:nvSpPr>
        <p:spPr>
          <a:xfrm>
            <a:off x="323851" y="1488613"/>
            <a:ext cx="9363074" cy="5216987"/>
          </a:xfrm>
        </p:spPr>
        <p:txBody>
          <a:bodyPr>
            <a:normAutofit/>
          </a:bodyPr>
          <a:lstStyle/>
          <a:p>
            <a:pPr>
              <a:lnSpc>
                <a:spcPct val="90000"/>
              </a:lnSpc>
            </a:pPr>
            <a:r>
              <a:rPr lang="en-US" sz="2000" dirty="0"/>
              <a:t>GIS technology utilizes two basic types of data. These are:</a:t>
            </a:r>
          </a:p>
          <a:p>
            <a:pPr lvl="1">
              <a:lnSpc>
                <a:spcPct val="90000"/>
              </a:lnSpc>
            </a:pPr>
            <a:r>
              <a:rPr lang="en-US" sz="1800" dirty="0"/>
              <a:t>Spatial Data: Which describes the absolute and relative location of geographic features. </a:t>
            </a:r>
          </a:p>
          <a:p>
            <a:pPr lvl="1">
              <a:lnSpc>
                <a:spcPct val="90000"/>
              </a:lnSpc>
            </a:pPr>
            <a:r>
              <a:rPr lang="en-US" sz="1800" dirty="0"/>
              <a:t>Attribute Data: which describes characteristics of the spatial features. These characteristics can be quantitative and/or qualitative in nature. Attribute data is often referred to as tabular data.</a:t>
            </a:r>
          </a:p>
          <a:p>
            <a:pPr>
              <a:lnSpc>
                <a:spcPct val="90000"/>
              </a:lnSpc>
            </a:pPr>
            <a:r>
              <a:rPr lang="en-US" sz="2000" dirty="0"/>
              <a:t>The coordinate location of a forestry stand would be spatial data, while the characteristics of that forestry stand, e.g. cover group, dominant species, height, etc., would be attribute data.</a:t>
            </a:r>
          </a:p>
          <a:p>
            <a:pPr>
              <a:lnSpc>
                <a:spcPct val="90000"/>
              </a:lnSpc>
            </a:pPr>
            <a:r>
              <a:rPr lang="en-US" sz="2000" dirty="0"/>
              <a:t>Other data types, in particular image and multimedia data, are becoming more prevalent with changing technology. </a:t>
            </a:r>
          </a:p>
          <a:p>
            <a:pPr>
              <a:lnSpc>
                <a:spcPct val="90000"/>
              </a:lnSpc>
            </a:pPr>
            <a:r>
              <a:rPr lang="en-US" sz="2000" dirty="0"/>
              <a:t>Depending on the specific content of the data, </a:t>
            </a:r>
            <a:r>
              <a:rPr lang="en-US" sz="2000" i="1" dirty="0"/>
              <a:t>image data</a:t>
            </a:r>
            <a:r>
              <a:rPr lang="en-US" sz="2000" dirty="0"/>
              <a:t> may be considered either spatial, e.g. photographs, animation, movies, etc., or attribute, e.g. sound, descriptions, narration's, etc. </a:t>
            </a:r>
          </a:p>
        </p:txBody>
      </p:sp>
    </p:spTree>
    <p:extLst>
      <p:ext uri="{BB962C8B-B14F-4D97-AF65-F5344CB8AC3E}">
        <p14:creationId xmlns:p14="http://schemas.microsoft.com/office/powerpoint/2010/main" val="597501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443B-57D3-4F35-9E55-9B75090A37C2}"/>
              </a:ext>
            </a:extLst>
          </p:cNvPr>
          <p:cNvSpPr>
            <a:spLocks noGrp="1"/>
          </p:cNvSpPr>
          <p:nvPr>
            <p:ph type="title"/>
          </p:nvPr>
        </p:nvSpPr>
        <p:spPr>
          <a:xfrm>
            <a:off x="5209563" y="609600"/>
            <a:ext cx="4686911" cy="1320800"/>
          </a:xfrm>
        </p:spPr>
        <p:txBody>
          <a:bodyPr>
            <a:normAutofit/>
          </a:bodyPr>
          <a:lstStyle/>
          <a:p>
            <a:r>
              <a:rPr lang="en-US" b="1" dirty="0"/>
              <a:t>Special Data Models</a:t>
            </a:r>
          </a:p>
        </p:txBody>
      </p:sp>
      <p:sp>
        <p:nvSpPr>
          <p:cNvPr id="4" name="Content Placeholder 3">
            <a:extLst>
              <a:ext uri="{FF2B5EF4-FFF2-40B4-BE49-F238E27FC236}">
                <a16:creationId xmlns:a16="http://schemas.microsoft.com/office/drawing/2014/main" id="{5E6F6D43-53B3-4AA9-AA5E-095044A816F0}"/>
              </a:ext>
            </a:extLst>
          </p:cNvPr>
          <p:cNvSpPr>
            <a:spLocks noGrp="1"/>
          </p:cNvSpPr>
          <p:nvPr>
            <p:ph idx="1"/>
          </p:nvPr>
        </p:nvSpPr>
        <p:spPr>
          <a:xfrm>
            <a:off x="5209563" y="2160589"/>
            <a:ext cx="4064439" cy="3880773"/>
          </a:xfrm>
        </p:spPr>
        <p:txBody>
          <a:bodyPr>
            <a:normAutofit/>
          </a:bodyPr>
          <a:lstStyle/>
          <a:p>
            <a:r>
              <a:rPr lang="en-US" dirty="0"/>
              <a:t>Three basic types of spatial data models have evolved for storing geographic data digitally. These are referred to as:</a:t>
            </a:r>
          </a:p>
          <a:p>
            <a:pPr lvl="1"/>
            <a:r>
              <a:rPr lang="en-US" dirty="0"/>
              <a:t>Vector</a:t>
            </a:r>
          </a:p>
          <a:p>
            <a:pPr lvl="1"/>
            <a:r>
              <a:rPr lang="en-US" dirty="0"/>
              <a:t>Raster</a:t>
            </a:r>
          </a:p>
          <a:p>
            <a:pPr lvl="1"/>
            <a:r>
              <a:rPr lang="en-US" dirty="0"/>
              <a:t>Image</a:t>
            </a:r>
          </a:p>
        </p:txBody>
      </p:sp>
      <p:pic>
        <p:nvPicPr>
          <p:cNvPr id="5" name="Picture 4" descr="A close up of a logo&#10;&#10;Description automatically generated">
            <a:extLst>
              <a:ext uri="{FF2B5EF4-FFF2-40B4-BE49-F238E27FC236}">
                <a16:creationId xmlns:a16="http://schemas.microsoft.com/office/drawing/2014/main" id="{384257FC-4536-4036-8C36-45CA1A14239C}"/>
              </a:ext>
            </a:extLst>
          </p:cNvPr>
          <p:cNvPicPr>
            <a:picLocks noChangeAspect="1"/>
          </p:cNvPicPr>
          <p:nvPr/>
        </p:nvPicPr>
        <p:blipFill rotWithShape="1">
          <a:blip r:embed="rId2">
            <a:extLst>
              <a:ext uri="{28A0092B-C50C-407E-A947-70E740481C1C}">
                <a14:useLocalDpi xmlns:a14="http://schemas.microsoft.com/office/drawing/2010/main" val="0"/>
              </a:ext>
            </a:extLst>
          </a:blip>
          <a:srcRect r="-1" b="167"/>
          <a:stretch/>
        </p:blipFill>
        <p:spPr>
          <a:xfrm>
            <a:off x="771545" y="1123949"/>
            <a:ext cx="3962380" cy="5036943"/>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0" name="Isosceles Triangle 9">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42650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15974C2-89E6-4CC9-BD86-D1E6DDC860AC}"/>
              </a:ext>
            </a:extLst>
          </p:cNvPr>
          <p:cNvSpPr>
            <a:spLocks noGrp="1" noChangeArrowheads="1"/>
          </p:cNvSpPr>
          <p:nvPr>
            <p:ph type="title"/>
          </p:nvPr>
        </p:nvSpPr>
        <p:spPr bwMode="gray">
          <a:xfrm>
            <a:off x="400050" y="333376"/>
            <a:ext cx="5619750" cy="633413"/>
          </a:xfrm>
        </p:spPr>
        <p:txBody>
          <a:bodyPr>
            <a:normAutofit fontScale="90000"/>
          </a:bodyPr>
          <a:lstStyle/>
          <a:p>
            <a:pPr eaLnBrk="1" hangingPunct="1"/>
            <a:r>
              <a:rPr lang="en-US" altLang="en-US" sz="4000" b="1" dirty="0">
                <a:solidFill>
                  <a:schemeClr val="accent2"/>
                </a:solidFill>
              </a:rPr>
              <a:t>Spatial Data models</a:t>
            </a:r>
          </a:p>
        </p:txBody>
      </p:sp>
      <p:sp>
        <p:nvSpPr>
          <p:cNvPr id="7171" name="Rectangle 3">
            <a:extLst>
              <a:ext uri="{FF2B5EF4-FFF2-40B4-BE49-F238E27FC236}">
                <a16:creationId xmlns:a16="http://schemas.microsoft.com/office/drawing/2014/main" id="{084C60D7-E50F-4BB1-B18B-9EE7513E9C0E}"/>
              </a:ext>
            </a:extLst>
          </p:cNvPr>
          <p:cNvSpPr>
            <a:spLocks noGrp="1" noChangeArrowheads="1"/>
          </p:cNvSpPr>
          <p:nvPr>
            <p:ph type="body" idx="1"/>
          </p:nvPr>
        </p:nvSpPr>
        <p:spPr bwMode="gray">
          <a:xfrm>
            <a:off x="1106488" y="1125538"/>
            <a:ext cx="8229600" cy="3268662"/>
          </a:xfrm>
        </p:spPr>
        <p:txBody>
          <a:bodyPr>
            <a:normAutofit fontScale="92500" lnSpcReduction="10000"/>
          </a:bodyPr>
          <a:lstStyle/>
          <a:p>
            <a:pPr algn="l" rtl="0" eaLnBrk="1" hangingPunct="1">
              <a:lnSpc>
                <a:spcPct val="90000"/>
              </a:lnSpc>
            </a:pPr>
            <a:r>
              <a:rPr lang="en-US" altLang="en-US" sz="2400" dirty="0"/>
              <a:t>Vector formats</a:t>
            </a:r>
          </a:p>
          <a:p>
            <a:pPr lvl="1" algn="l" rtl="0" eaLnBrk="1" hangingPunct="1">
              <a:lnSpc>
                <a:spcPct val="90000"/>
              </a:lnSpc>
            </a:pPr>
            <a:r>
              <a:rPr lang="en-US" altLang="en-US" sz="2400" dirty="0"/>
              <a:t>Discrete representations of reality</a:t>
            </a:r>
          </a:p>
          <a:p>
            <a:pPr lvl="1" algn="l" rtl="0" eaLnBrk="1" hangingPunct="1">
              <a:lnSpc>
                <a:spcPct val="90000"/>
              </a:lnSpc>
            </a:pPr>
            <a:endParaRPr lang="en-US" altLang="en-US" sz="2400" dirty="0"/>
          </a:p>
          <a:p>
            <a:pPr lvl="1" algn="l" rtl="0" eaLnBrk="1" hangingPunct="1">
              <a:lnSpc>
                <a:spcPct val="90000"/>
              </a:lnSpc>
            </a:pPr>
            <a:endParaRPr lang="en-US" altLang="en-US" sz="2400" dirty="0"/>
          </a:p>
          <a:p>
            <a:pPr lvl="1" algn="l" rtl="0" eaLnBrk="1" hangingPunct="1">
              <a:lnSpc>
                <a:spcPct val="90000"/>
              </a:lnSpc>
            </a:pPr>
            <a:endParaRPr lang="en-US" altLang="en-US" sz="2400" dirty="0"/>
          </a:p>
          <a:p>
            <a:pPr lvl="1" algn="l" rtl="0" eaLnBrk="1" hangingPunct="1">
              <a:lnSpc>
                <a:spcPct val="90000"/>
              </a:lnSpc>
            </a:pPr>
            <a:endParaRPr lang="en-US" altLang="en-US" sz="2400" dirty="0"/>
          </a:p>
          <a:p>
            <a:pPr algn="l" rtl="0" eaLnBrk="1" hangingPunct="1">
              <a:lnSpc>
                <a:spcPct val="90000"/>
              </a:lnSpc>
            </a:pPr>
            <a:r>
              <a:rPr lang="en-US" altLang="en-US" sz="2400" dirty="0"/>
              <a:t>Raster formats</a:t>
            </a:r>
          </a:p>
          <a:p>
            <a:pPr lvl="1" algn="l" rtl="0" eaLnBrk="1" hangingPunct="1">
              <a:lnSpc>
                <a:spcPct val="90000"/>
              </a:lnSpc>
            </a:pPr>
            <a:r>
              <a:rPr lang="en-US" altLang="en-US" sz="2400" dirty="0"/>
              <a:t>Use square cells to model reality</a:t>
            </a:r>
          </a:p>
        </p:txBody>
      </p:sp>
      <p:grpSp>
        <p:nvGrpSpPr>
          <p:cNvPr id="7172" name="Group 4">
            <a:extLst>
              <a:ext uri="{FF2B5EF4-FFF2-40B4-BE49-F238E27FC236}">
                <a16:creationId xmlns:a16="http://schemas.microsoft.com/office/drawing/2014/main" id="{B90878EC-6839-45F4-AB42-DEE5ADE02301}"/>
              </a:ext>
            </a:extLst>
          </p:cNvPr>
          <p:cNvGrpSpPr>
            <a:grpSpLocks/>
          </p:cNvGrpSpPr>
          <p:nvPr/>
        </p:nvGrpSpPr>
        <p:grpSpPr bwMode="auto">
          <a:xfrm>
            <a:off x="1487488" y="2115217"/>
            <a:ext cx="7848600" cy="4076700"/>
            <a:chOff x="432" y="1351"/>
            <a:chExt cx="4944" cy="2568"/>
          </a:xfrm>
        </p:grpSpPr>
        <p:sp>
          <p:nvSpPr>
            <p:cNvPr id="7173" name="Text Box 5">
              <a:extLst>
                <a:ext uri="{FF2B5EF4-FFF2-40B4-BE49-F238E27FC236}">
                  <a16:creationId xmlns:a16="http://schemas.microsoft.com/office/drawing/2014/main" id="{F319F73C-BC95-4978-9FA4-1A1BB081AF70}"/>
                </a:ext>
              </a:extLst>
            </p:cNvPr>
            <p:cNvSpPr txBox="1">
              <a:spLocks noChangeArrowheads="1"/>
            </p:cNvSpPr>
            <p:nvPr/>
          </p:nvSpPr>
          <p:spPr bwMode="gray">
            <a:xfrm>
              <a:off x="3931" y="2966"/>
              <a:ext cx="1022"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rtl="0">
                <a:spcBef>
                  <a:spcPct val="0"/>
                </a:spcBef>
                <a:buFontTx/>
                <a:buNone/>
              </a:pPr>
              <a:r>
                <a:rPr lang="en-US" altLang="en-US" sz="2000" b="1" dirty="0">
                  <a:solidFill>
                    <a:schemeClr val="folHlink"/>
                  </a:solidFill>
                </a:rPr>
                <a:t>Reality</a:t>
              </a:r>
              <a:br>
                <a:rPr lang="en-US" altLang="en-US" sz="2000" b="1" dirty="0">
                  <a:solidFill>
                    <a:schemeClr val="folHlink"/>
                  </a:solidFill>
                </a:rPr>
              </a:br>
              <a:r>
                <a:rPr lang="en-US" altLang="en-US" sz="2000" b="1" dirty="0">
                  <a:solidFill>
                    <a:schemeClr val="folHlink"/>
                  </a:solidFill>
                </a:rPr>
                <a:t>(A highway)</a:t>
              </a:r>
            </a:p>
          </p:txBody>
        </p:sp>
        <p:grpSp>
          <p:nvGrpSpPr>
            <p:cNvPr id="7174" name="Group 6">
              <a:extLst>
                <a:ext uri="{FF2B5EF4-FFF2-40B4-BE49-F238E27FC236}">
                  <a16:creationId xmlns:a16="http://schemas.microsoft.com/office/drawing/2014/main" id="{FCB8EB72-061F-4F77-A3EB-3B485058D04B}"/>
                </a:ext>
              </a:extLst>
            </p:cNvPr>
            <p:cNvGrpSpPr>
              <a:grpSpLocks/>
            </p:cNvGrpSpPr>
            <p:nvPr/>
          </p:nvGrpSpPr>
          <p:grpSpPr bwMode="auto">
            <a:xfrm>
              <a:off x="432" y="2833"/>
              <a:ext cx="2455" cy="1086"/>
              <a:chOff x="432" y="2833"/>
              <a:chExt cx="2455" cy="1086"/>
            </a:xfrm>
          </p:grpSpPr>
          <p:sp>
            <p:nvSpPr>
              <p:cNvPr id="7188" name="Text Box 7">
                <a:extLst>
                  <a:ext uri="{FF2B5EF4-FFF2-40B4-BE49-F238E27FC236}">
                    <a16:creationId xmlns:a16="http://schemas.microsoft.com/office/drawing/2014/main" id="{34F6D93E-1DB7-4C80-A6BE-3114F7B87CC8}"/>
                  </a:ext>
                </a:extLst>
              </p:cNvPr>
              <p:cNvSpPr txBox="1">
                <a:spLocks noChangeArrowheads="1"/>
              </p:cNvSpPr>
              <p:nvPr/>
            </p:nvSpPr>
            <p:spPr bwMode="gray">
              <a:xfrm>
                <a:off x="533" y="3688"/>
                <a:ext cx="34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l" rtl="0">
                  <a:spcBef>
                    <a:spcPct val="0"/>
                  </a:spcBef>
                  <a:buFontTx/>
                  <a:buNone/>
                </a:pPr>
                <a:r>
                  <a:rPr lang="en-US" altLang="en-US" sz="1800" b="1" dirty="0">
                    <a:solidFill>
                      <a:schemeClr val="folHlink"/>
                    </a:solidFill>
                  </a:rPr>
                  <a:t>X,Y</a:t>
                </a:r>
              </a:p>
            </p:txBody>
          </p:sp>
          <p:sp>
            <p:nvSpPr>
              <p:cNvPr id="7189" name="Text Box 8">
                <a:extLst>
                  <a:ext uri="{FF2B5EF4-FFF2-40B4-BE49-F238E27FC236}">
                    <a16:creationId xmlns:a16="http://schemas.microsoft.com/office/drawing/2014/main" id="{90E9411B-5236-4F12-8C9C-CCEB26C1A094}"/>
                  </a:ext>
                </a:extLst>
              </p:cNvPr>
              <p:cNvSpPr txBox="1">
                <a:spLocks noChangeArrowheads="1"/>
              </p:cNvSpPr>
              <p:nvPr/>
            </p:nvSpPr>
            <p:spPr bwMode="gray">
              <a:xfrm>
                <a:off x="432" y="3102"/>
                <a:ext cx="50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l" rtl="0">
                  <a:spcBef>
                    <a:spcPct val="50000"/>
                  </a:spcBef>
                  <a:buFontTx/>
                  <a:buNone/>
                </a:pPr>
                <a:r>
                  <a:rPr lang="en-US" altLang="en-US" sz="1800" b="1" dirty="0">
                    <a:solidFill>
                      <a:schemeClr val="folHlink"/>
                    </a:solidFill>
                  </a:rPr>
                  <a:t>Rows</a:t>
                </a:r>
                <a:endParaRPr lang="en-US" altLang="en-US" sz="1800" b="1" dirty="0"/>
              </a:p>
            </p:txBody>
          </p:sp>
          <p:sp>
            <p:nvSpPr>
              <p:cNvPr id="7190" name="Text Box 9">
                <a:extLst>
                  <a:ext uri="{FF2B5EF4-FFF2-40B4-BE49-F238E27FC236}">
                    <a16:creationId xmlns:a16="http://schemas.microsoft.com/office/drawing/2014/main" id="{2987D3D5-5234-4C3C-8808-425C655621E4}"/>
                  </a:ext>
                </a:extLst>
              </p:cNvPr>
              <p:cNvSpPr txBox="1">
                <a:spLocks noChangeArrowheads="1"/>
              </p:cNvSpPr>
              <p:nvPr/>
            </p:nvSpPr>
            <p:spPr bwMode="gray">
              <a:xfrm>
                <a:off x="1627" y="3688"/>
                <a:ext cx="73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l" rtl="0">
                  <a:spcBef>
                    <a:spcPct val="0"/>
                  </a:spcBef>
                  <a:buFontTx/>
                  <a:buNone/>
                </a:pPr>
                <a:r>
                  <a:rPr lang="en-US" altLang="en-US" sz="1800" b="1" dirty="0">
                    <a:solidFill>
                      <a:schemeClr val="folHlink"/>
                    </a:solidFill>
                  </a:rPr>
                  <a:t>Columns</a:t>
                </a:r>
                <a:endParaRPr lang="en-US" altLang="en-US" sz="1800" b="1" dirty="0">
                  <a:solidFill>
                    <a:schemeClr val="hlink"/>
                  </a:solidFill>
                </a:endParaRPr>
              </a:p>
            </p:txBody>
          </p:sp>
          <p:grpSp>
            <p:nvGrpSpPr>
              <p:cNvPr id="7191" name="Group 10">
                <a:extLst>
                  <a:ext uri="{FF2B5EF4-FFF2-40B4-BE49-F238E27FC236}">
                    <a16:creationId xmlns:a16="http://schemas.microsoft.com/office/drawing/2014/main" id="{2648667F-C726-4185-AAE7-0157D3E206CB}"/>
                  </a:ext>
                </a:extLst>
              </p:cNvPr>
              <p:cNvGrpSpPr>
                <a:grpSpLocks/>
              </p:cNvGrpSpPr>
              <p:nvPr/>
            </p:nvGrpSpPr>
            <p:grpSpPr bwMode="auto">
              <a:xfrm>
                <a:off x="871" y="2833"/>
                <a:ext cx="2016" cy="899"/>
                <a:chOff x="984" y="2805"/>
                <a:chExt cx="2016" cy="899"/>
              </a:xfrm>
            </p:grpSpPr>
            <p:pic>
              <p:nvPicPr>
                <p:cNvPr id="7192" name="Picture 11" descr="L_raster">
                  <a:extLst>
                    <a:ext uri="{FF2B5EF4-FFF2-40B4-BE49-F238E27FC236}">
                      <a16:creationId xmlns:a16="http://schemas.microsoft.com/office/drawing/2014/main" id="{9DA86817-9D68-443A-8BA1-7DC1291B28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050" y="2805"/>
                  <a:ext cx="1950" cy="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93" name="Oval 12">
                  <a:extLst>
                    <a:ext uri="{FF2B5EF4-FFF2-40B4-BE49-F238E27FC236}">
                      <a16:creationId xmlns:a16="http://schemas.microsoft.com/office/drawing/2014/main" id="{86992058-6096-4F9F-A6EB-B9D2F809BE4E}"/>
                    </a:ext>
                  </a:extLst>
                </p:cNvPr>
                <p:cNvSpPr>
                  <a:spLocks noChangeArrowheads="1"/>
                </p:cNvSpPr>
                <p:nvPr/>
              </p:nvSpPr>
              <p:spPr bwMode="gray">
                <a:xfrm>
                  <a:off x="984" y="3608"/>
                  <a:ext cx="96" cy="96"/>
                </a:xfrm>
                <a:prstGeom prst="ellipse">
                  <a:avLst/>
                </a:prstGeom>
                <a:solidFill>
                  <a:srgbClr val="479AAD"/>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ar-EG" altLang="en-US" sz="1800" dirty="0"/>
                </a:p>
              </p:txBody>
            </p:sp>
          </p:grpSp>
        </p:grpSp>
        <p:grpSp>
          <p:nvGrpSpPr>
            <p:cNvPr id="7175" name="Group 13">
              <a:extLst>
                <a:ext uri="{FF2B5EF4-FFF2-40B4-BE49-F238E27FC236}">
                  <a16:creationId xmlns:a16="http://schemas.microsoft.com/office/drawing/2014/main" id="{14A1A8DE-72C3-47BD-B1AF-EAC4BC405CF7}"/>
                </a:ext>
              </a:extLst>
            </p:cNvPr>
            <p:cNvGrpSpPr>
              <a:grpSpLocks/>
            </p:cNvGrpSpPr>
            <p:nvPr/>
          </p:nvGrpSpPr>
          <p:grpSpPr bwMode="auto">
            <a:xfrm>
              <a:off x="734" y="1351"/>
              <a:ext cx="2328" cy="864"/>
              <a:chOff x="766" y="1351"/>
              <a:chExt cx="2328" cy="864"/>
            </a:xfrm>
          </p:grpSpPr>
          <p:sp>
            <p:nvSpPr>
              <p:cNvPr id="7177" name="Rectangle 14">
                <a:extLst>
                  <a:ext uri="{FF2B5EF4-FFF2-40B4-BE49-F238E27FC236}">
                    <a16:creationId xmlns:a16="http://schemas.microsoft.com/office/drawing/2014/main" id="{D59D2ED6-F2D6-4BCE-A028-6EE31E7F2ECA}"/>
                  </a:ext>
                </a:extLst>
              </p:cNvPr>
              <p:cNvSpPr>
                <a:spLocks noChangeArrowheads="1"/>
              </p:cNvSpPr>
              <p:nvPr/>
            </p:nvSpPr>
            <p:spPr bwMode="gray">
              <a:xfrm>
                <a:off x="766" y="1351"/>
                <a:ext cx="2328" cy="864"/>
              </a:xfrm>
              <a:prstGeom prst="rect">
                <a:avLst/>
              </a:prstGeom>
              <a:solidFill>
                <a:srgbClr val="E5E5E5"/>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414" tIns="46708" rIns="93414" bIns="46708" anchor="ct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ar-EG" altLang="en-US" sz="1800" dirty="0"/>
              </a:p>
            </p:txBody>
          </p:sp>
          <p:grpSp>
            <p:nvGrpSpPr>
              <p:cNvPr id="7178" name="Group 15">
                <a:extLst>
                  <a:ext uri="{FF2B5EF4-FFF2-40B4-BE49-F238E27FC236}">
                    <a16:creationId xmlns:a16="http://schemas.microsoft.com/office/drawing/2014/main" id="{B2E001F3-765D-4C09-BF4D-2BF52E22C7D4}"/>
                  </a:ext>
                </a:extLst>
              </p:cNvPr>
              <p:cNvGrpSpPr>
                <a:grpSpLocks/>
              </p:cNvGrpSpPr>
              <p:nvPr/>
            </p:nvGrpSpPr>
            <p:grpSpPr bwMode="auto">
              <a:xfrm>
                <a:off x="768" y="1392"/>
                <a:ext cx="2326" cy="720"/>
                <a:chOff x="736" y="1632"/>
                <a:chExt cx="2326" cy="720"/>
              </a:xfrm>
            </p:grpSpPr>
            <p:sp>
              <p:nvSpPr>
                <p:cNvPr id="7179" name="Text Box 16">
                  <a:extLst>
                    <a:ext uri="{FF2B5EF4-FFF2-40B4-BE49-F238E27FC236}">
                      <a16:creationId xmlns:a16="http://schemas.microsoft.com/office/drawing/2014/main" id="{2031EE0B-B6F5-47E3-B19D-129919687979}"/>
                    </a:ext>
                  </a:extLst>
                </p:cNvPr>
                <p:cNvSpPr txBox="1">
                  <a:spLocks noChangeArrowheads="1"/>
                </p:cNvSpPr>
                <p:nvPr/>
              </p:nvSpPr>
              <p:spPr bwMode="gray">
                <a:xfrm>
                  <a:off x="2688" y="2102"/>
                  <a:ext cx="37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l" rtl="0">
                    <a:spcBef>
                      <a:spcPct val="0"/>
                    </a:spcBef>
                    <a:buFontTx/>
                    <a:buNone/>
                  </a:pPr>
                  <a:r>
                    <a:rPr lang="en-US" altLang="en-US" sz="2000" b="1" dirty="0">
                      <a:solidFill>
                        <a:schemeClr val="folHlink"/>
                      </a:solidFill>
                    </a:rPr>
                    <a:t>X,Y</a:t>
                  </a:r>
                </a:p>
              </p:txBody>
            </p:sp>
            <p:sp>
              <p:nvSpPr>
                <p:cNvPr id="7180" name="Text Box 17">
                  <a:extLst>
                    <a:ext uri="{FF2B5EF4-FFF2-40B4-BE49-F238E27FC236}">
                      <a16:creationId xmlns:a16="http://schemas.microsoft.com/office/drawing/2014/main" id="{7E9266B2-035F-470D-B155-01D3678A3291}"/>
                    </a:ext>
                  </a:extLst>
                </p:cNvPr>
                <p:cNvSpPr txBox="1">
                  <a:spLocks noChangeArrowheads="1"/>
                </p:cNvSpPr>
                <p:nvPr/>
              </p:nvSpPr>
              <p:spPr bwMode="gray">
                <a:xfrm>
                  <a:off x="736" y="1707"/>
                  <a:ext cx="37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l" rtl="0">
                    <a:spcBef>
                      <a:spcPct val="0"/>
                    </a:spcBef>
                    <a:buFontTx/>
                    <a:buNone/>
                  </a:pPr>
                  <a:r>
                    <a:rPr lang="en-US" altLang="en-US" sz="2000" b="1" dirty="0">
                      <a:solidFill>
                        <a:schemeClr val="folHlink"/>
                      </a:solidFill>
                    </a:rPr>
                    <a:t>X,Y</a:t>
                  </a:r>
                </a:p>
              </p:txBody>
            </p:sp>
            <p:sp>
              <p:nvSpPr>
                <p:cNvPr id="7181" name="Text Box 18">
                  <a:extLst>
                    <a:ext uri="{FF2B5EF4-FFF2-40B4-BE49-F238E27FC236}">
                      <a16:creationId xmlns:a16="http://schemas.microsoft.com/office/drawing/2014/main" id="{2CB4C09C-69CC-4FE6-8068-047DAF75650C}"/>
                    </a:ext>
                  </a:extLst>
                </p:cNvPr>
                <p:cNvSpPr txBox="1">
                  <a:spLocks noChangeArrowheads="1"/>
                </p:cNvSpPr>
                <p:nvPr/>
              </p:nvSpPr>
              <p:spPr bwMode="gray">
                <a:xfrm>
                  <a:off x="1276" y="1699"/>
                  <a:ext cx="37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l" rtl="0">
                    <a:spcBef>
                      <a:spcPct val="0"/>
                    </a:spcBef>
                    <a:buFontTx/>
                    <a:buNone/>
                  </a:pPr>
                  <a:r>
                    <a:rPr lang="en-US" altLang="en-US" sz="2000" b="1" dirty="0">
                      <a:solidFill>
                        <a:schemeClr val="folHlink"/>
                      </a:solidFill>
                    </a:rPr>
                    <a:t>X,Y</a:t>
                  </a:r>
                </a:p>
              </p:txBody>
            </p:sp>
            <p:sp>
              <p:nvSpPr>
                <p:cNvPr id="7182" name="Text Box 19">
                  <a:extLst>
                    <a:ext uri="{FF2B5EF4-FFF2-40B4-BE49-F238E27FC236}">
                      <a16:creationId xmlns:a16="http://schemas.microsoft.com/office/drawing/2014/main" id="{E7063509-CB23-4F9E-B2FC-33189478B426}"/>
                    </a:ext>
                  </a:extLst>
                </p:cNvPr>
                <p:cNvSpPr txBox="1">
                  <a:spLocks noChangeArrowheads="1"/>
                </p:cNvSpPr>
                <p:nvPr/>
              </p:nvSpPr>
              <p:spPr bwMode="gray">
                <a:xfrm>
                  <a:off x="1850" y="1739"/>
                  <a:ext cx="37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l" rtl="0">
                    <a:spcBef>
                      <a:spcPct val="0"/>
                    </a:spcBef>
                    <a:buFontTx/>
                    <a:buNone/>
                  </a:pPr>
                  <a:r>
                    <a:rPr lang="en-US" altLang="en-US" sz="2000" b="1" dirty="0">
                      <a:solidFill>
                        <a:schemeClr val="folHlink"/>
                      </a:solidFill>
                    </a:rPr>
                    <a:t>X,Y</a:t>
                  </a:r>
                </a:p>
              </p:txBody>
            </p:sp>
            <p:sp>
              <p:nvSpPr>
                <p:cNvPr id="7183" name="Freeform 20">
                  <a:extLst>
                    <a:ext uri="{FF2B5EF4-FFF2-40B4-BE49-F238E27FC236}">
                      <a16:creationId xmlns:a16="http://schemas.microsoft.com/office/drawing/2014/main" id="{1E137354-952C-4D34-96EB-5BABDD528707}"/>
                    </a:ext>
                  </a:extLst>
                </p:cNvPr>
                <p:cNvSpPr>
                  <a:spLocks/>
                </p:cNvSpPr>
                <p:nvPr/>
              </p:nvSpPr>
              <p:spPr bwMode="gray">
                <a:xfrm>
                  <a:off x="928" y="1687"/>
                  <a:ext cx="1969" cy="336"/>
                </a:xfrm>
                <a:custGeom>
                  <a:avLst/>
                  <a:gdLst>
                    <a:gd name="T0" fmla="*/ 0 w 1584"/>
                    <a:gd name="T1" fmla="*/ 0 h 384"/>
                    <a:gd name="T2" fmla="*/ 370 w 1584"/>
                    <a:gd name="T3" fmla="*/ 0 h 384"/>
                    <a:gd name="T4" fmla="*/ 742 w 1584"/>
                    <a:gd name="T5" fmla="*/ 0 h 384"/>
                    <a:gd name="T6" fmla="*/ 1410 w 1584"/>
                    <a:gd name="T7" fmla="*/ 37 h 384"/>
                    <a:gd name="T8" fmla="*/ 2448 w 1584"/>
                    <a:gd name="T9" fmla="*/ 294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4" h="384">
                      <a:moveTo>
                        <a:pt x="0" y="0"/>
                      </a:moveTo>
                      <a:lnTo>
                        <a:pt x="240" y="0"/>
                      </a:lnTo>
                      <a:lnTo>
                        <a:pt x="480" y="0"/>
                      </a:lnTo>
                      <a:lnTo>
                        <a:pt x="912" y="48"/>
                      </a:lnTo>
                      <a:lnTo>
                        <a:pt x="1584" y="384"/>
                      </a:lnTo>
                    </a:path>
                  </a:pathLst>
                </a:custGeom>
                <a:noFill/>
                <a:ln w="57150" cmpd="sng">
                  <a:solidFill>
                    <a:schemeClr val="hlink"/>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7184" name="Oval 21">
                  <a:extLst>
                    <a:ext uri="{FF2B5EF4-FFF2-40B4-BE49-F238E27FC236}">
                      <a16:creationId xmlns:a16="http://schemas.microsoft.com/office/drawing/2014/main" id="{B9B47D85-466D-4DCB-9FAA-48E83EACC367}"/>
                    </a:ext>
                  </a:extLst>
                </p:cNvPr>
                <p:cNvSpPr>
                  <a:spLocks noChangeArrowheads="1"/>
                </p:cNvSpPr>
                <p:nvPr/>
              </p:nvSpPr>
              <p:spPr bwMode="gray">
                <a:xfrm>
                  <a:off x="2800" y="1967"/>
                  <a:ext cx="101" cy="112"/>
                </a:xfrm>
                <a:prstGeom prst="ellipse">
                  <a:avLst/>
                </a:prstGeom>
                <a:solidFill>
                  <a:srgbClr val="479AAD"/>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ar-EG" altLang="en-US" sz="1800" dirty="0"/>
                </a:p>
              </p:txBody>
            </p:sp>
            <p:sp>
              <p:nvSpPr>
                <p:cNvPr id="7185" name="Oval 22">
                  <a:extLst>
                    <a:ext uri="{FF2B5EF4-FFF2-40B4-BE49-F238E27FC236}">
                      <a16:creationId xmlns:a16="http://schemas.microsoft.com/office/drawing/2014/main" id="{7A560C55-05C0-4871-BF5F-FDA9E04481E1}"/>
                    </a:ext>
                  </a:extLst>
                </p:cNvPr>
                <p:cNvSpPr>
                  <a:spLocks noChangeArrowheads="1"/>
                </p:cNvSpPr>
                <p:nvPr/>
              </p:nvSpPr>
              <p:spPr bwMode="gray">
                <a:xfrm>
                  <a:off x="2008" y="1663"/>
                  <a:ext cx="101" cy="112"/>
                </a:xfrm>
                <a:prstGeom prst="ellipse">
                  <a:avLst/>
                </a:prstGeom>
                <a:solidFill>
                  <a:srgbClr val="479AAD"/>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ar-EG" altLang="en-US" sz="1800" dirty="0"/>
                </a:p>
              </p:txBody>
            </p:sp>
            <p:sp>
              <p:nvSpPr>
                <p:cNvPr id="7186" name="Oval 23">
                  <a:extLst>
                    <a:ext uri="{FF2B5EF4-FFF2-40B4-BE49-F238E27FC236}">
                      <a16:creationId xmlns:a16="http://schemas.microsoft.com/office/drawing/2014/main" id="{5E99DD90-B1F5-48C0-BD87-A977792EA8A8}"/>
                    </a:ext>
                  </a:extLst>
                </p:cNvPr>
                <p:cNvSpPr>
                  <a:spLocks noChangeArrowheads="1"/>
                </p:cNvSpPr>
                <p:nvPr/>
              </p:nvSpPr>
              <p:spPr bwMode="gray">
                <a:xfrm>
                  <a:off x="1394" y="1632"/>
                  <a:ext cx="101" cy="112"/>
                </a:xfrm>
                <a:prstGeom prst="ellipse">
                  <a:avLst/>
                </a:prstGeom>
                <a:solidFill>
                  <a:srgbClr val="479AAD"/>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ar-EG" altLang="en-US" sz="1800" dirty="0"/>
                </a:p>
              </p:txBody>
            </p:sp>
            <p:sp>
              <p:nvSpPr>
                <p:cNvPr id="7187" name="Oval 24">
                  <a:extLst>
                    <a:ext uri="{FF2B5EF4-FFF2-40B4-BE49-F238E27FC236}">
                      <a16:creationId xmlns:a16="http://schemas.microsoft.com/office/drawing/2014/main" id="{F5A7FC81-4EE5-41DF-A91A-8B37CED84FB4}"/>
                    </a:ext>
                  </a:extLst>
                </p:cNvPr>
                <p:cNvSpPr>
                  <a:spLocks noChangeArrowheads="1"/>
                </p:cNvSpPr>
                <p:nvPr/>
              </p:nvSpPr>
              <p:spPr bwMode="gray">
                <a:xfrm>
                  <a:off x="865" y="1639"/>
                  <a:ext cx="101" cy="112"/>
                </a:xfrm>
                <a:prstGeom prst="ellipse">
                  <a:avLst/>
                </a:prstGeom>
                <a:solidFill>
                  <a:srgbClr val="479AAD"/>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ar-EG" altLang="en-US" sz="1800" dirty="0"/>
                </a:p>
              </p:txBody>
            </p:sp>
          </p:grpSp>
        </p:grpSp>
        <p:pic>
          <p:nvPicPr>
            <p:cNvPr id="7176" name="Picture 25" descr="2-6_RedlandsImage">
              <a:extLst>
                <a:ext uri="{FF2B5EF4-FFF2-40B4-BE49-F238E27FC236}">
                  <a16:creationId xmlns:a16="http://schemas.microsoft.com/office/drawing/2014/main" id="{FD3F25B2-F750-4D9C-8C79-13A4707D93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540" y="1392"/>
              <a:ext cx="1836" cy="1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443B-57D3-4F35-9E55-9B75090A37C2}"/>
              </a:ext>
            </a:extLst>
          </p:cNvPr>
          <p:cNvSpPr>
            <a:spLocks noGrp="1"/>
          </p:cNvSpPr>
          <p:nvPr>
            <p:ph type="title"/>
          </p:nvPr>
        </p:nvSpPr>
        <p:spPr>
          <a:xfrm>
            <a:off x="677334" y="609600"/>
            <a:ext cx="8596668" cy="1320800"/>
          </a:xfrm>
        </p:spPr>
        <p:txBody>
          <a:bodyPr anchor="t">
            <a:normAutofit/>
          </a:bodyPr>
          <a:lstStyle/>
          <a:p>
            <a:r>
              <a:rPr lang="en-US" b="1" dirty="0"/>
              <a:t>Vector Data Format</a:t>
            </a:r>
          </a:p>
        </p:txBody>
      </p:sp>
      <p:pic>
        <p:nvPicPr>
          <p:cNvPr id="5" name="Picture 3">
            <a:extLst>
              <a:ext uri="{FF2B5EF4-FFF2-40B4-BE49-F238E27FC236}">
                <a16:creationId xmlns:a16="http://schemas.microsoft.com/office/drawing/2014/main" id="{75F06AFC-F13D-4D15-A02B-3CEA667E7F3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8847"/>
          <a:stretch/>
        </p:blipFill>
        <p:spPr bwMode="auto">
          <a:xfrm>
            <a:off x="914400" y="1587500"/>
            <a:ext cx="6829425" cy="39909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4586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8C4DD2B-8543-459F-B8E2-3E16471B6D0D}"/>
              </a:ext>
            </a:extLst>
          </p:cNvPr>
          <p:cNvSpPr>
            <a:spLocks noGrp="1" noChangeArrowheads="1"/>
          </p:cNvSpPr>
          <p:nvPr>
            <p:ph type="title"/>
          </p:nvPr>
        </p:nvSpPr>
        <p:spPr bwMode="gray">
          <a:xfrm>
            <a:off x="1201738" y="1"/>
            <a:ext cx="8229600" cy="868363"/>
          </a:xfrm>
        </p:spPr>
        <p:txBody>
          <a:bodyPr/>
          <a:lstStyle/>
          <a:p>
            <a:pPr eaLnBrk="1" hangingPunct="1"/>
            <a:r>
              <a:rPr lang="en-US" altLang="en-US">
                <a:solidFill>
                  <a:schemeClr val="hlink"/>
                </a:solidFill>
              </a:rPr>
              <a:t>Representing features in vector data</a:t>
            </a:r>
          </a:p>
        </p:txBody>
      </p:sp>
      <p:sp>
        <p:nvSpPr>
          <p:cNvPr id="13315" name="Rectangle 3">
            <a:extLst>
              <a:ext uri="{FF2B5EF4-FFF2-40B4-BE49-F238E27FC236}">
                <a16:creationId xmlns:a16="http://schemas.microsoft.com/office/drawing/2014/main" id="{285DE7BD-B0C1-46FE-9FE8-1FD50EB895C1}"/>
              </a:ext>
            </a:extLst>
          </p:cNvPr>
          <p:cNvSpPr>
            <a:spLocks noGrp="1" noChangeArrowheads="1"/>
          </p:cNvSpPr>
          <p:nvPr>
            <p:ph type="body" idx="1"/>
          </p:nvPr>
        </p:nvSpPr>
        <p:spPr bwMode="gray">
          <a:xfrm>
            <a:off x="873125" y="1130300"/>
            <a:ext cx="9004300" cy="1079500"/>
          </a:xfrm>
        </p:spPr>
        <p:txBody>
          <a:bodyPr/>
          <a:lstStyle/>
          <a:p>
            <a:pPr>
              <a:spcAft>
                <a:spcPts val="100"/>
              </a:spcAft>
            </a:pPr>
            <a:r>
              <a:rPr lang="en-US" altLang="en-US" dirty="0"/>
              <a:t>Real-world entities are abstracted into three basic shapes</a:t>
            </a:r>
          </a:p>
          <a:p>
            <a:pPr>
              <a:spcAft>
                <a:spcPts val="100"/>
              </a:spcAft>
            </a:pPr>
            <a:endParaRPr lang="en-US" altLang="en-US" dirty="0"/>
          </a:p>
        </p:txBody>
      </p:sp>
      <p:grpSp>
        <p:nvGrpSpPr>
          <p:cNvPr id="13316" name="Group 4">
            <a:extLst>
              <a:ext uri="{FF2B5EF4-FFF2-40B4-BE49-F238E27FC236}">
                <a16:creationId xmlns:a16="http://schemas.microsoft.com/office/drawing/2014/main" id="{A191997A-9398-452B-AF21-16EA8852CD3B}"/>
              </a:ext>
            </a:extLst>
          </p:cNvPr>
          <p:cNvGrpSpPr>
            <a:grpSpLocks/>
          </p:cNvGrpSpPr>
          <p:nvPr/>
        </p:nvGrpSpPr>
        <p:grpSpPr bwMode="auto">
          <a:xfrm>
            <a:off x="1776414" y="2133600"/>
            <a:ext cx="6499225" cy="3729038"/>
            <a:chOff x="657" y="1344"/>
            <a:chExt cx="4094" cy="2349"/>
          </a:xfrm>
        </p:grpSpPr>
        <p:pic>
          <p:nvPicPr>
            <p:cNvPr id="13317" name="Picture 5" descr="realworld">
              <a:extLst>
                <a:ext uri="{FF2B5EF4-FFF2-40B4-BE49-F238E27FC236}">
                  <a16:creationId xmlns:a16="http://schemas.microsoft.com/office/drawing/2014/main" id="{F2FEEB1A-4140-4E83-A459-20640D8810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190" y="1344"/>
              <a:ext cx="1201" cy="81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3318" name="Line 6">
              <a:extLst>
                <a:ext uri="{FF2B5EF4-FFF2-40B4-BE49-F238E27FC236}">
                  <a16:creationId xmlns:a16="http://schemas.microsoft.com/office/drawing/2014/main" id="{C8AD1CFB-868D-4557-B4D1-6EBEAF273593}"/>
                </a:ext>
              </a:extLst>
            </p:cNvPr>
            <p:cNvSpPr>
              <a:spLocks noChangeShapeType="1"/>
            </p:cNvSpPr>
            <p:nvPr/>
          </p:nvSpPr>
          <p:spPr bwMode="gray">
            <a:xfrm flipH="1">
              <a:off x="1934" y="2165"/>
              <a:ext cx="206" cy="225"/>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19" name="Line 7">
              <a:extLst>
                <a:ext uri="{FF2B5EF4-FFF2-40B4-BE49-F238E27FC236}">
                  <a16:creationId xmlns:a16="http://schemas.microsoft.com/office/drawing/2014/main" id="{37DA87B9-A737-4375-8E12-705452C4AA63}"/>
                </a:ext>
              </a:extLst>
            </p:cNvPr>
            <p:cNvSpPr>
              <a:spLocks noChangeShapeType="1"/>
            </p:cNvSpPr>
            <p:nvPr/>
          </p:nvSpPr>
          <p:spPr bwMode="gray">
            <a:xfrm>
              <a:off x="3430" y="2165"/>
              <a:ext cx="185" cy="197"/>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20" name="Line 8">
              <a:extLst>
                <a:ext uri="{FF2B5EF4-FFF2-40B4-BE49-F238E27FC236}">
                  <a16:creationId xmlns:a16="http://schemas.microsoft.com/office/drawing/2014/main" id="{512974A9-CDA3-472D-86FC-9D58DB1EC66F}"/>
                </a:ext>
              </a:extLst>
            </p:cNvPr>
            <p:cNvSpPr>
              <a:spLocks noChangeShapeType="1"/>
            </p:cNvSpPr>
            <p:nvPr/>
          </p:nvSpPr>
          <p:spPr bwMode="gray">
            <a:xfrm>
              <a:off x="2792" y="2199"/>
              <a:ext cx="0" cy="228"/>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21" name="Rectangle 9">
              <a:extLst>
                <a:ext uri="{FF2B5EF4-FFF2-40B4-BE49-F238E27FC236}">
                  <a16:creationId xmlns:a16="http://schemas.microsoft.com/office/drawing/2014/main" id="{C862CE44-C7D2-4293-8B21-C6C892633739}"/>
                </a:ext>
              </a:extLst>
            </p:cNvPr>
            <p:cNvSpPr>
              <a:spLocks noChangeArrowheads="1"/>
            </p:cNvSpPr>
            <p:nvPr/>
          </p:nvSpPr>
          <p:spPr bwMode="gray">
            <a:xfrm>
              <a:off x="921" y="2611"/>
              <a:ext cx="980" cy="809"/>
            </a:xfrm>
            <a:prstGeom prst="rect">
              <a:avLst/>
            </a:prstGeom>
            <a:noFill/>
            <a:ln w="19050" cap="rnd">
              <a:solidFill>
                <a:schemeClr val="tx1"/>
              </a:solidFill>
              <a:prstDash val="sysDot"/>
              <a:miter lim="800000"/>
              <a:headEnd/>
              <a:tailEnd/>
            </a:ln>
            <a:effectLst/>
            <a:extLst>
              <a:ext uri="{909E8E84-426E-40DD-AFC4-6F175D3DCCD1}">
                <a14:hiddenFill xmlns:a14="http://schemas.microsoft.com/office/drawing/2010/main">
                  <a:solidFill>
                    <a:srgbClr val="E5E5E5"/>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ar-EG" altLang="en-US" sz="1800"/>
            </a:p>
          </p:txBody>
        </p:sp>
        <p:sp>
          <p:nvSpPr>
            <p:cNvPr id="13322" name="Text Box 10">
              <a:extLst>
                <a:ext uri="{FF2B5EF4-FFF2-40B4-BE49-F238E27FC236}">
                  <a16:creationId xmlns:a16="http://schemas.microsoft.com/office/drawing/2014/main" id="{7B097FCE-603F-440E-8B17-C73A1ABCB4C8}"/>
                </a:ext>
              </a:extLst>
            </p:cNvPr>
            <p:cNvSpPr txBox="1">
              <a:spLocks noChangeArrowheads="1"/>
            </p:cNvSpPr>
            <p:nvPr/>
          </p:nvSpPr>
          <p:spPr bwMode="gray">
            <a:xfrm>
              <a:off x="1112" y="3462"/>
              <a:ext cx="596" cy="231"/>
            </a:xfrm>
            <a:prstGeom prst="rect">
              <a:avLst/>
            </a:prstGeom>
            <a:solidFill>
              <a:srgbClr val="E5E5E5"/>
            </a:solidFill>
            <a:ln>
              <a:noFill/>
            </a:ln>
            <a:effectLst>
              <a:outerShdw dist="107763"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rtl="0">
                <a:spcBef>
                  <a:spcPct val="0"/>
                </a:spcBef>
                <a:buFontTx/>
                <a:buNone/>
              </a:pPr>
              <a:r>
                <a:rPr lang="en-US" altLang="en-US" sz="1800" b="1"/>
                <a:t>Points </a:t>
              </a:r>
            </a:p>
          </p:txBody>
        </p:sp>
        <p:pic>
          <p:nvPicPr>
            <p:cNvPr id="13323" name="Picture 11" descr="L03points1">
              <a:extLst>
                <a:ext uri="{FF2B5EF4-FFF2-40B4-BE49-F238E27FC236}">
                  <a16:creationId xmlns:a16="http://schemas.microsoft.com/office/drawing/2014/main" id="{F04ACC8E-7AD9-4FB1-9306-34DE667295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023" y="2730"/>
              <a:ext cx="776"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4" name="Text Box 12">
              <a:extLst>
                <a:ext uri="{FF2B5EF4-FFF2-40B4-BE49-F238E27FC236}">
                  <a16:creationId xmlns:a16="http://schemas.microsoft.com/office/drawing/2014/main" id="{0B8F61FE-9F13-4E56-881D-BB81FBC6FB2B}"/>
                </a:ext>
              </a:extLst>
            </p:cNvPr>
            <p:cNvSpPr txBox="1">
              <a:spLocks noChangeArrowheads="1"/>
            </p:cNvSpPr>
            <p:nvPr/>
          </p:nvSpPr>
          <p:spPr bwMode="gray">
            <a:xfrm>
              <a:off x="657" y="2468"/>
              <a:ext cx="1072" cy="234"/>
            </a:xfrm>
            <a:prstGeom prst="rect">
              <a:avLst/>
            </a:prstGeom>
            <a:solidFill>
              <a:srgbClr val="FFC5CF"/>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bg1"/>
                  </a:solidFill>
                  <a:miter lim="800000"/>
                  <a:headEnd/>
                  <a:tailEnd/>
                </a14:hiddenLine>
              </a:ext>
            </a:extLst>
          </p:spPr>
          <p:txBody>
            <a:bodyPr lIns="93414" tIns="46708" rIns="93414" bIns="46708">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rtl="0">
                <a:spcBef>
                  <a:spcPct val="50000"/>
                </a:spcBef>
                <a:buFontTx/>
                <a:buNone/>
              </a:pPr>
              <a:r>
                <a:rPr lang="en-US" altLang="en-US" sz="1800" b="1"/>
                <a:t>Retail stores</a:t>
              </a:r>
            </a:p>
          </p:txBody>
        </p:sp>
        <p:sp>
          <p:nvSpPr>
            <p:cNvPr id="13325" name="Text Box 13">
              <a:extLst>
                <a:ext uri="{FF2B5EF4-FFF2-40B4-BE49-F238E27FC236}">
                  <a16:creationId xmlns:a16="http://schemas.microsoft.com/office/drawing/2014/main" id="{133C68C4-786E-44C7-9FEE-DF04242BBFED}"/>
                </a:ext>
              </a:extLst>
            </p:cNvPr>
            <p:cNvSpPr txBox="1">
              <a:spLocks noChangeArrowheads="1"/>
            </p:cNvSpPr>
            <p:nvPr/>
          </p:nvSpPr>
          <p:spPr bwMode="gray">
            <a:xfrm>
              <a:off x="2542" y="3462"/>
              <a:ext cx="492" cy="231"/>
            </a:xfrm>
            <a:prstGeom prst="rect">
              <a:avLst/>
            </a:prstGeom>
            <a:solidFill>
              <a:srgbClr val="E5E5E5"/>
            </a:solidFill>
            <a:ln>
              <a:noFill/>
            </a:ln>
            <a:effectLst>
              <a:outerShdw dist="107763"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rtl="0">
                <a:spcBef>
                  <a:spcPct val="0"/>
                </a:spcBef>
                <a:buFontTx/>
                <a:buNone/>
              </a:pPr>
              <a:r>
                <a:rPr lang="en-US" altLang="en-US" sz="1800" b="1"/>
                <a:t>Lines</a:t>
              </a:r>
            </a:p>
          </p:txBody>
        </p:sp>
        <p:pic>
          <p:nvPicPr>
            <p:cNvPr id="13326" name="Picture 14" descr="L03lines1">
              <a:extLst>
                <a:ext uri="{FF2B5EF4-FFF2-40B4-BE49-F238E27FC236}">
                  <a16:creationId xmlns:a16="http://schemas.microsoft.com/office/drawing/2014/main" id="{770E028E-AFFE-43B2-A359-D92E64A89C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2297" y="2611"/>
              <a:ext cx="970" cy="789"/>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3327" name="Text Box 15">
              <a:extLst>
                <a:ext uri="{FF2B5EF4-FFF2-40B4-BE49-F238E27FC236}">
                  <a16:creationId xmlns:a16="http://schemas.microsoft.com/office/drawing/2014/main" id="{EAC46918-32B7-487A-A424-2499B256F1C4}"/>
                </a:ext>
              </a:extLst>
            </p:cNvPr>
            <p:cNvSpPr txBox="1">
              <a:spLocks noChangeArrowheads="1"/>
            </p:cNvSpPr>
            <p:nvPr/>
          </p:nvSpPr>
          <p:spPr bwMode="gray">
            <a:xfrm>
              <a:off x="2161" y="2468"/>
              <a:ext cx="674" cy="234"/>
            </a:xfrm>
            <a:prstGeom prst="rect">
              <a:avLst/>
            </a:prstGeom>
            <a:solidFill>
              <a:srgbClr val="FFC5CF"/>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bg1"/>
                  </a:solidFill>
                  <a:miter lim="800000"/>
                  <a:headEnd/>
                  <a:tailEnd/>
                </a14:hiddenLine>
              </a:ext>
            </a:extLst>
          </p:spPr>
          <p:txBody>
            <a:bodyPr lIns="93414" tIns="46708" rIns="93414" bIns="46708">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rtl="0">
                <a:spcBef>
                  <a:spcPct val="50000"/>
                </a:spcBef>
                <a:buFontTx/>
                <a:buNone/>
              </a:pPr>
              <a:r>
                <a:rPr lang="en-US" altLang="en-US" sz="1800" b="1"/>
                <a:t>Streets</a:t>
              </a:r>
            </a:p>
          </p:txBody>
        </p:sp>
        <p:sp>
          <p:nvSpPr>
            <p:cNvPr id="13328" name="Text Box 16">
              <a:extLst>
                <a:ext uri="{FF2B5EF4-FFF2-40B4-BE49-F238E27FC236}">
                  <a16:creationId xmlns:a16="http://schemas.microsoft.com/office/drawing/2014/main" id="{AA6A1F6C-FB8A-4BA6-98DA-ECB680092BBD}"/>
                </a:ext>
              </a:extLst>
            </p:cNvPr>
            <p:cNvSpPr txBox="1">
              <a:spLocks noChangeArrowheads="1"/>
            </p:cNvSpPr>
            <p:nvPr/>
          </p:nvSpPr>
          <p:spPr bwMode="gray">
            <a:xfrm>
              <a:off x="3547" y="3462"/>
              <a:ext cx="1204" cy="231"/>
            </a:xfrm>
            <a:prstGeom prst="rect">
              <a:avLst/>
            </a:prstGeom>
            <a:solidFill>
              <a:srgbClr val="E5E5E5"/>
            </a:solidFill>
            <a:ln>
              <a:noFill/>
            </a:ln>
            <a:effectLst>
              <a:outerShdw dist="107763"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rtl="0">
                <a:spcBef>
                  <a:spcPct val="0"/>
                </a:spcBef>
                <a:buFontTx/>
                <a:buNone/>
              </a:pPr>
              <a:r>
                <a:rPr lang="en-US" altLang="en-US" sz="1800" b="1"/>
                <a:t>Areas/Polygons</a:t>
              </a:r>
            </a:p>
          </p:txBody>
        </p:sp>
        <p:pic>
          <p:nvPicPr>
            <p:cNvPr id="13329" name="Picture 17" descr="L03polys1">
              <a:extLst>
                <a:ext uri="{FF2B5EF4-FFF2-40B4-BE49-F238E27FC236}">
                  <a16:creationId xmlns:a16="http://schemas.microsoft.com/office/drawing/2014/main" id="{DD11ED85-1D84-4570-856D-9556042008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3658" y="2622"/>
              <a:ext cx="980" cy="789"/>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3330" name="Text Box 18">
              <a:extLst>
                <a:ext uri="{FF2B5EF4-FFF2-40B4-BE49-F238E27FC236}">
                  <a16:creationId xmlns:a16="http://schemas.microsoft.com/office/drawing/2014/main" id="{C3902B0B-CF13-4AAE-BE65-E38C2C62D995}"/>
                </a:ext>
              </a:extLst>
            </p:cNvPr>
            <p:cNvSpPr txBox="1">
              <a:spLocks noChangeArrowheads="1"/>
            </p:cNvSpPr>
            <p:nvPr/>
          </p:nvSpPr>
          <p:spPr bwMode="gray">
            <a:xfrm>
              <a:off x="3443" y="2468"/>
              <a:ext cx="934" cy="234"/>
            </a:xfrm>
            <a:prstGeom prst="rect">
              <a:avLst/>
            </a:prstGeom>
            <a:solidFill>
              <a:srgbClr val="FFC5CF"/>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bg1"/>
                  </a:solidFill>
                  <a:miter lim="800000"/>
                  <a:headEnd/>
                  <a:tailEnd/>
                </a14:hiddenLine>
              </a:ext>
            </a:extLst>
          </p:spPr>
          <p:txBody>
            <a:bodyPr lIns="93414" tIns="46708" rIns="93414" bIns="46708">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rtl="0">
                <a:spcBef>
                  <a:spcPct val="50000"/>
                </a:spcBef>
                <a:buFontTx/>
                <a:buNone/>
              </a:pPr>
              <a:r>
                <a:rPr lang="en-US" altLang="en-US" sz="1800" b="1"/>
                <a:t>Land uses</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8C4DD2B-8543-459F-B8E2-3E16471B6D0D}"/>
              </a:ext>
            </a:extLst>
          </p:cNvPr>
          <p:cNvSpPr>
            <a:spLocks noGrp="1" noChangeArrowheads="1"/>
          </p:cNvSpPr>
          <p:nvPr>
            <p:ph type="title"/>
          </p:nvPr>
        </p:nvSpPr>
        <p:spPr bwMode="gray">
          <a:xfrm>
            <a:off x="677334" y="609600"/>
            <a:ext cx="8596668" cy="1320800"/>
          </a:xfrm>
        </p:spPr>
        <p:txBody>
          <a:bodyPr anchor="t">
            <a:normAutofit/>
          </a:bodyPr>
          <a:lstStyle/>
          <a:p>
            <a:pPr eaLnBrk="1" hangingPunct="1"/>
            <a:r>
              <a:rPr lang="en-US" altLang="en-US" dirty="0"/>
              <a:t>Raster data Format</a:t>
            </a:r>
          </a:p>
        </p:txBody>
      </p:sp>
      <p:pic>
        <p:nvPicPr>
          <p:cNvPr id="3" name="Picture 2">
            <a:extLst>
              <a:ext uri="{FF2B5EF4-FFF2-40B4-BE49-F238E27FC236}">
                <a16:creationId xmlns:a16="http://schemas.microsoft.com/office/drawing/2014/main" id="{BC6CA856-B040-4B13-87AF-59FE849D041E}"/>
              </a:ext>
            </a:extLst>
          </p:cNvPr>
          <p:cNvPicPr>
            <a:picLocks noChangeAspect="1"/>
          </p:cNvPicPr>
          <p:nvPr/>
        </p:nvPicPr>
        <p:blipFill>
          <a:blip r:embed="rId3"/>
          <a:stretch>
            <a:fillRect/>
          </a:stretch>
        </p:blipFill>
        <p:spPr>
          <a:xfrm>
            <a:off x="817474" y="2159331"/>
            <a:ext cx="2915973" cy="2915973"/>
          </a:xfrm>
          <a:prstGeom prst="rect">
            <a:avLst/>
          </a:prstGeom>
        </p:spPr>
      </p:pic>
      <p:sp>
        <p:nvSpPr>
          <p:cNvPr id="13315" name="Rectangle 3">
            <a:extLst>
              <a:ext uri="{FF2B5EF4-FFF2-40B4-BE49-F238E27FC236}">
                <a16:creationId xmlns:a16="http://schemas.microsoft.com/office/drawing/2014/main" id="{285DE7BD-B0C1-46FE-9FE8-1FD50EB895C1}"/>
              </a:ext>
            </a:extLst>
          </p:cNvPr>
          <p:cNvSpPr>
            <a:spLocks noGrp="1" noChangeArrowheads="1"/>
          </p:cNvSpPr>
          <p:nvPr>
            <p:ph type="body" idx="1"/>
          </p:nvPr>
        </p:nvSpPr>
        <p:spPr bwMode="gray">
          <a:xfrm>
            <a:off x="4063160" y="2160589"/>
            <a:ext cx="5207839" cy="3880773"/>
          </a:xfrm>
        </p:spPr>
        <p:txBody>
          <a:bodyPr>
            <a:normAutofit/>
          </a:bodyPr>
          <a:lstStyle/>
          <a:p>
            <a:r>
              <a:rPr lang="en-US" dirty="0"/>
              <a:t>Areas broken into ‘pixels’ or cells Each cell contains data</a:t>
            </a:r>
          </a:p>
          <a:p>
            <a:r>
              <a:rPr lang="en-US" dirty="0"/>
              <a:t>Good at representing</a:t>
            </a:r>
          </a:p>
          <a:p>
            <a:pPr lvl="1"/>
            <a:r>
              <a:rPr lang="en-US" dirty="0"/>
              <a:t>dense data</a:t>
            </a:r>
          </a:p>
          <a:p>
            <a:pPr lvl="1"/>
            <a:r>
              <a:rPr lang="en-US" dirty="0"/>
              <a:t>land cover</a:t>
            </a:r>
          </a:p>
          <a:p>
            <a:pPr lvl="1"/>
            <a:r>
              <a:rPr lang="en-US" dirty="0"/>
              <a:t>Elevation</a:t>
            </a:r>
          </a:p>
          <a:p>
            <a:pPr marL="0" indent="0">
              <a:buNone/>
            </a:pPr>
            <a:endParaRPr lang="en-US" altLang="en-US" dirty="0"/>
          </a:p>
        </p:txBody>
      </p:sp>
    </p:spTree>
    <p:extLst>
      <p:ext uri="{BB962C8B-B14F-4D97-AF65-F5344CB8AC3E}">
        <p14:creationId xmlns:p14="http://schemas.microsoft.com/office/powerpoint/2010/main" val="2180830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71D63-C1BE-4C54-A615-FB87ABDC72AA}"/>
              </a:ext>
            </a:extLst>
          </p:cNvPr>
          <p:cNvSpPr>
            <a:spLocks noGrp="1"/>
          </p:cNvSpPr>
          <p:nvPr>
            <p:ph type="title"/>
          </p:nvPr>
        </p:nvSpPr>
        <p:spPr/>
        <p:txBody>
          <a:bodyPr/>
          <a:lstStyle/>
          <a:p>
            <a:r>
              <a:rPr lang="en-US" dirty="0"/>
              <a:t>Vector versus Raster presentation</a:t>
            </a:r>
          </a:p>
        </p:txBody>
      </p:sp>
      <p:sp>
        <p:nvSpPr>
          <p:cNvPr id="3" name="Content Placeholder 2">
            <a:extLst>
              <a:ext uri="{FF2B5EF4-FFF2-40B4-BE49-F238E27FC236}">
                <a16:creationId xmlns:a16="http://schemas.microsoft.com/office/drawing/2014/main" id="{6FF9D339-20B0-4142-87B2-AA198939CC15}"/>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7D813928-1AB7-419C-957F-93606EAEC241}"/>
              </a:ext>
            </a:extLst>
          </p:cNvPr>
          <p:cNvPicPr>
            <a:picLocks noChangeAspect="1"/>
          </p:cNvPicPr>
          <p:nvPr/>
        </p:nvPicPr>
        <p:blipFill>
          <a:blip r:embed="rId2"/>
          <a:stretch>
            <a:fillRect/>
          </a:stretch>
        </p:blipFill>
        <p:spPr>
          <a:xfrm>
            <a:off x="1066801" y="1283533"/>
            <a:ext cx="7400924" cy="5454692"/>
          </a:xfrm>
          <a:prstGeom prst="rect">
            <a:avLst/>
          </a:prstGeom>
        </p:spPr>
      </p:pic>
    </p:spTree>
    <p:extLst>
      <p:ext uri="{BB962C8B-B14F-4D97-AF65-F5344CB8AC3E}">
        <p14:creationId xmlns:p14="http://schemas.microsoft.com/office/powerpoint/2010/main" val="953678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8C8F4-B273-43F2-9496-1B6077434BFF}"/>
              </a:ext>
            </a:extLst>
          </p:cNvPr>
          <p:cNvSpPr>
            <a:spLocks noGrp="1"/>
          </p:cNvSpPr>
          <p:nvPr>
            <p:ph type="title"/>
          </p:nvPr>
        </p:nvSpPr>
        <p:spPr/>
        <p:txBody>
          <a:bodyPr/>
          <a:lstStyle/>
          <a:p>
            <a:r>
              <a:rPr lang="en-US" dirty="0"/>
              <a:t>Image Data Type</a:t>
            </a:r>
          </a:p>
        </p:txBody>
      </p:sp>
      <p:sp>
        <p:nvSpPr>
          <p:cNvPr id="3" name="Content Placeholder 2">
            <a:extLst>
              <a:ext uri="{FF2B5EF4-FFF2-40B4-BE49-F238E27FC236}">
                <a16:creationId xmlns:a16="http://schemas.microsoft.com/office/drawing/2014/main" id="{CF7474A2-0AFE-4124-90C4-04B85AE9E457}"/>
              </a:ext>
            </a:extLst>
          </p:cNvPr>
          <p:cNvSpPr>
            <a:spLocks noGrp="1"/>
          </p:cNvSpPr>
          <p:nvPr>
            <p:ph idx="1"/>
          </p:nvPr>
        </p:nvSpPr>
        <p:spPr>
          <a:xfrm>
            <a:off x="953559" y="1836739"/>
            <a:ext cx="8596668" cy="3880773"/>
          </a:xfrm>
        </p:spPr>
        <p:txBody>
          <a:bodyPr>
            <a:normAutofit lnSpcReduction="10000"/>
          </a:bodyPr>
          <a:lstStyle/>
          <a:p>
            <a:r>
              <a:rPr lang="en-US" sz="2400" dirty="0"/>
              <a:t>Image data is most often used to represent graphic or pictorial data. </a:t>
            </a:r>
          </a:p>
          <a:p>
            <a:r>
              <a:rPr lang="en-US" sz="2400" dirty="0"/>
              <a:t>Most often, image data is used to store remotely sensed imagery, e.g. satellite scenes or orthophotos, or ancillary graphics such as photographs, scanned plan documents, etc. </a:t>
            </a:r>
          </a:p>
          <a:p>
            <a:r>
              <a:rPr lang="en-US" sz="2400" dirty="0"/>
              <a:t>Image data is typically used in GIS systems as background display data.</a:t>
            </a:r>
          </a:p>
          <a:p>
            <a:r>
              <a:rPr lang="en-US" sz="2400" dirty="0"/>
              <a:t>Typically, this data must be converted into a raster format (and perhaps vector) to be used analytically with the GIS.</a:t>
            </a:r>
          </a:p>
        </p:txBody>
      </p:sp>
    </p:spTree>
    <p:extLst>
      <p:ext uri="{BB962C8B-B14F-4D97-AF65-F5344CB8AC3E}">
        <p14:creationId xmlns:p14="http://schemas.microsoft.com/office/powerpoint/2010/main" val="395383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8C8F4-B273-43F2-9496-1B6077434BFF}"/>
              </a:ext>
            </a:extLst>
          </p:cNvPr>
          <p:cNvSpPr>
            <a:spLocks noGrp="1"/>
          </p:cNvSpPr>
          <p:nvPr>
            <p:ph type="title"/>
          </p:nvPr>
        </p:nvSpPr>
        <p:spPr/>
        <p:txBody>
          <a:bodyPr/>
          <a:lstStyle/>
          <a:p>
            <a:r>
              <a:rPr lang="en-US" dirty="0"/>
              <a:t>Attribute data Model</a:t>
            </a:r>
          </a:p>
        </p:txBody>
      </p:sp>
      <p:sp>
        <p:nvSpPr>
          <p:cNvPr id="3" name="Content Placeholder 2">
            <a:extLst>
              <a:ext uri="{FF2B5EF4-FFF2-40B4-BE49-F238E27FC236}">
                <a16:creationId xmlns:a16="http://schemas.microsoft.com/office/drawing/2014/main" id="{CF7474A2-0AFE-4124-90C4-04B85AE9E457}"/>
              </a:ext>
            </a:extLst>
          </p:cNvPr>
          <p:cNvSpPr>
            <a:spLocks noGrp="1"/>
          </p:cNvSpPr>
          <p:nvPr>
            <p:ph idx="1"/>
          </p:nvPr>
        </p:nvSpPr>
        <p:spPr>
          <a:xfrm>
            <a:off x="953559" y="1419225"/>
            <a:ext cx="9971616" cy="4298287"/>
          </a:xfrm>
        </p:spPr>
        <p:txBody>
          <a:bodyPr>
            <a:normAutofit fontScale="92500" lnSpcReduction="20000"/>
          </a:bodyPr>
          <a:lstStyle/>
          <a:p>
            <a:r>
              <a:rPr lang="en-US" sz="2400" dirty="0"/>
              <a:t>A separate data model is used to store and maintain attribute data for GIS software. </a:t>
            </a:r>
          </a:p>
          <a:p>
            <a:r>
              <a:rPr lang="en-US" sz="2400" dirty="0"/>
              <a:t>These data models may exist internally within the GIS software, or may be reflected in external commercial Database Management Software (DBMS). </a:t>
            </a:r>
          </a:p>
          <a:p>
            <a:r>
              <a:rPr lang="en-US" sz="2400" dirty="0"/>
              <a:t>A variety of different data models exist for the storage and management of attribute data. The most common are:</a:t>
            </a:r>
          </a:p>
          <a:p>
            <a:pPr lvl="1"/>
            <a:r>
              <a:rPr lang="en-US" sz="2400" dirty="0"/>
              <a:t>Tabular</a:t>
            </a:r>
          </a:p>
          <a:p>
            <a:pPr lvl="1"/>
            <a:r>
              <a:rPr lang="en-US" sz="2400" dirty="0" err="1"/>
              <a:t>Hierarchial</a:t>
            </a:r>
            <a:endParaRPr lang="en-US" sz="2400" dirty="0"/>
          </a:p>
          <a:p>
            <a:pPr lvl="1"/>
            <a:r>
              <a:rPr lang="en-US" sz="2400" dirty="0"/>
              <a:t>Network</a:t>
            </a:r>
          </a:p>
          <a:p>
            <a:pPr lvl="1"/>
            <a:r>
              <a:rPr lang="en-US" sz="2400" dirty="0"/>
              <a:t>Relational</a:t>
            </a:r>
          </a:p>
          <a:p>
            <a:pPr lvl="1"/>
            <a:r>
              <a:rPr lang="en-US" sz="2400" dirty="0" err="1"/>
              <a:t>Object_oriented</a:t>
            </a:r>
            <a:endParaRPr lang="en-US" sz="2200" dirty="0"/>
          </a:p>
        </p:txBody>
      </p:sp>
    </p:spTree>
    <p:extLst>
      <p:ext uri="{BB962C8B-B14F-4D97-AF65-F5344CB8AC3E}">
        <p14:creationId xmlns:p14="http://schemas.microsoft.com/office/powerpoint/2010/main" val="2985630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F159F41-623A-428D-9150-E5BEA4FB76C5}"/>
              </a:ext>
            </a:extLst>
          </p:cNvPr>
          <p:cNvSpPr>
            <a:spLocks noGrp="1" noChangeArrowheads="1"/>
          </p:cNvSpPr>
          <p:nvPr>
            <p:ph type="title"/>
          </p:nvPr>
        </p:nvSpPr>
        <p:spPr bwMode="gray">
          <a:xfrm>
            <a:off x="1162050" y="274639"/>
            <a:ext cx="8229600" cy="490537"/>
          </a:xfrm>
        </p:spPr>
        <p:txBody>
          <a:bodyPr>
            <a:normAutofit fontScale="90000"/>
          </a:bodyPr>
          <a:lstStyle/>
          <a:p>
            <a:r>
              <a:rPr lang="en-US" altLang="en-US" sz="4000" dirty="0"/>
              <a:t>Connecting spatial with attribute data</a:t>
            </a:r>
          </a:p>
        </p:txBody>
      </p:sp>
      <p:sp>
        <p:nvSpPr>
          <p:cNvPr id="15363" name="Rectangle 3">
            <a:extLst>
              <a:ext uri="{FF2B5EF4-FFF2-40B4-BE49-F238E27FC236}">
                <a16:creationId xmlns:a16="http://schemas.microsoft.com/office/drawing/2014/main" id="{0D2A57B8-4D2C-47F5-B0FD-C0C0E0CDD9A5}"/>
              </a:ext>
            </a:extLst>
          </p:cNvPr>
          <p:cNvSpPr>
            <a:spLocks noGrp="1" noChangeArrowheads="1"/>
          </p:cNvSpPr>
          <p:nvPr>
            <p:ph type="body" idx="1"/>
          </p:nvPr>
        </p:nvSpPr>
        <p:spPr bwMode="gray">
          <a:xfrm>
            <a:off x="1173163" y="981075"/>
            <a:ext cx="8229600" cy="1181100"/>
          </a:xfrm>
        </p:spPr>
        <p:txBody>
          <a:bodyPr/>
          <a:lstStyle/>
          <a:p>
            <a:pPr>
              <a:lnSpc>
                <a:spcPct val="90000"/>
              </a:lnSpc>
              <a:spcAft>
                <a:spcPts val="100"/>
              </a:spcAft>
            </a:pPr>
            <a:r>
              <a:rPr lang="en-US" altLang="en-US"/>
              <a:t>Single feature class</a:t>
            </a:r>
            <a:endParaRPr lang="en-US" altLang="en-US" b="1"/>
          </a:p>
          <a:p>
            <a:pPr>
              <a:lnSpc>
                <a:spcPct val="90000"/>
              </a:lnSpc>
              <a:spcBef>
                <a:spcPts val="900"/>
              </a:spcBef>
              <a:spcAft>
                <a:spcPts val="100"/>
              </a:spcAft>
            </a:pPr>
            <a:r>
              <a:rPr lang="en-US" altLang="en-US"/>
              <a:t>Attributes stored in dBASE table</a:t>
            </a:r>
          </a:p>
        </p:txBody>
      </p:sp>
      <p:grpSp>
        <p:nvGrpSpPr>
          <p:cNvPr id="15364" name="Group 4">
            <a:extLst>
              <a:ext uri="{FF2B5EF4-FFF2-40B4-BE49-F238E27FC236}">
                <a16:creationId xmlns:a16="http://schemas.microsoft.com/office/drawing/2014/main" id="{D5452F9F-8F8D-4CB8-B9D9-E35765D459C6}"/>
              </a:ext>
            </a:extLst>
          </p:cNvPr>
          <p:cNvGrpSpPr>
            <a:grpSpLocks/>
          </p:cNvGrpSpPr>
          <p:nvPr/>
        </p:nvGrpSpPr>
        <p:grpSpPr bwMode="auto">
          <a:xfrm>
            <a:off x="1173163" y="2492375"/>
            <a:ext cx="8001000" cy="3354388"/>
            <a:chOff x="336" y="1344"/>
            <a:chExt cx="5040" cy="2113"/>
          </a:xfrm>
        </p:grpSpPr>
        <p:pic>
          <p:nvPicPr>
            <p:cNvPr id="15365" name="Picture 5">
              <a:extLst>
                <a:ext uri="{FF2B5EF4-FFF2-40B4-BE49-F238E27FC236}">
                  <a16:creationId xmlns:a16="http://schemas.microsoft.com/office/drawing/2014/main" id="{774C7301-A0DE-4620-B281-8FF877B10A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168" y="1806"/>
              <a:ext cx="2208" cy="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6" name="Text Box 6">
              <a:extLst>
                <a:ext uri="{FF2B5EF4-FFF2-40B4-BE49-F238E27FC236}">
                  <a16:creationId xmlns:a16="http://schemas.microsoft.com/office/drawing/2014/main" id="{12507C1E-3642-4F13-92EA-441818C0525D}"/>
                </a:ext>
              </a:extLst>
            </p:cNvPr>
            <p:cNvSpPr txBox="1">
              <a:spLocks noChangeArrowheads="1"/>
            </p:cNvSpPr>
            <p:nvPr/>
          </p:nvSpPr>
          <p:spPr bwMode="gray">
            <a:xfrm>
              <a:off x="3341" y="1566"/>
              <a:ext cx="153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rtl="0" eaLnBrk="0" hangingPunct="0"/>
              <a:r>
                <a:rPr lang="en-US" altLang="en-US" b="1"/>
                <a:t>Donut.dbf table</a:t>
              </a:r>
            </a:p>
          </p:txBody>
        </p:sp>
        <p:sp>
          <p:nvSpPr>
            <p:cNvPr id="15367" name="Text Box 7">
              <a:extLst>
                <a:ext uri="{FF2B5EF4-FFF2-40B4-BE49-F238E27FC236}">
                  <a16:creationId xmlns:a16="http://schemas.microsoft.com/office/drawing/2014/main" id="{1E3BF6EF-4BF8-448F-A5DD-5EDD90CE0290}"/>
                </a:ext>
              </a:extLst>
            </p:cNvPr>
            <p:cNvSpPr txBox="1">
              <a:spLocks noChangeArrowheads="1"/>
            </p:cNvSpPr>
            <p:nvPr/>
          </p:nvSpPr>
          <p:spPr bwMode="gray">
            <a:xfrm>
              <a:off x="3216" y="2880"/>
              <a:ext cx="1530" cy="577"/>
            </a:xfrm>
            <a:prstGeom prst="rect">
              <a:avLst/>
            </a:prstGeom>
            <a:solidFill>
              <a:srgbClr val="FFC5CF"/>
            </a:solidFill>
            <a:ln>
              <a:noFill/>
            </a:ln>
            <a:effectLst>
              <a:outerShdw dist="107763"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rtl="0" eaLnBrk="0" hangingPunct="0"/>
              <a:r>
                <a:rPr lang="en-US" altLang="en-US" b="1">
                  <a:solidFill>
                    <a:schemeClr val="folHlink"/>
                  </a:solidFill>
                </a:rPr>
                <a:t>Shape</a:t>
              </a:r>
              <a:r>
                <a:rPr lang="en-US" altLang="en-US" b="1"/>
                <a:t> field </a:t>
              </a:r>
              <a:br>
                <a:rPr lang="en-US" altLang="en-US" b="1"/>
              </a:br>
              <a:r>
                <a:rPr lang="en-US" altLang="en-US" b="1"/>
                <a:t>accesses separate coordinate files</a:t>
              </a:r>
            </a:p>
          </p:txBody>
        </p:sp>
        <p:sp>
          <p:nvSpPr>
            <p:cNvPr id="15368" name="Line 8">
              <a:extLst>
                <a:ext uri="{FF2B5EF4-FFF2-40B4-BE49-F238E27FC236}">
                  <a16:creationId xmlns:a16="http://schemas.microsoft.com/office/drawing/2014/main" id="{B5931F3D-1A15-4B57-8C2C-1616F60838BF}"/>
                </a:ext>
              </a:extLst>
            </p:cNvPr>
            <p:cNvSpPr>
              <a:spLocks noChangeShapeType="1"/>
            </p:cNvSpPr>
            <p:nvPr/>
          </p:nvSpPr>
          <p:spPr bwMode="gray">
            <a:xfrm rot="4513527" flipH="1" flipV="1">
              <a:off x="3382" y="2472"/>
              <a:ext cx="577" cy="14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15369" name="Group 9">
              <a:extLst>
                <a:ext uri="{FF2B5EF4-FFF2-40B4-BE49-F238E27FC236}">
                  <a16:creationId xmlns:a16="http://schemas.microsoft.com/office/drawing/2014/main" id="{2C1CEA6C-6121-4E1F-88AC-82072F4671AF}"/>
                </a:ext>
              </a:extLst>
            </p:cNvPr>
            <p:cNvGrpSpPr>
              <a:grpSpLocks/>
            </p:cNvGrpSpPr>
            <p:nvPr/>
          </p:nvGrpSpPr>
          <p:grpSpPr bwMode="auto">
            <a:xfrm>
              <a:off x="1968" y="1440"/>
              <a:ext cx="887" cy="1216"/>
              <a:chOff x="4201" y="1568"/>
              <a:chExt cx="887" cy="1216"/>
            </a:xfrm>
          </p:grpSpPr>
          <p:sp>
            <p:nvSpPr>
              <p:cNvPr id="15370" name="Text Box 10">
                <a:extLst>
                  <a:ext uri="{FF2B5EF4-FFF2-40B4-BE49-F238E27FC236}">
                    <a16:creationId xmlns:a16="http://schemas.microsoft.com/office/drawing/2014/main" id="{F7E757FB-CE9C-4341-B1EE-95619972B3ED}"/>
                  </a:ext>
                </a:extLst>
              </p:cNvPr>
              <p:cNvSpPr txBox="1">
                <a:spLocks noChangeArrowheads="1"/>
              </p:cNvSpPr>
              <p:nvPr/>
            </p:nvSpPr>
            <p:spPr bwMode="gray">
              <a:xfrm>
                <a:off x="4288" y="1568"/>
                <a:ext cx="740"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rtl="0" eaLnBrk="0" hangingPunct="0"/>
                <a:r>
                  <a:rPr lang="en-US" altLang="en-US" b="1"/>
                  <a:t>Donut</a:t>
                </a:r>
                <a:br>
                  <a:rPr lang="en-US" altLang="en-US" b="1"/>
                </a:br>
                <a:r>
                  <a:rPr lang="en-US" altLang="en-US" b="1"/>
                  <a:t>shapefile</a:t>
                </a:r>
              </a:p>
            </p:txBody>
          </p:sp>
          <p:sp>
            <p:nvSpPr>
              <p:cNvPr id="15371" name="Rectangle 11">
                <a:extLst>
                  <a:ext uri="{FF2B5EF4-FFF2-40B4-BE49-F238E27FC236}">
                    <a16:creationId xmlns:a16="http://schemas.microsoft.com/office/drawing/2014/main" id="{686BAC03-8F23-4832-BAE9-558833A02753}"/>
                  </a:ext>
                </a:extLst>
              </p:cNvPr>
              <p:cNvSpPr>
                <a:spLocks noChangeAspect="1" noChangeArrowheads="1"/>
              </p:cNvSpPr>
              <p:nvPr/>
            </p:nvSpPr>
            <p:spPr bwMode="gray">
              <a:xfrm>
                <a:off x="4201" y="2020"/>
                <a:ext cx="887" cy="764"/>
              </a:xfrm>
              <a:prstGeom prst="rect">
                <a:avLst/>
              </a:prstGeom>
              <a:solidFill>
                <a:srgbClr val="FFFFFF"/>
              </a:solidFill>
              <a:ln w="19050" cap="rnd">
                <a:solidFill>
                  <a:srgbClr val="000000"/>
                </a:solidFill>
                <a:prstDash val="sys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15372" name="Picture 12">
                <a:extLst>
                  <a:ext uri="{FF2B5EF4-FFF2-40B4-BE49-F238E27FC236}">
                    <a16:creationId xmlns:a16="http://schemas.microsoft.com/office/drawing/2014/main" id="{2C209CF0-024F-4DEB-8D38-798A90FD2A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293" y="2132"/>
                <a:ext cx="703" cy="561"/>
              </a:xfrm>
              <a:prstGeom prst="rect">
                <a:avLst/>
              </a:prstGeom>
              <a:noFill/>
              <a:extLst>
                <a:ext uri="{909E8E84-426E-40DD-AFC4-6F175D3DCCD1}">
                  <a14:hiddenFill xmlns:a14="http://schemas.microsoft.com/office/drawing/2010/main">
                    <a:solidFill>
                      <a:srgbClr val="FFFFFF"/>
                    </a:solidFill>
                  </a14:hiddenFill>
                </a:ext>
              </a:extLst>
            </p:spPr>
          </p:pic>
          <p:sp>
            <p:nvSpPr>
              <p:cNvPr id="15373" name="Oval 13">
                <a:extLst>
                  <a:ext uri="{FF2B5EF4-FFF2-40B4-BE49-F238E27FC236}">
                    <a16:creationId xmlns:a16="http://schemas.microsoft.com/office/drawing/2014/main" id="{DE1B6EEF-359E-47B9-B69A-4BE8B50E6204}"/>
                  </a:ext>
                </a:extLst>
              </p:cNvPr>
              <p:cNvSpPr>
                <a:spLocks noChangeAspect="1" noChangeArrowheads="1"/>
              </p:cNvSpPr>
              <p:nvPr/>
            </p:nvSpPr>
            <p:spPr bwMode="gray">
              <a:xfrm>
                <a:off x="4760" y="2248"/>
                <a:ext cx="76" cy="76"/>
              </a:xfrm>
              <a:prstGeom prst="ellipse">
                <a:avLst/>
              </a:prstGeom>
              <a:solidFill>
                <a:schemeClr val="accent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5374" name="Group 14">
              <a:extLst>
                <a:ext uri="{FF2B5EF4-FFF2-40B4-BE49-F238E27FC236}">
                  <a16:creationId xmlns:a16="http://schemas.microsoft.com/office/drawing/2014/main" id="{1AEC8F49-45B0-4496-8EF8-09D9DDF8600D}"/>
                </a:ext>
              </a:extLst>
            </p:cNvPr>
            <p:cNvGrpSpPr>
              <a:grpSpLocks/>
            </p:cNvGrpSpPr>
            <p:nvPr/>
          </p:nvGrpSpPr>
          <p:grpSpPr bwMode="auto">
            <a:xfrm>
              <a:off x="336" y="1344"/>
              <a:ext cx="1301" cy="1441"/>
              <a:chOff x="2688" y="1632"/>
              <a:chExt cx="1301" cy="1441"/>
            </a:xfrm>
          </p:grpSpPr>
          <p:grpSp>
            <p:nvGrpSpPr>
              <p:cNvPr id="15375" name="Group 15">
                <a:extLst>
                  <a:ext uri="{FF2B5EF4-FFF2-40B4-BE49-F238E27FC236}">
                    <a16:creationId xmlns:a16="http://schemas.microsoft.com/office/drawing/2014/main" id="{2CE60CB6-0826-41E6-A83F-E68467303FA1}"/>
                  </a:ext>
                </a:extLst>
              </p:cNvPr>
              <p:cNvGrpSpPr>
                <a:grpSpLocks/>
              </p:cNvGrpSpPr>
              <p:nvPr/>
            </p:nvGrpSpPr>
            <p:grpSpPr bwMode="auto">
              <a:xfrm>
                <a:off x="2688" y="1705"/>
                <a:ext cx="1301" cy="1278"/>
                <a:chOff x="2688" y="1705"/>
                <a:chExt cx="1301" cy="1278"/>
              </a:xfrm>
            </p:grpSpPr>
            <p:pic>
              <p:nvPicPr>
                <p:cNvPr id="15376" name="Picture 16">
                  <a:extLst>
                    <a:ext uri="{FF2B5EF4-FFF2-40B4-BE49-F238E27FC236}">
                      <a16:creationId xmlns:a16="http://schemas.microsoft.com/office/drawing/2014/main" id="{21523B30-5759-4E12-8F30-54CEEB78EE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2688" y="1705"/>
                  <a:ext cx="1301" cy="1278"/>
                </a:xfrm>
                <a:prstGeom prst="rect">
                  <a:avLst/>
                </a:prstGeom>
                <a:noFill/>
                <a:extLst>
                  <a:ext uri="{909E8E84-426E-40DD-AFC4-6F175D3DCCD1}">
                    <a14:hiddenFill xmlns:a14="http://schemas.microsoft.com/office/drawing/2010/main">
                      <a:solidFill>
                        <a:srgbClr val="FFFFFF"/>
                      </a:solidFill>
                    </a14:hiddenFill>
                  </a:ext>
                </a:extLst>
              </p:spPr>
            </p:pic>
            <p:sp>
              <p:nvSpPr>
                <p:cNvPr id="15377" name="Rectangle 17">
                  <a:extLst>
                    <a:ext uri="{FF2B5EF4-FFF2-40B4-BE49-F238E27FC236}">
                      <a16:creationId xmlns:a16="http://schemas.microsoft.com/office/drawing/2014/main" id="{1CF8AD16-3BB8-4C17-98B4-41CAB31681DF}"/>
                    </a:ext>
                  </a:extLst>
                </p:cNvPr>
                <p:cNvSpPr>
                  <a:spLocks noChangeArrowheads="1"/>
                </p:cNvSpPr>
                <p:nvPr/>
              </p:nvSpPr>
              <p:spPr bwMode="gray">
                <a:xfrm>
                  <a:off x="2962" y="2309"/>
                  <a:ext cx="534" cy="144"/>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5378" name="Rectangle 18">
                <a:extLst>
                  <a:ext uri="{FF2B5EF4-FFF2-40B4-BE49-F238E27FC236}">
                    <a16:creationId xmlns:a16="http://schemas.microsoft.com/office/drawing/2014/main" id="{98525C52-DD67-4E3A-9B48-BD85AF9827C0}"/>
                  </a:ext>
                </a:extLst>
              </p:cNvPr>
              <p:cNvSpPr>
                <a:spLocks noChangeArrowheads="1"/>
              </p:cNvSpPr>
              <p:nvPr/>
            </p:nvSpPr>
            <p:spPr bwMode="gray">
              <a:xfrm>
                <a:off x="2688" y="1632"/>
                <a:ext cx="90" cy="1441"/>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5379" name="Line 19">
              <a:extLst>
                <a:ext uri="{FF2B5EF4-FFF2-40B4-BE49-F238E27FC236}">
                  <a16:creationId xmlns:a16="http://schemas.microsoft.com/office/drawing/2014/main" id="{C197CBEA-2898-4B56-B819-75C8DE44ABF4}"/>
                </a:ext>
              </a:extLst>
            </p:cNvPr>
            <p:cNvSpPr>
              <a:spLocks noChangeShapeType="1"/>
            </p:cNvSpPr>
            <p:nvPr/>
          </p:nvSpPr>
          <p:spPr bwMode="gray">
            <a:xfrm>
              <a:off x="1200" y="2112"/>
              <a:ext cx="72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414" tIns="46708" rIns="93414" bIns="46708"/>
            <a:lstStyle/>
            <a:p>
              <a:endParaRPr lang="en-US"/>
            </a:p>
          </p:txBody>
        </p:sp>
        <p:sp>
          <p:nvSpPr>
            <p:cNvPr id="15380" name="Line 20">
              <a:extLst>
                <a:ext uri="{FF2B5EF4-FFF2-40B4-BE49-F238E27FC236}">
                  <a16:creationId xmlns:a16="http://schemas.microsoft.com/office/drawing/2014/main" id="{EEC41D2B-B194-4B1C-B281-C79C8CF40158}"/>
                </a:ext>
              </a:extLst>
            </p:cNvPr>
            <p:cNvSpPr>
              <a:spLocks noChangeShapeType="1"/>
            </p:cNvSpPr>
            <p:nvPr/>
          </p:nvSpPr>
          <p:spPr bwMode="gray">
            <a:xfrm rot="4513527" flipV="1">
              <a:off x="2905" y="1801"/>
              <a:ext cx="193" cy="71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E2806EE-E84D-4AEB-AF22-3A843F7AEB9B}"/>
              </a:ext>
            </a:extLst>
          </p:cNvPr>
          <p:cNvSpPr/>
          <p:nvPr/>
        </p:nvSpPr>
        <p:spPr>
          <a:xfrm>
            <a:off x="816744" y="958791"/>
            <a:ext cx="9803632" cy="4893647"/>
          </a:xfrm>
          <a:prstGeom prst="rect">
            <a:avLst/>
          </a:prstGeom>
        </p:spPr>
        <p:txBody>
          <a:bodyPr wrap="square">
            <a:spAutoFit/>
          </a:bodyPr>
          <a:lstStyle/>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Overall, GIS should be viewed as a technology, not simply as a computer system.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In general, a GIS provides facilities for data capture, data management, data manipulation and analysis, and the presentation of results in both graphic and report form, with a particular emphasis upon preserving and utilizing inherent characteristics of spatial data.</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ability to incorporate spatial data, manage it, analyze it, and answer spatial questions is the distinctive characteristic of geographic information systems. </a:t>
            </a:r>
          </a:p>
        </p:txBody>
      </p:sp>
      <p:sp>
        <p:nvSpPr>
          <p:cNvPr id="3" name="TextBox 2">
            <a:extLst>
              <a:ext uri="{FF2B5EF4-FFF2-40B4-BE49-F238E27FC236}">
                <a16:creationId xmlns:a16="http://schemas.microsoft.com/office/drawing/2014/main" id="{644A4AD8-02A4-449B-963C-CD95190C02A4}"/>
              </a:ext>
            </a:extLst>
          </p:cNvPr>
          <p:cNvSpPr txBox="1"/>
          <p:nvPr/>
        </p:nvSpPr>
        <p:spPr>
          <a:xfrm>
            <a:off x="819891" y="363984"/>
            <a:ext cx="3870664" cy="523220"/>
          </a:xfrm>
          <a:prstGeom prst="rect">
            <a:avLst/>
          </a:prstGeom>
          <a:noFill/>
        </p:spPr>
        <p:txBody>
          <a:bodyPr wrap="square" rtlCol="0">
            <a:spAutoFit/>
          </a:bodyPr>
          <a:lstStyle/>
          <a:p>
            <a:r>
              <a:rPr lang="en-US" sz="2800" b="1" dirty="0">
                <a:solidFill>
                  <a:schemeClr val="accent1"/>
                </a:solidFill>
                <a:ea typeface="+mj-ea"/>
                <a:cs typeface="+mj-cs"/>
              </a:rPr>
              <a:t>What is GIS?</a:t>
            </a:r>
          </a:p>
        </p:txBody>
      </p:sp>
    </p:spTree>
    <p:extLst>
      <p:ext uri="{BB962C8B-B14F-4D97-AF65-F5344CB8AC3E}">
        <p14:creationId xmlns:p14="http://schemas.microsoft.com/office/powerpoint/2010/main" val="2078296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4A4AD8-02A4-449B-963C-CD95190C02A4}"/>
              </a:ext>
            </a:extLst>
          </p:cNvPr>
          <p:cNvSpPr txBox="1"/>
          <p:nvPr/>
        </p:nvSpPr>
        <p:spPr>
          <a:xfrm>
            <a:off x="1124691" y="484470"/>
            <a:ext cx="3870664" cy="523220"/>
          </a:xfrm>
          <a:prstGeom prst="rect">
            <a:avLst/>
          </a:prstGeom>
          <a:noFill/>
        </p:spPr>
        <p:txBody>
          <a:bodyPr wrap="square" rtlCol="0">
            <a:spAutoFit/>
          </a:bodyPr>
          <a:lstStyle/>
          <a:p>
            <a:r>
              <a:rPr lang="en-US" sz="2800" b="1" dirty="0">
                <a:solidFill>
                  <a:schemeClr val="accent1"/>
                </a:solidFill>
                <a:ea typeface="+mj-ea"/>
                <a:cs typeface="+mj-cs"/>
              </a:rPr>
              <a:t>GIS Subsystems.</a:t>
            </a:r>
          </a:p>
        </p:txBody>
      </p:sp>
      <p:graphicFrame>
        <p:nvGraphicFramePr>
          <p:cNvPr id="8" name="Table 7">
            <a:extLst>
              <a:ext uri="{FF2B5EF4-FFF2-40B4-BE49-F238E27FC236}">
                <a16:creationId xmlns:a16="http://schemas.microsoft.com/office/drawing/2014/main" id="{A575E681-97AF-4637-90FE-58F5D3A48038}"/>
              </a:ext>
            </a:extLst>
          </p:cNvPr>
          <p:cNvGraphicFramePr>
            <a:graphicFrameLocks noGrp="1"/>
          </p:cNvGraphicFramePr>
          <p:nvPr>
            <p:extLst>
              <p:ext uri="{D42A27DB-BD31-4B8C-83A1-F6EECF244321}">
                <p14:modId xmlns:p14="http://schemas.microsoft.com/office/powerpoint/2010/main" val="1304900296"/>
              </p:ext>
            </p:extLst>
          </p:nvPr>
        </p:nvGraphicFramePr>
        <p:xfrm>
          <a:off x="838200" y="3269774"/>
          <a:ext cx="946404" cy="1463040"/>
        </p:xfrm>
        <a:graphic>
          <a:graphicData uri="http://schemas.openxmlformats.org/drawingml/2006/table">
            <a:tbl>
              <a:tblPr/>
              <a:tblGrid>
                <a:gridCol w="946404">
                  <a:extLst>
                    <a:ext uri="{9D8B030D-6E8A-4147-A177-3AD203B41FA5}">
                      <a16:colId xmlns:a16="http://schemas.microsoft.com/office/drawing/2014/main" val="4285808564"/>
                    </a:ext>
                  </a:extLst>
                </a:gridCol>
              </a:tblGrid>
              <a:tr h="0">
                <a:tc>
                  <a:txBody>
                    <a:bodyPr/>
                    <a:lstStyle/>
                    <a:p>
                      <a:pPr algn="l"/>
                      <a:endParaRPr lang="en-US" dirty="0"/>
                    </a:p>
                  </a:txBody>
                  <a:tcPr>
                    <a:lnL>
                      <a:noFill/>
                    </a:lnL>
                    <a:lnR>
                      <a:noFill/>
                    </a:lnR>
                    <a:lnT>
                      <a:noFill/>
                    </a:lnT>
                    <a:lnB>
                      <a:noFill/>
                    </a:lnB>
                  </a:tcPr>
                </a:tc>
                <a:extLst>
                  <a:ext uri="{0D108BD9-81ED-4DB2-BD59-A6C34878D82A}">
                    <a16:rowId xmlns:a16="http://schemas.microsoft.com/office/drawing/2014/main" val="3978446853"/>
                  </a:ext>
                </a:extLst>
              </a:tr>
              <a:tr h="0">
                <a:tc>
                  <a:txBody>
                    <a:bodyPr/>
                    <a:lstStyle/>
                    <a:p>
                      <a:pPr algn="l"/>
                      <a:endParaRPr lang="en-US" dirty="0"/>
                    </a:p>
                  </a:txBody>
                  <a:tcPr>
                    <a:lnL>
                      <a:noFill/>
                    </a:lnL>
                    <a:lnR>
                      <a:noFill/>
                    </a:lnR>
                    <a:lnT>
                      <a:noFill/>
                    </a:lnT>
                    <a:lnB>
                      <a:noFill/>
                    </a:lnB>
                  </a:tcPr>
                </a:tc>
                <a:extLst>
                  <a:ext uri="{0D108BD9-81ED-4DB2-BD59-A6C34878D82A}">
                    <a16:rowId xmlns:a16="http://schemas.microsoft.com/office/drawing/2014/main" val="2052387822"/>
                  </a:ext>
                </a:extLst>
              </a:tr>
              <a:tr h="0">
                <a:tc>
                  <a:txBody>
                    <a:bodyPr/>
                    <a:lstStyle/>
                    <a:p>
                      <a:pPr algn="l"/>
                      <a:endParaRPr lang="en-US" dirty="0"/>
                    </a:p>
                  </a:txBody>
                  <a:tcPr>
                    <a:lnL>
                      <a:noFill/>
                    </a:lnL>
                    <a:lnR>
                      <a:noFill/>
                    </a:lnR>
                    <a:lnT>
                      <a:noFill/>
                    </a:lnT>
                    <a:lnB>
                      <a:noFill/>
                    </a:lnB>
                  </a:tcPr>
                </a:tc>
                <a:extLst>
                  <a:ext uri="{0D108BD9-81ED-4DB2-BD59-A6C34878D82A}">
                    <a16:rowId xmlns:a16="http://schemas.microsoft.com/office/drawing/2014/main" val="1666451951"/>
                  </a:ext>
                </a:extLst>
              </a:tr>
              <a:tr h="0">
                <a:tc>
                  <a:txBody>
                    <a:bodyPr/>
                    <a:lstStyle/>
                    <a:p>
                      <a:pPr algn="l"/>
                      <a:endParaRPr lang="en-US" dirty="0"/>
                    </a:p>
                  </a:txBody>
                  <a:tcPr>
                    <a:lnL>
                      <a:noFill/>
                    </a:lnL>
                    <a:lnR>
                      <a:noFill/>
                    </a:lnR>
                    <a:lnT>
                      <a:noFill/>
                    </a:lnT>
                    <a:lnB>
                      <a:noFill/>
                    </a:lnB>
                  </a:tcPr>
                </a:tc>
                <a:extLst>
                  <a:ext uri="{0D108BD9-81ED-4DB2-BD59-A6C34878D82A}">
                    <a16:rowId xmlns:a16="http://schemas.microsoft.com/office/drawing/2014/main" val="2351716536"/>
                  </a:ext>
                </a:extLst>
              </a:tr>
            </a:tbl>
          </a:graphicData>
        </a:graphic>
      </p:graphicFrame>
      <p:sp>
        <p:nvSpPr>
          <p:cNvPr id="9" name="Rectangle 11">
            <a:extLst>
              <a:ext uri="{FF2B5EF4-FFF2-40B4-BE49-F238E27FC236}">
                <a16:creationId xmlns:a16="http://schemas.microsoft.com/office/drawing/2014/main" id="{66A2869E-6F00-4645-A67F-EACF00D65C3B}"/>
              </a:ext>
            </a:extLst>
          </p:cNvPr>
          <p:cNvSpPr>
            <a:spLocks noChangeArrowheads="1"/>
          </p:cNvSpPr>
          <p:nvPr/>
        </p:nvSpPr>
        <p:spPr bwMode="auto">
          <a:xfrm>
            <a:off x="1646067" y="1007690"/>
            <a:ext cx="783246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fontAlgn="base">
              <a:lnSpc>
                <a:spcPct val="100000"/>
              </a:lnSpc>
              <a:spcBef>
                <a:spcPct val="0"/>
              </a:spcBef>
              <a:spcAft>
                <a:spcPct val="0"/>
              </a:spcAft>
              <a:buClrTx/>
              <a:buSzTx/>
              <a:tabLst/>
            </a:pPr>
            <a:r>
              <a:rPr lang="en-US" altLang="en-US" sz="2400" dirty="0"/>
              <a:t>A GIS has four main functional subsystems. These are:  </a:t>
            </a:r>
          </a:p>
          <a:p>
            <a:pPr marL="742950" lvl="2" indent="-285750" fontAlgn="t">
              <a:buFont typeface="Arial" panose="020B0604020202020204" pitchFamily="34" charset="0"/>
              <a:buChar char="•"/>
            </a:pPr>
            <a:r>
              <a:rPr lang="en-US" sz="2400" dirty="0"/>
              <a:t>a data input subsystem; </a:t>
            </a:r>
          </a:p>
          <a:p>
            <a:pPr marL="742950" lvl="2" indent="-285750" fontAlgn="t">
              <a:buFont typeface="Arial" panose="020B0604020202020204" pitchFamily="34" charset="0"/>
              <a:buChar char="•"/>
            </a:pPr>
            <a:r>
              <a:rPr lang="en-US" sz="2400" dirty="0"/>
              <a:t>a data storage and retrieval subsystem;</a:t>
            </a:r>
          </a:p>
          <a:p>
            <a:pPr marL="742950" lvl="2" indent="-285750" fontAlgn="t">
              <a:buFont typeface="Arial" panose="020B0604020202020204" pitchFamily="34" charset="0"/>
              <a:buChar char="•"/>
            </a:pPr>
            <a:r>
              <a:rPr lang="en-US" sz="2400" dirty="0"/>
              <a:t>a data manipulation and analysis subsystem; and</a:t>
            </a:r>
          </a:p>
          <a:p>
            <a:pPr marL="742950" lvl="2" indent="-285750" fontAlgn="t">
              <a:buFont typeface="Arial" panose="020B0604020202020204" pitchFamily="34" charset="0"/>
              <a:buChar char="•"/>
            </a:pPr>
            <a:r>
              <a:rPr lang="en-US" sz="2400" dirty="0"/>
              <a:t>a data output and display subsystem.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7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9661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4A4AD8-02A4-449B-963C-CD95190C02A4}"/>
              </a:ext>
            </a:extLst>
          </p:cNvPr>
          <p:cNvSpPr txBox="1"/>
          <p:nvPr/>
        </p:nvSpPr>
        <p:spPr>
          <a:xfrm>
            <a:off x="838200" y="402084"/>
            <a:ext cx="3870664" cy="523220"/>
          </a:xfrm>
          <a:prstGeom prst="rect">
            <a:avLst/>
          </a:prstGeom>
          <a:noFill/>
        </p:spPr>
        <p:txBody>
          <a:bodyPr wrap="square" rtlCol="0">
            <a:spAutoFit/>
          </a:bodyPr>
          <a:lstStyle/>
          <a:p>
            <a:pPr>
              <a:spcBef>
                <a:spcPct val="0"/>
              </a:spcBef>
            </a:pPr>
            <a:r>
              <a:rPr lang="en-US" sz="2800" b="1" dirty="0">
                <a:solidFill>
                  <a:schemeClr val="accent1"/>
                </a:solidFill>
                <a:ea typeface="+mj-ea"/>
                <a:cs typeface="+mj-cs"/>
              </a:rPr>
              <a:t>GIS Subsystems.</a:t>
            </a:r>
          </a:p>
        </p:txBody>
      </p:sp>
      <p:graphicFrame>
        <p:nvGraphicFramePr>
          <p:cNvPr id="8" name="Table 7">
            <a:extLst>
              <a:ext uri="{FF2B5EF4-FFF2-40B4-BE49-F238E27FC236}">
                <a16:creationId xmlns:a16="http://schemas.microsoft.com/office/drawing/2014/main" id="{A575E681-97AF-4637-90FE-58F5D3A48038}"/>
              </a:ext>
            </a:extLst>
          </p:cNvPr>
          <p:cNvGraphicFramePr>
            <a:graphicFrameLocks noGrp="1"/>
          </p:cNvGraphicFramePr>
          <p:nvPr/>
        </p:nvGraphicFramePr>
        <p:xfrm>
          <a:off x="838200" y="3269774"/>
          <a:ext cx="946404" cy="1463040"/>
        </p:xfrm>
        <a:graphic>
          <a:graphicData uri="http://schemas.openxmlformats.org/drawingml/2006/table">
            <a:tbl>
              <a:tblPr/>
              <a:tblGrid>
                <a:gridCol w="946404">
                  <a:extLst>
                    <a:ext uri="{9D8B030D-6E8A-4147-A177-3AD203B41FA5}">
                      <a16:colId xmlns:a16="http://schemas.microsoft.com/office/drawing/2014/main" val="4285808564"/>
                    </a:ext>
                  </a:extLst>
                </a:gridCol>
              </a:tblGrid>
              <a:tr h="0">
                <a:tc>
                  <a:txBody>
                    <a:bodyPr/>
                    <a:lstStyle/>
                    <a:p>
                      <a:pPr algn="l"/>
                      <a:endParaRPr lang="en-US" dirty="0"/>
                    </a:p>
                  </a:txBody>
                  <a:tcPr>
                    <a:lnL>
                      <a:noFill/>
                    </a:lnL>
                    <a:lnR>
                      <a:noFill/>
                    </a:lnR>
                    <a:lnT>
                      <a:noFill/>
                    </a:lnT>
                    <a:lnB>
                      <a:noFill/>
                    </a:lnB>
                  </a:tcPr>
                </a:tc>
                <a:extLst>
                  <a:ext uri="{0D108BD9-81ED-4DB2-BD59-A6C34878D82A}">
                    <a16:rowId xmlns:a16="http://schemas.microsoft.com/office/drawing/2014/main" val="3978446853"/>
                  </a:ext>
                </a:extLst>
              </a:tr>
              <a:tr h="0">
                <a:tc>
                  <a:txBody>
                    <a:bodyPr/>
                    <a:lstStyle/>
                    <a:p>
                      <a:pPr algn="l"/>
                      <a:endParaRPr lang="en-US" dirty="0"/>
                    </a:p>
                  </a:txBody>
                  <a:tcPr>
                    <a:lnL>
                      <a:noFill/>
                    </a:lnL>
                    <a:lnR>
                      <a:noFill/>
                    </a:lnR>
                    <a:lnT>
                      <a:noFill/>
                    </a:lnT>
                    <a:lnB>
                      <a:noFill/>
                    </a:lnB>
                  </a:tcPr>
                </a:tc>
                <a:extLst>
                  <a:ext uri="{0D108BD9-81ED-4DB2-BD59-A6C34878D82A}">
                    <a16:rowId xmlns:a16="http://schemas.microsoft.com/office/drawing/2014/main" val="2052387822"/>
                  </a:ext>
                </a:extLst>
              </a:tr>
              <a:tr h="0">
                <a:tc>
                  <a:txBody>
                    <a:bodyPr/>
                    <a:lstStyle/>
                    <a:p>
                      <a:pPr algn="l"/>
                      <a:endParaRPr lang="en-US" dirty="0"/>
                    </a:p>
                  </a:txBody>
                  <a:tcPr>
                    <a:lnL>
                      <a:noFill/>
                    </a:lnL>
                    <a:lnR>
                      <a:noFill/>
                    </a:lnR>
                    <a:lnT>
                      <a:noFill/>
                    </a:lnT>
                    <a:lnB>
                      <a:noFill/>
                    </a:lnB>
                  </a:tcPr>
                </a:tc>
                <a:extLst>
                  <a:ext uri="{0D108BD9-81ED-4DB2-BD59-A6C34878D82A}">
                    <a16:rowId xmlns:a16="http://schemas.microsoft.com/office/drawing/2014/main" val="1666451951"/>
                  </a:ext>
                </a:extLst>
              </a:tr>
              <a:tr h="0">
                <a:tc>
                  <a:txBody>
                    <a:bodyPr/>
                    <a:lstStyle/>
                    <a:p>
                      <a:pPr algn="l"/>
                      <a:endParaRPr lang="en-US" dirty="0"/>
                    </a:p>
                  </a:txBody>
                  <a:tcPr>
                    <a:lnL>
                      <a:noFill/>
                    </a:lnL>
                    <a:lnR>
                      <a:noFill/>
                    </a:lnR>
                    <a:lnT>
                      <a:noFill/>
                    </a:lnT>
                    <a:lnB>
                      <a:noFill/>
                    </a:lnB>
                  </a:tcPr>
                </a:tc>
                <a:extLst>
                  <a:ext uri="{0D108BD9-81ED-4DB2-BD59-A6C34878D82A}">
                    <a16:rowId xmlns:a16="http://schemas.microsoft.com/office/drawing/2014/main" val="2351716536"/>
                  </a:ext>
                </a:extLst>
              </a:tr>
            </a:tbl>
          </a:graphicData>
        </a:graphic>
      </p:graphicFrame>
      <p:sp>
        <p:nvSpPr>
          <p:cNvPr id="2" name="TextBox 1">
            <a:extLst>
              <a:ext uri="{FF2B5EF4-FFF2-40B4-BE49-F238E27FC236}">
                <a16:creationId xmlns:a16="http://schemas.microsoft.com/office/drawing/2014/main" id="{6125321B-7F78-45C2-BB6B-3CD14B95E08B}"/>
              </a:ext>
            </a:extLst>
          </p:cNvPr>
          <p:cNvSpPr txBox="1"/>
          <p:nvPr/>
        </p:nvSpPr>
        <p:spPr>
          <a:xfrm>
            <a:off x="619125" y="1304925"/>
            <a:ext cx="9953625" cy="5878532"/>
          </a:xfrm>
          <a:prstGeom prst="rect">
            <a:avLst/>
          </a:prstGeom>
          <a:noFill/>
        </p:spPr>
        <p:txBody>
          <a:bodyPr wrap="square" rtlCol="0">
            <a:spAutoFit/>
          </a:bodyPr>
          <a:lstStyle/>
          <a:p>
            <a:pPr marL="285750" indent="-285750">
              <a:buFont typeface="Arial" panose="020B0604020202020204" pitchFamily="34" charset="0"/>
              <a:buChar char="•"/>
            </a:pPr>
            <a:r>
              <a:rPr lang="en-US" sz="2400" dirty="0"/>
              <a:t>A </a:t>
            </a:r>
            <a:r>
              <a:rPr lang="en-US" sz="2400" b="1" dirty="0"/>
              <a:t>data input </a:t>
            </a:r>
            <a:r>
              <a:rPr lang="en-US" sz="2400" dirty="0"/>
              <a:t>subsystem allows the user to capture, collect, and transform spatial and thematic data into digital form.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data inputs are usually derived from a combination of hard copy maps, aerial photographs, remotely sensed images, reports, survey documents, etc.</a:t>
            </a:r>
          </a:p>
          <a:p>
            <a:r>
              <a:rPr lang="en-US" altLang="en-US" sz="2400" dirty="0"/>
              <a:t> </a:t>
            </a:r>
            <a:r>
              <a:rPr lang="en-US" sz="2400" dirty="0"/>
              <a:t> </a:t>
            </a:r>
          </a:p>
          <a:p>
            <a:pPr marL="285750" indent="-285750">
              <a:buFont typeface="Arial" panose="020B0604020202020204" pitchFamily="34" charset="0"/>
              <a:buChar char="•"/>
            </a:pPr>
            <a:r>
              <a:rPr lang="en-US" sz="2400" dirty="0"/>
              <a:t>The </a:t>
            </a:r>
            <a:r>
              <a:rPr lang="en-US" sz="2400" b="1" dirty="0"/>
              <a:t>data storage and retrieval</a:t>
            </a:r>
            <a:r>
              <a:rPr lang="en-US" sz="2400" dirty="0"/>
              <a:t> subsystem organizes the data, spatial and attribute, in a form which permits it to be quickly retrieved by the user for analysis, and permits  rapid and accurate updates to be made to the database.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This component usually involves use of a database management system (DBMS) for maintaining attribute data. </a:t>
            </a:r>
          </a:p>
          <a:p>
            <a:pPr lvl="0" algn="just" defTabSz="914400" eaLnBrk="0" fontAlgn="base" hangingPunct="0">
              <a:spcBef>
                <a:spcPct val="0"/>
              </a:spcBef>
              <a:spcAft>
                <a:spcPct val="0"/>
              </a:spcAft>
            </a:pPr>
            <a:r>
              <a:rPr lang="en-US" altLang="en-US" sz="2000" dirty="0">
                <a:latin typeface="Arial" panose="020B0604020202020204" pitchFamily="34" charset="0"/>
              </a:rPr>
              <a:t>                 </a:t>
            </a:r>
          </a:p>
          <a:p>
            <a:endParaRPr lang="en-US" sz="2000" dirty="0"/>
          </a:p>
        </p:txBody>
      </p:sp>
    </p:spTree>
    <p:extLst>
      <p:ext uri="{BB962C8B-B14F-4D97-AF65-F5344CB8AC3E}">
        <p14:creationId xmlns:p14="http://schemas.microsoft.com/office/powerpoint/2010/main" val="4092434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443B-57D3-4F35-9E55-9B75090A37C2}"/>
              </a:ext>
            </a:extLst>
          </p:cNvPr>
          <p:cNvSpPr>
            <a:spLocks noGrp="1"/>
          </p:cNvSpPr>
          <p:nvPr>
            <p:ph type="title"/>
          </p:nvPr>
        </p:nvSpPr>
        <p:spPr/>
        <p:txBody>
          <a:bodyPr>
            <a:normAutofit/>
          </a:bodyPr>
          <a:lstStyle/>
          <a:p>
            <a:r>
              <a:rPr lang="en-US" sz="2800" b="1" dirty="0">
                <a:latin typeface="+mn-lt"/>
              </a:rPr>
              <a:t>GIS Subsystems</a:t>
            </a:r>
          </a:p>
        </p:txBody>
      </p:sp>
      <p:sp>
        <p:nvSpPr>
          <p:cNvPr id="3" name="Content Placeholder 2">
            <a:extLst>
              <a:ext uri="{FF2B5EF4-FFF2-40B4-BE49-F238E27FC236}">
                <a16:creationId xmlns:a16="http://schemas.microsoft.com/office/drawing/2014/main" id="{8C319CBB-03DF-4913-B072-24411ED6FFB6}"/>
              </a:ext>
            </a:extLst>
          </p:cNvPr>
          <p:cNvSpPr>
            <a:spLocks noGrp="1"/>
          </p:cNvSpPr>
          <p:nvPr>
            <p:ph idx="1"/>
          </p:nvPr>
        </p:nvSpPr>
        <p:spPr>
          <a:xfrm>
            <a:off x="391583" y="1236664"/>
            <a:ext cx="10362141" cy="5087936"/>
          </a:xfrm>
        </p:spPr>
        <p:txBody>
          <a:bodyPr>
            <a:normAutofit/>
          </a:bodyPr>
          <a:lstStyle/>
          <a:p>
            <a:r>
              <a:rPr lang="en-US" sz="2400" dirty="0">
                <a:solidFill>
                  <a:schemeClr val="tx1"/>
                </a:solidFill>
              </a:rPr>
              <a:t>The </a:t>
            </a:r>
            <a:r>
              <a:rPr lang="en-US" sz="2400" b="1" dirty="0">
                <a:solidFill>
                  <a:schemeClr val="tx1"/>
                </a:solidFill>
              </a:rPr>
              <a:t>data manipulation and analysis </a:t>
            </a:r>
            <a:r>
              <a:rPr lang="en-US" sz="2400" dirty="0">
                <a:solidFill>
                  <a:schemeClr val="tx1"/>
                </a:solidFill>
              </a:rPr>
              <a:t>subsystem allows the user to define and execute spatial and attribute procedures to generate derived information. </a:t>
            </a:r>
          </a:p>
          <a:p>
            <a:r>
              <a:rPr lang="en-US" sz="2400" dirty="0">
                <a:solidFill>
                  <a:schemeClr val="tx1"/>
                </a:solidFill>
              </a:rPr>
              <a:t>This subsystem is commonly thought of as the heart of a GIS, and usually distinguishes it from other database information systems.</a:t>
            </a:r>
          </a:p>
          <a:p>
            <a:endParaRPr lang="en-US" sz="2400" dirty="0">
              <a:solidFill>
                <a:schemeClr val="tx1"/>
              </a:solidFill>
            </a:endParaRPr>
          </a:p>
          <a:p>
            <a:r>
              <a:rPr lang="en-US" sz="2400" dirty="0">
                <a:solidFill>
                  <a:schemeClr val="tx1"/>
                </a:solidFill>
              </a:rPr>
              <a:t>The </a:t>
            </a:r>
            <a:r>
              <a:rPr lang="en-US" sz="2400" b="1" dirty="0">
                <a:solidFill>
                  <a:schemeClr val="tx1"/>
                </a:solidFill>
              </a:rPr>
              <a:t>data output</a:t>
            </a:r>
            <a:r>
              <a:rPr lang="en-US" sz="2400" dirty="0">
                <a:solidFill>
                  <a:schemeClr val="tx1"/>
                </a:solidFill>
              </a:rPr>
              <a:t> subsystem allows the user to generate graphic displays, normally maps, and tabular reports representing derived information products.</a:t>
            </a:r>
          </a:p>
          <a:p>
            <a:endParaRPr lang="en-US" sz="2400" dirty="0"/>
          </a:p>
        </p:txBody>
      </p:sp>
    </p:spTree>
    <p:extLst>
      <p:ext uri="{BB962C8B-B14F-4D97-AF65-F5344CB8AC3E}">
        <p14:creationId xmlns:p14="http://schemas.microsoft.com/office/powerpoint/2010/main" val="1784115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443B-57D3-4F35-9E55-9B75090A37C2}"/>
              </a:ext>
            </a:extLst>
          </p:cNvPr>
          <p:cNvSpPr>
            <a:spLocks noGrp="1"/>
          </p:cNvSpPr>
          <p:nvPr>
            <p:ph type="title"/>
          </p:nvPr>
        </p:nvSpPr>
        <p:spPr/>
        <p:txBody>
          <a:bodyPr>
            <a:normAutofit/>
          </a:bodyPr>
          <a:lstStyle/>
          <a:p>
            <a:r>
              <a:rPr lang="en-US" sz="2800" b="1" dirty="0">
                <a:latin typeface="+mn-lt"/>
              </a:rPr>
              <a:t>GIS Subsystems</a:t>
            </a:r>
          </a:p>
        </p:txBody>
      </p:sp>
      <p:sp>
        <p:nvSpPr>
          <p:cNvPr id="3" name="Content Placeholder 2">
            <a:extLst>
              <a:ext uri="{FF2B5EF4-FFF2-40B4-BE49-F238E27FC236}">
                <a16:creationId xmlns:a16="http://schemas.microsoft.com/office/drawing/2014/main" id="{8C319CBB-03DF-4913-B072-24411ED6FFB6}"/>
              </a:ext>
            </a:extLst>
          </p:cNvPr>
          <p:cNvSpPr>
            <a:spLocks noGrp="1"/>
          </p:cNvSpPr>
          <p:nvPr>
            <p:ph idx="1"/>
          </p:nvPr>
        </p:nvSpPr>
        <p:spPr>
          <a:xfrm>
            <a:off x="210608" y="1236664"/>
            <a:ext cx="10362141" cy="5087936"/>
          </a:xfrm>
        </p:spPr>
        <p:txBody>
          <a:bodyPr>
            <a:normAutofit/>
          </a:bodyPr>
          <a:lstStyle/>
          <a:p>
            <a:r>
              <a:rPr lang="en-US" sz="2400" dirty="0"/>
              <a:t>It is important to understand that the GIS is </a:t>
            </a:r>
            <a:r>
              <a:rPr lang="en-US" sz="2400" u="sng" dirty="0"/>
              <a:t>not</a:t>
            </a:r>
            <a:r>
              <a:rPr lang="en-US" sz="2400" dirty="0"/>
              <a:t> a new invention. In fact, geographic information processing has a rich history in a variety of disciplines. </a:t>
            </a:r>
          </a:p>
          <a:p>
            <a:r>
              <a:rPr lang="en-US" sz="2400" dirty="0"/>
              <a:t>In particular, natural resource specialists and environmental scientists have been actively </a:t>
            </a:r>
            <a:r>
              <a:rPr lang="en-US" sz="2400" i="1" dirty="0"/>
              <a:t>processing</a:t>
            </a:r>
            <a:r>
              <a:rPr lang="en-US" sz="2400" dirty="0"/>
              <a:t> geographic data and promoting their techniques since the 1960's.</a:t>
            </a:r>
          </a:p>
          <a:p>
            <a:r>
              <a:rPr lang="en-US" sz="2400" dirty="0"/>
              <a:t>Today's generic, geographic information system, is distinguished from the geo-processing of the past by the use of computer automation to integrate geographic data processing tools in a friendly and comprehensive environment. </a:t>
            </a:r>
          </a:p>
        </p:txBody>
      </p:sp>
    </p:spTree>
    <p:extLst>
      <p:ext uri="{BB962C8B-B14F-4D97-AF65-F5344CB8AC3E}">
        <p14:creationId xmlns:p14="http://schemas.microsoft.com/office/powerpoint/2010/main" val="1140681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443B-57D3-4F35-9E55-9B75090A37C2}"/>
              </a:ext>
            </a:extLst>
          </p:cNvPr>
          <p:cNvSpPr>
            <a:spLocks noGrp="1"/>
          </p:cNvSpPr>
          <p:nvPr>
            <p:ph type="title"/>
          </p:nvPr>
        </p:nvSpPr>
        <p:spPr/>
        <p:txBody>
          <a:bodyPr>
            <a:normAutofit/>
          </a:bodyPr>
          <a:lstStyle/>
          <a:p>
            <a:r>
              <a:rPr lang="en-US" sz="2800" b="1" dirty="0"/>
              <a:t>Components of A GIS</a:t>
            </a:r>
          </a:p>
        </p:txBody>
      </p:sp>
      <p:pic>
        <p:nvPicPr>
          <p:cNvPr id="7" name="Content Placeholder 6" descr="A close up of a logo&#10;&#10;Description automatically generated">
            <a:extLst>
              <a:ext uri="{FF2B5EF4-FFF2-40B4-BE49-F238E27FC236}">
                <a16:creationId xmlns:a16="http://schemas.microsoft.com/office/drawing/2014/main" id="{3DDD517E-E3C6-4C49-868C-EED8778200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7975" y="1773599"/>
            <a:ext cx="4371181" cy="4075546"/>
          </a:xfrm>
        </p:spPr>
      </p:pic>
    </p:spTree>
    <p:extLst>
      <p:ext uri="{BB962C8B-B14F-4D97-AF65-F5344CB8AC3E}">
        <p14:creationId xmlns:p14="http://schemas.microsoft.com/office/powerpoint/2010/main" val="2411522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443B-57D3-4F35-9E55-9B75090A37C2}"/>
              </a:ext>
            </a:extLst>
          </p:cNvPr>
          <p:cNvSpPr>
            <a:spLocks noGrp="1"/>
          </p:cNvSpPr>
          <p:nvPr>
            <p:ph type="title"/>
          </p:nvPr>
        </p:nvSpPr>
        <p:spPr/>
        <p:txBody>
          <a:bodyPr>
            <a:normAutofit/>
          </a:bodyPr>
          <a:lstStyle/>
          <a:p>
            <a:r>
              <a:rPr lang="en-US" sz="2800" b="1" dirty="0"/>
              <a:t>Components of A GIS</a:t>
            </a:r>
          </a:p>
        </p:txBody>
      </p:sp>
      <p:sp>
        <p:nvSpPr>
          <p:cNvPr id="4" name="Content Placeholder 3">
            <a:extLst>
              <a:ext uri="{FF2B5EF4-FFF2-40B4-BE49-F238E27FC236}">
                <a16:creationId xmlns:a16="http://schemas.microsoft.com/office/drawing/2014/main" id="{5E6F6D43-53B3-4AA9-AA5E-095044A816F0}"/>
              </a:ext>
            </a:extLst>
          </p:cNvPr>
          <p:cNvSpPr>
            <a:spLocks noGrp="1"/>
          </p:cNvSpPr>
          <p:nvPr>
            <p:ph idx="1"/>
          </p:nvPr>
        </p:nvSpPr>
        <p:spPr>
          <a:xfrm>
            <a:off x="677334" y="1276351"/>
            <a:ext cx="9285816" cy="5362574"/>
          </a:xfrm>
        </p:spPr>
        <p:txBody>
          <a:bodyPr>
            <a:normAutofit lnSpcReduction="10000"/>
          </a:bodyPr>
          <a:lstStyle/>
          <a:p>
            <a:r>
              <a:rPr lang="en-US" sz="2000" b="1" dirty="0"/>
              <a:t>Hardware</a:t>
            </a:r>
            <a:r>
              <a:rPr lang="en-US" sz="2000" dirty="0"/>
              <a:t> is the computer system on which a GIS operates. Today, GIS software runs on a wide range of hardware types, from centralized computer servers to desktop computers used in stand-alone or networked configurations.</a:t>
            </a:r>
            <a:endParaRPr lang="en-US" sz="2000" b="1" dirty="0"/>
          </a:p>
          <a:p>
            <a:r>
              <a:rPr lang="en-US" sz="2000" dirty="0"/>
              <a:t>GIS </a:t>
            </a:r>
            <a:r>
              <a:rPr lang="en-US" sz="2000" b="1" dirty="0"/>
              <a:t>software</a:t>
            </a:r>
            <a:r>
              <a:rPr lang="en-US" sz="2000" dirty="0"/>
              <a:t> provides the functions and tools needed to store, analyze, and display geographic information. </a:t>
            </a:r>
            <a:endParaRPr lang="en-US" sz="2000" b="1" dirty="0"/>
          </a:p>
          <a:p>
            <a:r>
              <a:rPr lang="en-US" sz="2000" b="1" dirty="0"/>
              <a:t>Data is </a:t>
            </a:r>
            <a:r>
              <a:rPr lang="en-US" sz="2000" dirty="0"/>
              <a:t>Perhaps the most important component of a GIS. A GIS can integrate spatial data with other existing data resources, often stored in a corporate DBMS. This integration is a key functionality afforded by GIS.</a:t>
            </a:r>
            <a:endParaRPr lang="en-US" sz="2000" b="1" dirty="0"/>
          </a:p>
          <a:p>
            <a:r>
              <a:rPr lang="en-US" sz="2000" b="1" dirty="0"/>
              <a:t>People</a:t>
            </a:r>
            <a:r>
              <a:rPr lang="en-US" sz="2000" dirty="0"/>
              <a:t> in GIS are those who manage the system and develop plans for applying it to real world problems. GIS users range from technical specialists who design and maintain the system to those who use it to help them perform their everyday work. </a:t>
            </a:r>
            <a:endParaRPr lang="en-US" sz="2000" b="1" dirty="0"/>
          </a:p>
          <a:p>
            <a:r>
              <a:rPr lang="en-US" sz="2000" b="1" dirty="0"/>
              <a:t>Methods</a:t>
            </a:r>
            <a:r>
              <a:rPr lang="en-US" sz="2000" dirty="0"/>
              <a:t> help GIS to operate according to a well-designed implementation plan and business rules, which are the models and operating practices unique to each organization.</a:t>
            </a:r>
          </a:p>
          <a:p>
            <a:endParaRPr lang="en-US" sz="2000" dirty="0"/>
          </a:p>
        </p:txBody>
      </p:sp>
    </p:spTree>
    <p:extLst>
      <p:ext uri="{BB962C8B-B14F-4D97-AF65-F5344CB8AC3E}">
        <p14:creationId xmlns:p14="http://schemas.microsoft.com/office/powerpoint/2010/main" val="2857837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443B-57D3-4F35-9E55-9B75090A37C2}"/>
              </a:ext>
            </a:extLst>
          </p:cNvPr>
          <p:cNvSpPr>
            <a:spLocks noGrp="1"/>
          </p:cNvSpPr>
          <p:nvPr>
            <p:ph type="title"/>
          </p:nvPr>
        </p:nvSpPr>
        <p:spPr>
          <a:xfrm>
            <a:off x="677334" y="609600"/>
            <a:ext cx="8596668" cy="1320800"/>
          </a:xfrm>
        </p:spPr>
        <p:txBody>
          <a:bodyPr anchor="t">
            <a:normAutofit/>
          </a:bodyPr>
          <a:lstStyle/>
          <a:p>
            <a:r>
              <a:rPr lang="en-US" b="1" dirty="0"/>
              <a:t>GIS Data Model</a:t>
            </a:r>
          </a:p>
        </p:txBody>
      </p:sp>
      <p:pic>
        <p:nvPicPr>
          <p:cNvPr id="5" name="Picture 4" descr="A close up of text on a black background&#10;&#10;Description automatically generated">
            <a:extLst>
              <a:ext uri="{FF2B5EF4-FFF2-40B4-BE49-F238E27FC236}">
                <a16:creationId xmlns:a16="http://schemas.microsoft.com/office/drawing/2014/main" id="{1CA36788-951B-47F5-BD8C-2F78EDDBE4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704" y="2159331"/>
            <a:ext cx="3376743" cy="3546144"/>
          </a:xfrm>
          <a:prstGeom prst="rect">
            <a:avLst/>
          </a:prstGeom>
        </p:spPr>
      </p:pic>
      <p:sp>
        <p:nvSpPr>
          <p:cNvPr id="4" name="Content Placeholder 3">
            <a:extLst>
              <a:ext uri="{FF2B5EF4-FFF2-40B4-BE49-F238E27FC236}">
                <a16:creationId xmlns:a16="http://schemas.microsoft.com/office/drawing/2014/main" id="{5E6F6D43-53B3-4AA9-AA5E-095044A816F0}"/>
              </a:ext>
            </a:extLst>
          </p:cNvPr>
          <p:cNvSpPr>
            <a:spLocks noGrp="1"/>
          </p:cNvSpPr>
          <p:nvPr>
            <p:ph idx="1"/>
          </p:nvPr>
        </p:nvSpPr>
        <p:spPr>
          <a:xfrm>
            <a:off x="4063160" y="2160589"/>
            <a:ext cx="5207839" cy="3880773"/>
          </a:xfrm>
        </p:spPr>
        <p:txBody>
          <a:bodyPr>
            <a:normAutofit/>
          </a:bodyPr>
          <a:lstStyle/>
          <a:p>
            <a:pPr>
              <a:lnSpc>
                <a:spcPct val="90000"/>
              </a:lnSpc>
            </a:pPr>
            <a:r>
              <a:rPr lang="en-US" sz="2000" dirty="0"/>
              <a:t>A GIS stores information about the world as a collection of thematic layers that can be linked together by geography. </a:t>
            </a:r>
          </a:p>
          <a:p>
            <a:pPr>
              <a:lnSpc>
                <a:spcPct val="90000"/>
              </a:lnSpc>
            </a:pPr>
            <a:r>
              <a:rPr lang="en-US" sz="2000" dirty="0"/>
              <a:t>This simple concept has proven valuable for solving many real-world problems from tracking delivery vehicles to modeling global atmospheric circulation.</a:t>
            </a:r>
          </a:p>
          <a:p>
            <a:pPr>
              <a:lnSpc>
                <a:spcPct val="90000"/>
              </a:lnSpc>
            </a:pPr>
            <a:r>
              <a:rPr lang="en-US" sz="2000" dirty="0"/>
              <a:t> The thematic layer approach allows us to organize the complexity of the real world into a simple representation to help facilitate our understanding of natural relationships.</a:t>
            </a:r>
          </a:p>
        </p:txBody>
      </p:sp>
    </p:spTree>
    <p:extLst>
      <p:ext uri="{BB962C8B-B14F-4D97-AF65-F5344CB8AC3E}">
        <p14:creationId xmlns:p14="http://schemas.microsoft.com/office/powerpoint/2010/main" val="31119807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2858</TotalTime>
  <Words>1879</Words>
  <Application>Microsoft Office PowerPoint</Application>
  <PresentationFormat>Widescreen</PresentationFormat>
  <Paragraphs>137</Paragraphs>
  <Slides>19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Trebuchet MS</vt:lpstr>
      <vt:lpstr>Wingdings 3</vt:lpstr>
      <vt:lpstr>Facet</vt:lpstr>
      <vt:lpstr>PowerPoint Presentation</vt:lpstr>
      <vt:lpstr>PowerPoint Presentation</vt:lpstr>
      <vt:lpstr>PowerPoint Presentation</vt:lpstr>
      <vt:lpstr>PowerPoint Presentation</vt:lpstr>
      <vt:lpstr>GIS Subsystems</vt:lpstr>
      <vt:lpstr>GIS Subsystems</vt:lpstr>
      <vt:lpstr>Components of A GIS</vt:lpstr>
      <vt:lpstr>Components of A GIS</vt:lpstr>
      <vt:lpstr>GIS Data Model</vt:lpstr>
      <vt:lpstr>GIS Data Types</vt:lpstr>
      <vt:lpstr>Special Data Models</vt:lpstr>
      <vt:lpstr>Spatial Data models</vt:lpstr>
      <vt:lpstr>Vector Data Format</vt:lpstr>
      <vt:lpstr>Representing features in vector data</vt:lpstr>
      <vt:lpstr>Raster data Format</vt:lpstr>
      <vt:lpstr>Vector versus Raster presentation</vt:lpstr>
      <vt:lpstr>Image Data Type</vt:lpstr>
      <vt:lpstr>Attribute data Model</vt:lpstr>
      <vt:lpstr>Connecting spatial with attribute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Nabila Eladawy</dc:creator>
  <cp:lastModifiedBy>Ahmed Khalil</cp:lastModifiedBy>
  <cp:revision>8</cp:revision>
  <dcterms:created xsi:type="dcterms:W3CDTF">2020-02-16T06:17:47Z</dcterms:created>
  <dcterms:modified xsi:type="dcterms:W3CDTF">2020-03-09T16:41:27Z</dcterms:modified>
</cp:coreProperties>
</file>