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8" r:id="rId2"/>
    <p:sldId id="284" r:id="rId3"/>
    <p:sldId id="283" r:id="rId4"/>
    <p:sldId id="259" r:id="rId5"/>
    <p:sldId id="276" r:id="rId6"/>
    <p:sldId id="260" r:id="rId7"/>
    <p:sldId id="277" r:id="rId8"/>
    <p:sldId id="261" r:id="rId9"/>
    <p:sldId id="262" r:id="rId10"/>
    <p:sldId id="278" r:id="rId11"/>
    <p:sldId id="263" r:id="rId12"/>
    <p:sldId id="264" r:id="rId13"/>
    <p:sldId id="265" r:id="rId14"/>
    <p:sldId id="280" r:id="rId15"/>
    <p:sldId id="279" r:id="rId16"/>
    <p:sldId id="266" r:id="rId17"/>
    <p:sldId id="269" r:id="rId18"/>
    <p:sldId id="267" r:id="rId19"/>
    <p:sldId id="270" r:id="rId20"/>
    <p:sldId id="281" r:id="rId21"/>
    <p:sldId id="271" r:id="rId22"/>
    <p:sldId id="272" r:id="rId23"/>
    <p:sldId id="273" r:id="rId24"/>
    <p:sldId id="274" r:id="rId25"/>
    <p:sldId id="275" r:id="rId26"/>
    <p:sldId id="282"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7" autoAdjust="0"/>
  </p:normalViewPr>
  <p:slideViewPr>
    <p:cSldViewPr snapToGrid="0">
      <p:cViewPr>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002C7-60F8-484E-9D48-5F3A07F335AD}" type="datetimeFigureOut">
              <a:rPr lang="en-US" smtClean="0"/>
              <a:t>2/22/2020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C0EA1-C834-4C44-8AC4-BAD59B39E3E6}" type="slidenum">
              <a:rPr lang="en-US" smtClean="0"/>
              <a:t>‹#›</a:t>
            </a:fld>
            <a:endParaRPr lang="en-US"/>
          </a:p>
        </p:txBody>
      </p:sp>
    </p:spTree>
    <p:extLst>
      <p:ext uri="{BB962C8B-B14F-4D97-AF65-F5344CB8AC3E}">
        <p14:creationId xmlns:p14="http://schemas.microsoft.com/office/powerpoint/2010/main" val="340455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0042733-45BA-4BCF-B919-50DFB56FB44B}"/>
              </a:ext>
            </a:extLst>
          </p:cNvPr>
          <p:cNvSpPr>
            <a:spLocks noGrp="1" noChangeArrowheads="1"/>
          </p:cNvSpPr>
          <p:nvPr>
            <p:ph type="sldNum" sz="quarter" idx="5"/>
          </p:nvPr>
        </p:nvSpPr>
        <p:spPr>
          <a:noFill/>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CE8CD248-68A2-4D4F-ACC5-B7977639EE5B}" type="slidenum">
              <a:rPr lang="ar-SA" altLang="en-US" smtClean="0"/>
              <a:pPr algn="l">
                <a:spcBef>
                  <a:spcPct val="0"/>
                </a:spcBef>
              </a:pPr>
              <a:t>17</a:t>
            </a:fld>
            <a:endParaRPr lang="en-US" altLang="en-US" dirty="0"/>
          </a:p>
        </p:txBody>
      </p:sp>
      <p:sp>
        <p:nvSpPr>
          <p:cNvPr id="8195" name="Rectangle 2">
            <a:extLst>
              <a:ext uri="{FF2B5EF4-FFF2-40B4-BE49-F238E27FC236}">
                <a16:creationId xmlns:a16="http://schemas.microsoft.com/office/drawing/2014/main" id="{B4A5F1EA-52D6-4449-B1E9-11B5087C30C1}"/>
              </a:ext>
            </a:extLst>
          </p:cNvPr>
          <p:cNvSpPr>
            <a:spLocks noGrp="1" noRot="1" noChangeAspect="1" noChangeArrowheads="1" noTextEdit="1"/>
          </p:cNvSpPr>
          <p:nvPr>
            <p:ph type="sldImg"/>
          </p:nvPr>
        </p:nvSpPr>
        <p:spPr>
          <a:xfrm>
            <a:off x="390525" y="674688"/>
            <a:ext cx="6076950" cy="3419475"/>
          </a:xfrm>
          <a:ln/>
        </p:spPr>
      </p:sp>
      <p:sp>
        <p:nvSpPr>
          <p:cNvPr id="8196" name="Rectangle 3">
            <a:extLst>
              <a:ext uri="{FF2B5EF4-FFF2-40B4-BE49-F238E27FC236}">
                <a16:creationId xmlns:a16="http://schemas.microsoft.com/office/drawing/2014/main" id="{10ECB54C-07A1-47A6-A3ED-836C7BC3BF8B}"/>
              </a:ext>
            </a:extLst>
          </p:cNvPr>
          <p:cNvSpPr>
            <a:spLocks noGrp="1" noChangeArrowheads="1"/>
          </p:cNvSpPr>
          <p:nvPr>
            <p:ph type="body" idx="1"/>
          </p:nvPr>
        </p:nvSpPr>
        <p:spPr>
          <a:xfrm>
            <a:off x="904875" y="4352925"/>
            <a:ext cx="5075238" cy="4148138"/>
          </a:xfrm>
          <a:noFill/>
        </p:spPr>
        <p:txBody>
          <a:bodyPr/>
          <a:lstStyle/>
          <a:p>
            <a:pPr lvl="1" eaLnBrk="1" hangingPunct="1"/>
            <a:r>
              <a:rPr lang="en-US" altLang="en-US" dirty="0"/>
              <a:t>You can represent geographic features in vector or raster format.</a:t>
            </a:r>
          </a:p>
          <a:p>
            <a:pPr lvl="2" eaLnBrk="1" hangingPunct="1"/>
            <a:r>
              <a:rPr lang="en-US" altLang="en-US" dirty="0"/>
              <a:t>Vector data</a:t>
            </a:r>
          </a:p>
          <a:p>
            <a:pPr lvl="3" eaLnBrk="1" hangingPunct="1"/>
            <a:r>
              <a:rPr lang="en-US" altLang="en-US" dirty="0"/>
              <a:t>The vector data model represents geographic features much the same way maps do—using points, lines, and areas. An </a:t>
            </a:r>
            <a:r>
              <a:rPr lang="en-US" altLang="en-US" dirty="0" err="1"/>
              <a:t>x,y</a:t>
            </a:r>
            <a:r>
              <a:rPr lang="en-US" altLang="en-US" dirty="0"/>
              <a:t> (Cartesian) coordinate system references real-world locations.</a:t>
            </a:r>
          </a:p>
          <a:p>
            <a:pPr lvl="2" eaLnBrk="1" hangingPunct="1"/>
            <a:r>
              <a:rPr lang="en-US" altLang="en-US" dirty="0"/>
              <a:t>Raster data</a:t>
            </a:r>
          </a:p>
          <a:p>
            <a:pPr lvl="3" eaLnBrk="1" hangingPunct="1"/>
            <a:r>
              <a:rPr lang="en-US" altLang="en-US" dirty="0"/>
              <a:t>Instead of representing features by their </a:t>
            </a:r>
            <a:r>
              <a:rPr lang="en-US" altLang="en-US" dirty="0" err="1"/>
              <a:t>x,y</a:t>
            </a:r>
            <a:r>
              <a:rPr lang="en-US" altLang="en-US" dirty="0"/>
              <a:t> coordinates, the raster data model assigns values to cells that cover coordinate locations. Raster format is well suited to spatial analysis and is also appropriate for storing data collected in grid format. The amount of detail you can show for a particular feature depends on the size of the cells in the grid. This makes raster data inappropriate for applications where discrete boundaries must be known, such as parcel management.</a:t>
            </a:r>
          </a:p>
          <a:p>
            <a:pPr lvl="1"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52E4A14-5628-4BD0-99F1-D1ECDB10DEBD}"/>
              </a:ext>
            </a:extLst>
          </p:cNvPr>
          <p:cNvSpPr>
            <a:spLocks noGrp="1" noChangeArrowheads="1"/>
          </p:cNvSpPr>
          <p:nvPr>
            <p:ph type="sldNum" sz="quarter" idx="5"/>
          </p:nvPr>
        </p:nvSpPr>
        <p:spPr>
          <a:noFill/>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9EDE74D4-DDD3-42C0-8AAC-D77250A9DF5B}" type="slidenum">
              <a:rPr lang="ar-SA" altLang="en-US" smtClean="0"/>
              <a:pPr algn="l">
                <a:spcBef>
                  <a:spcPct val="0"/>
                </a:spcBef>
              </a:pPr>
              <a:t>19</a:t>
            </a:fld>
            <a:endParaRPr lang="en-US" altLang="en-US"/>
          </a:p>
        </p:txBody>
      </p:sp>
      <p:sp>
        <p:nvSpPr>
          <p:cNvPr id="14339" name="Rectangle 2">
            <a:extLst>
              <a:ext uri="{FF2B5EF4-FFF2-40B4-BE49-F238E27FC236}">
                <a16:creationId xmlns:a16="http://schemas.microsoft.com/office/drawing/2014/main" id="{4982A355-99B4-41FF-ADA3-74A082E15B44}"/>
              </a:ext>
            </a:extLst>
          </p:cNvPr>
          <p:cNvSpPr>
            <a:spLocks noGrp="1" noRot="1" noChangeAspect="1" noChangeArrowheads="1" noTextEdit="1"/>
          </p:cNvSpPr>
          <p:nvPr>
            <p:ph type="sldImg"/>
          </p:nvPr>
        </p:nvSpPr>
        <p:spPr>
          <a:xfrm>
            <a:off x="390525" y="674688"/>
            <a:ext cx="6076950" cy="3419475"/>
          </a:xfrm>
          <a:ln/>
        </p:spPr>
      </p:sp>
      <p:sp>
        <p:nvSpPr>
          <p:cNvPr id="14340" name="Rectangle 3">
            <a:extLst>
              <a:ext uri="{FF2B5EF4-FFF2-40B4-BE49-F238E27FC236}">
                <a16:creationId xmlns:a16="http://schemas.microsoft.com/office/drawing/2014/main" id="{A186C5CC-9548-47D1-B17C-0206655D4CE0}"/>
              </a:ext>
            </a:extLst>
          </p:cNvPr>
          <p:cNvSpPr>
            <a:spLocks noGrp="1" noChangeArrowheads="1"/>
          </p:cNvSpPr>
          <p:nvPr>
            <p:ph type="body" idx="1"/>
          </p:nvPr>
        </p:nvSpPr>
        <p:spPr>
          <a:xfrm>
            <a:off x="904875" y="4352925"/>
            <a:ext cx="5075238" cy="4148138"/>
          </a:xfrm>
          <a:noFill/>
        </p:spPr>
        <p:txBody>
          <a:bodyPr/>
          <a:lstStyle/>
          <a:p>
            <a:pPr eaLnBrk="1" hangingPunct="1"/>
            <a:r>
              <a:rPr lang="en-US" altLang="en-US"/>
              <a:t>Abstracting real-world entities</a:t>
            </a:r>
          </a:p>
          <a:p>
            <a:pPr lvl="1" eaLnBrk="1" hangingPunct="1"/>
            <a:r>
              <a:rPr lang="en-US" altLang="en-US"/>
              <a:t>It is impossible to capture everything from reality inside a computer. Instead, GIS users must somehow abstract real-world phenomena, or entities, into a geometric representation of those entities. There are three basic geometric shapes used for geographic features: points, lines, and areas. These shapes can be called geometric objects, geometric features, or feature types.</a:t>
            </a:r>
          </a:p>
          <a:p>
            <a:pPr lvl="1" eaLnBrk="1" hangingPunct="1"/>
            <a:r>
              <a:rPr lang="en-US" altLang="en-US"/>
              <a:t>Note that there are different methods of making these entities digital, including scanning and digitizing. </a:t>
            </a:r>
          </a:p>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52E4A14-5628-4BD0-99F1-D1ECDB10DEBD}"/>
              </a:ext>
            </a:extLst>
          </p:cNvPr>
          <p:cNvSpPr>
            <a:spLocks noGrp="1" noChangeArrowheads="1"/>
          </p:cNvSpPr>
          <p:nvPr>
            <p:ph type="sldNum" sz="quarter" idx="5"/>
          </p:nvPr>
        </p:nvSpPr>
        <p:spPr>
          <a:noFill/>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9EDE74D4-DDD3-42C0-8AAC-D77250A9DF5B}" type="slidenum">
              <a:rPr lang="ar-SA" altLang="en-US" smtClean="0"/>
              <a:pPr algn="l">
                <a:spcBef>
                  <a:spcPct val="0"/>
                </a:spcBef>
              </a:pPr>
              <a:t>20</a:t>
            </a:fld>
            <a:endParaRPr lang="en-US" altLang="en-US"/>
          </a:p>
        </p:txBody>
      </p:sp>
      <p:sp>
        <p:nvSpPr>
          <p:cNvPr id="14339" name="Rectangle 2">
            <a:extLst>
              <a:ext uri="{FF2B5EF4-FFF2-40B4-BE49-F238E27FC236}">
                <a16:creationId xmlns:a16="http://schemas.microsoft.com/office/drawing/2014/main" id="{4982A355-99B4-41FF-ADA3-74A082E15B44}"/>
              </a:ext>
            </a:extLst>
          </p:cNvPr>
          <p:cNvSpPr>
            <a:spLocks noGrp="1" noRot="1" noChangeAspect="1" noChangeArrowheads="1" noTextEdit="1"/>
          </p:cNvSpPr>
          <p:nvPr>
            <p:ph type="sldImg"/>
          </p:nvPr>
        </p:nvSpPr>
        <p:spPr>
          <a:xfrm>
            <a:off x="390525" y="674688"/>
            <a:ext cx="6076950" cy="3419475"/>
          </a:xfrm>
          <a:ln/>
        </p:spPr>
      </p:sp>
      <p:sp>
        <p:nvSpPr>
          <p:cNvPr id="14340" name="Rectangle 3">
            <a:extLst>
              <a:ext uri="{FF2B5EF4-FFF2-40B4-BE49-F238E27FC236}">
                <a16:creationId xmlns:a16="http://schemas.microsoft.com/office/drawing/2014/main" id="{A186C5CC-9548-47D1-B17C-0206655D4CE0}"/>
              </a:ext>
            </a:extLst>
          </p:cNvPr>
          <p:cNvSpPr>
            <a:spLocks noGrp="1" noChangeArrowheads="1"/>
          </p:cNvSpPr>
          <p:nvPr>
            <p:ph type="body" idx="1"/>
          </p:nvPr>
        </p:nvSpPr>
        <p:spPr>
          <a:xfrm>
            <a:off x="904875" y="4352925"/>
            <a:ext cx="5075238" cy="4148138"/>
          </a:xfrm>
          <a:noFill/>
        </p:spPr>
        <p:txBody>
          <a:bodyPr/>
          <a:lstStyle/>
          <a:p>
            <a:pPr eaLnBrk="1" hangingPunct="1"/>
            <a:r>
              <a:rPr lang="en-US" altLang="en-US"/>
              <a:t>Abstracting real-world entities</a:t>
            </a:r>
          </a:p>
          <a:p>
            <a:pPr lvl="1" eaLnBrk="1" hangingPunct="1"/>
            <a:r>
              <a:rPr lang="en-US" altLang="en-US"/>
              <a:t>It is impossible to capture everything from reality inside a computer. Instead, GIS users must somehow abstract real-world phenomena, or entities, into a geometric representation of those entities. There are three basic geometric shapes used for geographic features: points, lines, and areas. These shapes can be called geometric objects, geometric features, or feature types.</a:t>
            </a:r>
          </a:p>
          <a:p>
            <a:pPr lvl="1" eaLnBrk="1" hangingPunct="1"/>
            <a:r>
              <a:rPr lang="en-US" altLang="en-US"/>
              <a:t>Note that there are different methods of making these entities digital, including scanning and digitizing. </a:t>
            </a:r>
          </a:p>
          <a:p>
            <a:pPr eaLnBrk="1" hangingPunct="1"/>
            <a:endParaRPr lang="en-US" altLang="en-US"/>
          </a:p>
        </p:txBody>
      </p:sp>
    </p:spTree>
    <p:extLst>
      <p:ext uri="{BB962C8B-B14F-4D97-AF65-F5344CB8AC3E}">
        <p14:creationId xmlns:p14="http://schemas.microsoft.com/office/powerpoint/2010/main" val="300455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52E4A14-5628-4BD0-99F1-D1ECDB10DEBD}"/>
              </a:ext>
            </a:extLst>
          </p:cNvPr>
          <p:cNvSpPr>
            <a:spLocks noGrp="1" noChangeArrowheads="1"/>
          </p:cNvSpPr>
          <p:nvPr>
            <p:ph type="sldNum" sz="quarter" idx="5"/>
          </p:nvPr>
        </p:nvSpPr>
        <p:spPr>
          <a:noFill/>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9EDE74D4-DDD3-42C0-8AAC-D77250A9DF5B}" type="slidenum">
              <a:rPr lang="ar-SA" altLang="en-US" smtClean="0"/>
              <a:pPr algn="l">
                <a:spcBef>
                  <a:spcPct val="0"/>
                </a:spcBef>
              </a:pPr>
              <a:t>21</a:t>
            </a:fld>
            <a:endParaRPr lang="en-US" altLang="en-US"/>
          </a:p>
        </p:txBody>
      </p:sp>
      <p:sp>
        <p:nvSpPr>
          <p:cNvPr id="14339" name="Rectangle 2">
            <a:extLst>
              <a:ext uri="{FF2B5EF4-FFF2-40B4-BE49-F238E27FC236}">
                <a16:creationId xmlns:a16="http://schemas.microsoft.com/office/drawing/2014/main" id="{4982A355-99B4-41FF-ADA3-74A082E15B44}"/>
              </a:ext>
            </a:extLst>
          </p:cNvPr>
          <p:cNvSpPr>
            <a:spLocks noGrp="1" noRot="1" noChangeAspect="1" noChangeArrowheads="1" noTextEdit="1"/>
          </p:cNvSpPr>
          <p:nvPr>
            <p:ph type="sldImg"/>
          </p:nvPr>
        </p:nvSpPr>
        <p:spPr>
          <a:xfrm>
            <a:off x="390525" y="674688"/>
            <a:ext cx="6076950" cy="3419475"/>
          </a:xfrm>
          <a:ln/>
        </p:spPr>
      </p:sp>
      <p:sp>
        <p:nvSpPr>
          <p:cNvPr id="14340" name="Rectangle 3">
            <a:extLst>
              <a:ext uri="{FF2B5EF4-FFF2-40B4-BE49-F238E27FC236}">
                <a16:creationId xmlns:a16="http://schemas.microsoft.com/office/drawing/2014/main" id="{A186C5CC-9548-47D1-B17C-0206655D4CE0}"/>
              </a:ext>
            </a:extLst>
          </p:cNvPr>
          <p:cNvSpPr>
            <a:spLocks noGrp="1" noChangeArrowheads="1"/>
          </p:cNvSpPr>
          <p:nvPr>
            <p:ph type="body" idx="1"/>
          </p:nvPr>
        </p:nvSpPr>
        <p:spPr>
          <a:xfrm>
            <a:off x="904875" y="4352925"/>
            <a:ext cx="5075238" cy="4148138"/>
          </a:xfrm>
          <a:noFill/>
        </p:spPr>
        <p:txBody>
          <a:bodyPr/>
          <a:lstStyle/>
          <a:p>
            <a:pPr eaLnBrk="1" hangingPunct="1"/>
            <a:r>
              <a:rPr lang="en-US" altLang="en-US"/>
              <a:t>Abstracting real-world entities</a:t>
            </a:r>
          </a:p>
          <a:p>
            <a:pPr lvl="1" eaLnBrk="1" hangingPunct="1"/>
            <a:r>
              <a:rPr lang="en-US" altLang="en-US"/>
              <a:t>It is impossible to capture everything from reality inside a computer. Instead, GIS users must somehow abstract real-world phenomena, or entities, into a geometric representation of those entities. There are three basic geometric shapes used for geographic features: points, lines, and areas. These shapes can be called geometric objects, geometric features, or feature types.</a:t>
            </a:r>
          </a:p>
          <a:p>
            <a:pPr lvl="1" eaLnBrk="1" hangingPunct="1"/>
            <a:r>
              <a:rPr lang="en-US" altLang="en-US"/>
              <a:t>Note that there are different methods of making these entities digital, including scanning and digitizing. </a:t>
            </a:r>
          </a:p>
          <a:p>
            <a:pPr eaLnBrk="1" hangingPunct="1"/>
            <a:endParaRPr lang="en-US" altLang="en-US"/>
          </a:p>
        </p:txBody>
      </p:sp>
    </p:spTree>
    <p:extLst>
      <p:ext uri="{BB962C8B-B14F-4D97-AF65-F5344CB8AC3E}">
        <p14:creationId xmlns:p14="http://schemas.microsoft.com/office/powerpoint/2010/main" val="3545379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5E1180-3E3C-4420-A251-A74498B0A86F}"/>
              </a:ext>
            </a:extLst>
          </p:cNvPr>
          <p:cNvSpPr>
            <a:spLocks noGrp="1" noChangeArrowheads="1"/>
          </p:cNvSpPr>
          <p:nvPr>
            <p:ph type="sldNum" sz="quarter" idx="5"/>
          </p:nvPr>
        </p:nvSpPr>
        <p:spPr>
          <a:ln/>
        </p:spPr>
        <p:txBody>
          <a:bodyPr/>
          <a:lstStyle/>
          <a:p>
            <a:fld id="{43BB6E37-93F9-43DF-8364-990459204910}" type="slidenum">
              <a:rPr lang="ar-SA" altLang="en-US"/>
              <a:pPr/>
              <a:t>25</a:t>
            </a:fld>
            <a:endParaRPr lang="en-US" altLang="en-US"/>
          </a:p>
        </p:txBody>
      </p:sp>
      <p:sp>
        <p:nvSpPr>
          <p:cNvPr id="16386" name="Rectangle 2">
            <a:extLst>
              <a:ext uri="{FF2B5EF4-FFF2-40B4-BE49-F238E27FC236}">
                <a16:creationId xmlns:a16="http://schemas.microsoft.com/office/drawing/2014/main" id="{59C45636-F667-4D1D-8612-00432A7121C5}"/>
              </a:ext>
            </a:extLst>
          </p:cNvPr>
          <p:cNvSpPr>
            <a:spLocks noGrp="1" noRot="1" noChangeAspect="1" noChangeArrowheads="1" noTextEdit="1"/>
          </p:cNvSpPr>
          <p:nvPr>
            <p:ph type="sldImg"/>
          </p:nvPr>
        </p:nvSpPr>
        <p:spPr>
          <a:xfrm>
            <a:off x="398463" y="696913"/>
            <a:ext cx="6075362" cy="3417887"/>
          </a:xfrm>
          <a:ln/>
        </p:spPr>
      </p:sp>
      <p:sp>
        <p:nvSpPr>
          <p:cNvPr id="16387" name="Rectangle 3">
            <a:extLst>
              <a:ext uri="{FF2B5EF4-FFF2-40B4-BE49-F238E27FC236}">
                <a16:creationId xmlns:a16="http://schemas.microsoft.com/office/drawing/2014/main" id="{B01E1810-0B5C-42A3-8C2D-E1CF61B693E9}"/>
              </a:ext>
            </a:extLst>
          </p:cNvPr>
          <p:cNvSpPr>
            <a:spLocks noGrp="1" noChangeArrowheads="1"/>
          </p:cNvSpPr>
          <p:nvPr>
            <p:ph type="body" idx="1"/>
          </p:nvPr>
        </p:nvSpPr>
        <p:spPr>
          <a:xfrm>
            <a:off x="896938" y="4341813"/>
            <a:ext cx="5073650" cy="4140200"/>
          </a:xfrm>
        </p:spPr>
        <p:txBody>
          <a:bodyPr/>
          <a:lstStyle/>
          <a:p>
            <a:pPr algn="l"/>
            <a:r>
              <a:rPr lang="en-US" altLang="en-US"/>
              <a:t>Data format: Shapefile</a:t>
            </a:r>
          </a:p>
          <a:p>
            <a:pPr lvl="1" algn="l"/>
            <a:r>
              <a:rPr lang="en-US" altLang="en-US"/>
              <a:t>Shapefiles can only contain one feature class. Therefore, a donut shop point feature class (representing the building’s point location) must be stored in a different shapefile as a donut shop polygon feature class (representing the building’s footprint).</a:t>
            </a:r>
          </a:p>
          <a:p>
            <a:pPr lvl="1" algn="l"/>
            <a:r>
              <a:rPr lang="en-US" altLang="en-US"/>
              <a:t>Regardless of feature type, a shapefile’s default attribute table is stored in dBASE format and is named </a:t>
            </a:r>
            <a:r>
              <a:rPr lang="en-US" altLang="en-US" i="1"/>
              <a:t>shapefile</a:t>
            </a:r>
            <a:r>
              <a:rPr lang="en-US" altLang="en-US"/>
              <a:t>.dbf (e.g., donut.dbf). You can access this table in ArcGIS applications or dBASE. Additionally, shapefiles are the native format for ArcView 3.x, so you can view, display, and edit both the spatial and attribute data in ArcView 3.x.</a:t>
            </a:r>
          </a:p>
          <a:p>
            <a:pPr lvl="1" algn="l"/>
            <a:r>
              <a:rPr lang="en-US" altLang="en-US"/>
              <a:t>Shapefiles are a vector file structure for storing the location and attribute information of points, lines, or areas. Each shapefile consists of at least three files: shapefile.shp, shapefile.shx, and shapefile.dbf (e.g., donut.shp, donut.shx, and donut.dbf). </a:t>
            </a:r>
          </a:p>
          <a:p>
            <a:pPr lvl="1" algn="l"/>
            <a:r>
              <a:rPr lang="en-US" altLang="en-US"/>
              <a:t>If your shapefile has a defined coordinate system, the spatial reference information will be stored in the shapefile.prj file (e.g., donut.prj). Note that all GIS spatial data layers are stored in some type of coordinate system and the definition of the coordinate system should be maintained in the database dictionary, the shapefile.prj, the metadata file, or all three. In addition to the three basic files (SHP, SHX, DBF), other files may be created and/or used by ArcGIS</a:t>
            </a:r>
            <a:r>
              <a:rPr lang="en-US" altLang="en-US" baseline="30000"/>
              <a:t> </a:t>
            </a:r>
            <a:r>
              <a:rPr lang="en-US" altLang="en-US"/>
              <a:t>software as needed. </a:t>
            </a:r>
          </a:p>
          <a:p>
            <a:pPr lvl="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5E1180-3E3C-4420-A251-A74498B0A86F}"/>
              </a:ext>
            </a:extLst>
          </p:cNvPr>
          <p:cNvSpPr>
            <a:spLocks noGrp="1" noChangeArrowheads="1"/>
          </p:cNvSpPr>
          <p:nvPr>
            <p:ph type="sldNum" sz="quarter" idx="5"/>
          </p:nvPr>
        </p:nvSpPr>
        <p:spPr>
          <a:ln/>
        </p:spPr>
        <p:txBody>
          <a:bodyPr/>
          <a:lstStyle/>
          <a:p>
            <a:fld id="{43BB6E37-93F9-43DF-8364-990459204910}" type="slidenum">
              <a:rPr lang="ar-SA" altLang="en-US"/>
              <a:pPr/>
              <a:t>26</a:t>
            </a:fld>
            <a:endParaRPr lang="en-US" altLang="en-US"/>
          </a:p>
        </p:txBody>
      </p:sp>
      <p:sp>
        <p:nvSpPr>
          <p:cNvPr id="16386" name="Rectangle 2">
            <a:extLst>
              <a:ext uri="{FF2B5EF4-FFF2-40B4-BE49-F238E27FC236}">
                <a16:creationId xmlns:a16="http://schemas.microsoft.com/office/drawing/2014/main" id="{59C45636-F667-4D1D-8612-00432A7121C5}"/>
              </a:ext>
            </a:extLst>
          </p:cNvPr>
          <p:cNvSpPr>
            <a:spLocks noGrp="1" noRot="1" noChangeAspect="1" noChangeArrowheads="1" noTextEdit="1"/>
          </p:cNvSpPr>
          <p:nvPr>
            <p:ph type="sldImg"/>
          </p:nvPr>
        </p:nvSpPr>
        <p:spPr>
          <a:xfrm>
            <a:off x="398463" y="696913"/>
            <a:ext cx="6075362" cy="3417887"/>
          </a:xfrm>
          <a:ln/>
        </p:spPr>
      </p:sp>
      <p:sp>
        <p:nvSpPr>
          <p:cNvPr id="16387" name="Rectangle 3">
            <a:extLst>
              <a:ext uri="{FF2B5EF4-FFF2-40B4-BE49-F238E27FC236}">
                <a16:creationId xmlns:a16="http://schemas.microsoft.com/office/drawing/2014/main" id="{B01E1810-0B5C-42A3-8C2D-E1CF61B693E9}"/>
              </a:ext>
            </a:extLst>
          </p:cNvPr>
          <p:cNvSpPr>
            <a:spLocks noGrp="1" noChangeArrowheads="1"/>
          </p:cNvSpPr>
          <p:nvPr>
            <p:ph type="body" idx="1"/>
          </p:nvPr>
        </p:nvSpPr>
        <p:spPr>
          <a:xfrm>
            <a:off x="896938" y="4341813"/>
            <a:ext cx="5073650" cy="4140200"/>
          </a:xfrm>
        </p:spPr>
        <p:txBody>
          <a:bodyPr/>
          <a:lstStyle/>
          <a:p>
            <a:pPr algn="l"/>
            <a:r>
              <a:rPr lang="en-US" altLang="en-US"/>
              <a:t>Data format: Shapefile</a:t>
            </a:r>
          </a:p>
          <a:p>
            <a:pPr lvl="1" algn="l"/>
            <a:r>
              <a:rPr lang="en-US" altLang="en-US"/>
              <a:t>Shapefiles can only contain one feature class. Therefore, a donut shop point feature class (representing the building’s point location) must be stored in a different shapefile as a donut shop polygon feature class (representing the building’s footprint).</a:t>
            </a:r>
          </a:p>
          <a:p>
            <a:pPr lvl="1" algn="l"/>
            <a:r>
              <a:rPr lang="en-US" altLang="en-US"/>
              <a:t>Regardless of feature type, a shapefile’s default attribute table is stored in dBASE format and is named </a:t>
            </a:r>
            <a:r>
              <a:rPr lang="en-US" altLang="en-US" i="1"/>
              <a:t>shapefile</a:t>
            </a:r>
            <a:r>
              <a:rPr lang="en-US" altLang="en-US"/>
              <a:t>.dbf (e.g., donut.dbf). You can access this table in ArcGIS applications or dBASE. Additionally, shapefiles are the native format for ArcView 3.x, so you can view, display, and edit both the spatial and attribute data in ArcView 3.x.</a:t>
            </a:r>
          </a:p>
          <a:p>
            <a:pPr lvl="1" algn="l"/>
            <a:r>
              <a:rPr lang="en-US" altLang="en-US"/>
              <a:t>Shapefiles are a vector file structure for storing the location and attribute information of points, lines, or areas. Each shapefile consists of at least three files: shapefile.shp, shapefile.shx, and shapefile.dbf (e.g., donut.shp, donut.shx, and donut.dbf). </a:t>
            </a:r>
          </a:p>
          <a:p>
            <a:pPr lvl="1" algn="l"/>
            <a:r>
              <a:rPr lang="en-US" altLang="en-US"/>
              <a:t>If your shapefile has a defined coordinate system, the spatial reference information will be stored in the shapefile.prj file (e.g., donut.prj). Note that all GIS spatial data layers are stored in some type of coordinate system and the definition of the coordinate system should be maintained in the database dictionary, the shapefile.prj, the metadata file, or all three. In addition to the three basic files (SHP, SHX, DBF), other files may be created and/or used by ArcGIS</a:t>
            </a:r>
            <a:r>
              <a:rPr lang="en-US" altLang="en-US" baseline="30000"/>
              <a:t> </a:t>
            </a:r>
            <a:r>
              <a:rPr lang="en-US" altLang="en-US"/>
              <a:t>software as needed. </a:t>
            </a:r>
          </a:p>
          <a:p>
            <a:pPr lvl="1"/>
            <a:endParaRPr lang="en-US" altLang="en-US"/>
          </a:p>
        </p:txBody>
      </p:sp>
    </p:spTree>
    <p:extLst>
      <p:ext uri="{BB962C8B-B14F-4D97-AF65-F5344CB8AC3E}">
        <p14:creationId xmlns:p14="http://schemas.microsoft.com/office/powerpoint/2010/main" val="277226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5E1180-3E3C-4420-A251-A74498B0A86F}"/>
              </a:ext>
            </a:extLst>
          </p:cNvPr>
          <p:cNvSpPr>
            <a:spLocks noGrp="1" noChangeArrowheads="1"/>
          </p:cNvSpPr>
          <p:nvPr>
            <p:ph type="sldNum" sz="quarter" idx="5"/>
          </p:nvPr>
        </p:nvSpPr>
        <p:spPr>
          <a:ln/>
        </p:spPr>
        <p:txBody>
          <a:bodyPr/>
          <a:lstStyle/>
          <a:p>
            <a:fld id="{43BB6E37-93F9-43DF-8364-990459204910}" type="slidenum">
              <a:rPr lang="ar-SA" altLang="en-US"/>
              <a:pPr/>
              <a:t>27</a:t>
            </a:fld>
            <a:endParaRPr lang="en-US" altLang="en-US"/>
          </a:p>
        </p:txBody>
      </p:sp>
      <p:sp>
        <p:nvSpPr>
          <p:cNvPr id="16386" name="Rectangle 2">
            <a:extLst>
              <a:ext uri="{FF2B5EF4-FFF2-40B4-BE49-F238E27FC236}">
                <a16:creationId xmlns:a16="http://schemas.microsoft.com/office/drawing/2014/main" id="{59C45636-F667-4D1D-8612-00432A7121C5}"/>
              </a:ext>
            </a:extLst>
          </p:cNvPr>
          <p:cNvSpPr>
            <a:spLocks noGrp="1" noRot="1" noChangeAspect="1" noChangeArrowheads="1" noTextEdit="1"/>
          </p:cNvSpPr>
          <p:nvPr>
            <p:ph type="sldImg"/>
          </p:nvPr>
        </p:nvSpPr>
        <p:spPr>
          <a:xfrm>
            <a:off x="398463" y="696913"/>
            <a:ext cx="6075362" cy="3417887"/>
          </a:xfrm>
          <a:ln/>
        </p:spPr>
      </p:sp>
      <p:sp>
        <p:nvSpPr>
          <p:cNvPr id="16387" name="Rectangle 3">
            <a:extLst>
              <a:ext uri="{FF2B5EF4-FFF2-40B4-BE49-F238E27FC236}">
                <a16:creationId xmlns:a16="http://schemas.microsoft.com/office/drawing/2014/main" id="{B01E1810-0B5C-42A3-8C2D-E1CF61B693E9}"/>
              </a:ext>
            </a:extLst>
          </p:cNvPr>
          <p:cNvSpPr>
            <a:spLocks noGrp="1" noChangeArrowheads="1"/>
          </p:cNvSpPr>
          <p:nvPr>
            <p:ph type="body" idx="1"/>
          </p:nvPr>
        </p:nvSpPr>
        <p:spPr>
          <a:xfrm>
            <a:off x="896938" y="4341813"/>
            <a:ext cx="5073650" cy="4140200"/>
          </a:xfrm>
        </p:spPr>
        <p:txBody>
          <a:bodyPr/>
          <a:lstStyle/>
          <a:p>
            <a:pPr algn="l"/>
            <a:r>
              <a:rPr lang="en-US" altLang="en-US"/>
              <a:t>Data format: Shapefile</a:t>
            </a:r>
          </a:p>
          <a:p>
            <a:pPr lvl="1" algn="l"/>
            <a:r>
              <a:rPr lang="en-US" altLang="en-US"/>
              <a:t>Shapefiles can only contain one feature class. Therefore, a donut shop point feature class (representing the building’s point location) must be stored in a different shapefile as a donut shop polygon feature class (representing the building’s footprint).</a:t>
            </a:r>
          </a:p>
          <a:p>
            <a:pPr lvl="1" algn="l"/>
            <a:r>
              <a:rPr lang="en-US" altLang="en-US"/>
              <a:t>Regardless of feature type, a shapefile’s default attribute table is stored in dBASE format and is named </a:t>
            </a:r>
            <a:r>
              <a:rPr lang="en-US" altLang="en-US" i="1"/>
              <a:t>shapefile</a:t>
            </a:r>
            <a:r>
              <a:rPr lang="en-US" altLang="en-US"/>
              <a:t>.dbf (e.g., donut.dbf). You can access this table in ArcGIS applications or dBASE. Additionally, shapefiles are the native format for ArcView 3.x, so you can view, display, and edit both the spatial and attribute data in ArcView 3.x.</a:t>
            </a:r>
          </a:p>
          <a:p>
            <a:pPr lvl="1" algn="l"/>
            <a:r>
              <a:rPr lang="en-US" altLang="en-US"/>
              <a:t>Shapefiles are a vector file structure for storing the location and attribute information of points, lines, or areas. Each shapefile consists of at least three files: shapefile.shp, shapefile.shx, and shapefile.dbf (e.g., donut.shp, donut.shx, and donut.dbf). </a:t>
            </a:r>
          </a:p>
          <a:p>
            <a:pPr lvl="1" algn="l"/>
            <a:r>
              <a:rPr lang="en-US" altLang="en-US"/>
              <a:t>If your shapefile has a defined coordinate system, the spatial reference information will be stored in the shapefile.prj file (e.g., donut.prj). Note that all GIS spatial data layers are stored in some type of coordinate system and the definition of the coordinate system should be maintained in the database dictionary, the shapefile.prj, the metadata file, or all three. In addition to the three basic files (SHP, SHX, DBF), other files may be created and/or used by ArcGIS</a:t>
            </a:r>
            <a:r>
              <a:rPr lang="en-US" altLang="en-US" baseline="30000"/>
              <a:t> </a:t>
            </a:r>
            <a:r>
              <a:rPr lang="en-US" altLang="en-US"/>
              <a:t>software as needed. </a:t>
            </a:r>
          </a:p>
          <a:p>
            <a:pPr lvl="1"/>
            <a:endParaRPr lang="en-US" altLang="en-US"/>
          </a:p>
        </p:txBody>
      </p:sp>
    </p:spTree>
    <p:extLst>
      <p:ext uri="{BB962C8B-B14F-4D97-AF65-F5344CB8AC3E}">
        <p14:creationId xmlns:p14="http://schemas.microsoft.com/office/powerpoint/2010/main" val="261637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FFF6C3-F06C-4A79-9F7B-CA769255ACCE}"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35933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412809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155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286900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1281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1741994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FF6C3-F06C-4A79-9F7B-CA769255ACCE}"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879187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FF6C3-F06C-4A79-9F7B-CA769255ACCE}"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212910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FF6C3-F06C-4A79-9F7B-CA769255ACCE}"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16296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FF6C3-F06C-4A79-9F7B-CA769255ACCE}" type="datetimeFigureOut">
              <a:rPr lang="en-US" smtClean="0"/>
              <a:t>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01461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FFF6C3-F06C-4A79-9F7B-CA769255ACCE}" type="datetimeFigureOut">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25268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FFF6C3-F06C-4A79-9F7B-CA769255ACCE}" type="datetimeFigureOut">
              <a:rPr lang="en-US" smtClean="0"/>
              <a:t>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170547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FFF6C3-F06C-4A79-9F7B-CA769255ACCE}" type="datetimeFigureOut">
              <a:rPr lang="en-US" smtClean="0"/>
              <a:t>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261115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FF6C3-F06C-4A79-9F7B-CA769255ACCE}" type="datetimeFigureOut">
              <a:rPr lang="en-US" smtClean="0"/>
              <a:t>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263307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FFF6C3-F06C-4A79-9F7B-CA769255ACCE}" type="datetimeFigureOut">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80062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FF6C3-F06C-4A79-9F7B-CA769255ACCE}" type="datetimeFigureOut">
              <a:rPr lang="en-US" smtClean="0"/>
              <a:t>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336D-4053-4019-BE3F-CC9EC7911CB8}" type="slidenum">
              <a:rPr lang="en-US" smtClean="0"/>
              <a:t>‹#›</a:t>
            </a:fld>
            <a:endParaRPr lang="en-US"/>
          </a:p>
        </p:txBody>
      </p:sp>
    </p:spTree>
    <p:extLst>
      <p:ext uri="{BB962C8B-B14F-4D97-AF65-F5344CB8AC3E}">
        <p14:creationId xmlns:p14="http://schemas.microsoft.com/office/powerpoint/2010/main" val="3442632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FFF6C3-F06C-4A79-9F7B-CA769255ACCE}" type="datetimeFigureOut">
              <a:rPr lang="en-US" smtClean="0"/>
              <a:t>2/22/2020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A4336D-4053-4019-BE3F-CC9EC7911CB8}" type="slidenum">
              <a:rPr lang="en-US" smtClean="0"/>
              <a:t>‹#›</a:t>
            </a:fld>
            <a:endParaRPr lang="en-US"/>
          </a:p>
        </p:txBody>
      </p:sp>
    </p:spTree>
    <p:extLst>
      <p:ext uri="{BB962C8B-B14F-4D97-AF65-F5344CB8AC3E}">
        <p14:creationId xmlns:p14="http://schemas.microsoft.com/office/powerpoint/2010/main" val="2025033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A4AD8-02A4-449B-963C-CD95190C02A4}"/>
              </a:ext>
            </a:extLst>
          </p:cNvPr>
          <p:cNvSpPr txBox="1"/>
          <p:nvPr/>
        </p:nvSpPr>
        <p:spPr>
          <a:xfrm>
            <a:off x="1077556" y="1851357"/>
            <a:ext cx="5210122" cy="1200329"/>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Lecture 3:</a:t>
            </a:r>
          </a:p>
          <a:p>
            <a:r>
              <a:rPr lang="en-US" sz="3600" b="1" dirty="0">
                <a:solidFill>
                  <a:schemeClr val="accent1"/>
                </a:solidFill>
                <a:latin typeface="Times New Roman" panose="02020603050405020304" pitchFamily="18" charset="0"/>
                <a:cs typeface="Times New Roman" panose="02020603050405020304" pitchFamily="18" charset="0"/>
              </a:rPr>
              <a:t>GIS DATA Sources </a:t>
            </a:r>
            <a:endParaRPr lang="en-US" sz="3600" b="1" dirty="0">
              <a:solidFill>
                <a:schemeClr val="accent1"/>
              </a:solidFill>
              <a:latin typeface="Times New Roman" panose="02020603050405020304" pitchFamily="18" charset="0"/>
              <a:ea typeface="+mj-ea"/>
              <a:cs typeface="Times New Roman" panose="02020603050405020304" pitchFamily="18" charset="0"/>
            </a:endParaRPr>
          </a:p>
        </p:txBody>
      </p:sp>
      <p:graphicFrame>
        <p:nvGraphicFramePr>
          <p:cNvPr id="8" name="Table 7">
            <a:extLst>
              <a:ext uri="{FF2B5EF4-FFF2-40B4-BE49-F238E27FC236}">
                <a16:creationId xmlns:a16="http://schemas.microsoft.com/office/drawing/2014/main" id="{A575E681-97AF-4637-90FE-58F5D3A48038}"/>
              </a:ext>
            </a:extLst>
          </p:cNvPr>
          <p:cNvGraphicFramePr>
            <a:graphicFrameLocks noGrp="1"/>
          </p:cNvGraphicFramePr>
          <p:nvPr>
            <p:extLst>
              <p:ext uri="{D42A27DB-BD31-4B8C-83A1-F6EECF244321}">
                <p14:modId xmlns:p14="http://schemas.microsoft.com/office/powerpoint/2010/main" val="1304900296"/>
              </p:ext>
            </p:extLst>
          </p:nvPr>
        </p:nvGraphicFramePr>
        <p:xfrm>
          <a:off x="838200" y="3269774"/>
          <a:ext cx="946404" cy="1463040"/>
        </p:xfrm>
        <a:graphic>
          <a:graphicData uri="http://schemas.openxmlformats.org/drawingml/2006/table">
            <a:tbl>
              <a:tblPr/>
              <a:tblGrid>
                <a:gridCol w="946404">
                  <a:extLst>
                    <a:ext uri="{9D8B030D-6E8A-4147-A177-3AD203B41FA5}">
                      <a16:colId xmlns:a16="http://schemas.microsoft.com/office/drawing/2014/main" val="4285808564"/>
                    </a:ext>
                  </a:extLst>
                </a:gridCol>
              </a:tblGrid>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3978446853"/>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052387822"/>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1666451951"/>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351716536"/>
                  </a:ext>
                </a:extLst>
              </a:tr>
            </a:tbl>
          </a:graphicData>
        </a:graphic>
      </p:graphicFrame>
    </p:spTree>
    <p:extLst>
      <p:ext uri="{BB962C8B-B14F-4D97-AF65-F5344CB8AC3E}">
        <p14:creationId xmlns:p14="http://schemas.microsoft.com/office/powerpoint/2010/main" val="193966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677334" y="609600"/>
            <a:ext cx="8596668" cy="663019"/>
          </a:xfrm>
        </p:spPr>
        <p:txBody>
          <a:bodyPr>
            <a:normAutofit/>
          </a:bodyPr>
          <a:lstStyle/>
          <a:p>
            <a:r>
              <a:rPr lang="en-US" sz="2800" b="1" dirty="0">
                <a:latin typeface="Times New Roman" panose="02020603050405020304" pitchFamily="18" charset="0"/>
                <a:cs typeface="Times New Roman" panose="02020603050405020304" pitchFamily="18" charset="0"/>
              </a:rPr>
              <a:t>Digitizing</a:t>
            </a:r>
          </a:p>
        </p:txBody>
      </p:sp>
      <p:pic>
        <p:nvPicPr>
          <p:cNvPr id="3" name="Picture 2">
            <a:extLst>
              <a:ext uri="{FF2B5EF4-FFF2-40B4-BE49-F238E27FC236}">
                <a16:creationId xmlns:a16="http://schemas.microsoft.com/office/drawing/2014/main" id="{68398F2D-0B9C-488A-BD15-34B7DA123A81}"/>
              </a:ext>
            </a:extLst>
          </p:cNvPr>
          <p:cNvPicPr>
            <a:picLocks noChangeAspect="1"/>
          </p:cNvPicPr>
          <p:nvPr/>
        </p:nvPicPr>
        <p:blipFill>
          <a:blip r:embed="rId2"/>
          <a:stretch>
            <a:fillRect/>
          </a:stretch>
        </p:blipFill>
        <p:spPr>
          <a:xfrm>
            <a:off x="5062562" y="1127829"/>
            <a:ext cx="3258695" cy="3670413"/>
          </a:xfrm>
          <a:prstGeom prst="rect">
            <a:avLst/>
          </a:prstGeom>
        </p:spPr>
      </p:pic>
      <p:pic>
        <p:nvPicPr>
          <p:cNvPr id="7" name="Picture 6">
            <a:extLst>
              <a:ext uri="{FF2B5EF4-FFF2-40B4-BE49-F238E27FC236}">
                <a16:creationId xmlns:a16="http://schemas.microsoft.com/office/drawing/2014/main" id="{9E24EEE6-93CC-4286-B301-843E1372F0E7}"/>
              </a:ext>
            </a:extLst>
          </p:cNvPr>
          <p:cNvPicPr>
            <a:picLocks noChangeAspect="1"/>
          </p:cNvPicPr>
          <p:nvPr/>
        </p:nvPicPr>
        <p:blipFill>
          <a:blip r:embed="rId3"/>
          <a:stretch>
            <a:fillRect/>
          </a:stretch>
        </p:blipFill>
        <p:spPr>
          <a:xfrm>
            <a:off x="1411143" y="3114064"/>
            <a:ext cx="2698674" cy="2383829"/>
          </a:xfrm>
          <a:prstGeom prst="rect">
            <a:avLst/>
          </a:prstGeom>
        </p:spPr>
      </p:pic>
    </p:spTree>
    <p:extLst>
      <p:ext uri="{BB962C8B-B14F-4D97-AF65-F5344CB8AC3E}">
        <p14:creationId xmlns:p14="http://schemas.microsoft.com/office/powerpoint/2010/main" val="258498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234274" y="202883"/>
            <a:ext cx="8596668" cy="1320800"/>
          </a:xfrm>
        </p:spPr>
        <p:txBody>
          <a:bodyPr>
            <a:normAutofit/>
          </a:bodyPr>
          <a:lstStyle/>
          <a:p>
            <a:r>
              <a:rPr lang="en-US" sz="2800" b="1" dirty="0"/>
              <a:t>Advantages of Manual Digitizing</a:t>
            </a:r>
          </a:p>
        </p:txBody>
      </p:sp>
      <p:graphicFrame>
        <p:nvGraphicFramePr>
          <p:cNvPr id="6" name="Content Placeholder 5">
            <a:extLst>
              <a:ext uri="{FF2B5EF4-FFF2-40B4-BE49-F238E27FC236}">
                <a16:creationId xmlns:a16="http://schemas.microsoft.com/office/drawing/2014/main" id="{0546AC18-3A0C-4ED1-87FD-F466BD573E08}"/>
              </a:ext>
            </a:extLst>
          </p:cNvPr>
          <p:cNvGraphicFramePr>
            <a:graphicFrameLocks noGrp="1"/>
          </p:cNvGraphicFramePr>
          <p:nvPr>
            <p:ph idx="1"/>
            <p:extLst>
              <p:ext uri="{D42A27DB-BD31-4B8C-83A1-F6EECF244321}">
                <p14:modId xmlns:p14="http://schemas.microsoft.com/office/powerpoint/2010/main" val="3569986644"/>
              </p:ext>
            </p:extLst>
          </p:nvPr>
        </p:nvGraphicFramePr>
        <p:xfrm>
          <a:off x="84840" y="1150070"/>
          <a:ext cx="9147322" cy="4800903"/>
        </p:xfrm>
        <a:graphic>
          <a:graphicData uri="http://schemas.openxmlformats.org/drawingml/2006/table">
            <a:tbl>
              <a:tblPr/>
              <a:tblGrid>
                <a:gridCol w="823259">
                  <a:extLst>
                    <a:ext uri="{9D8B030D-6E8A-4147-A177-3AD203B41FA5}">
                      <a16:colId xmlns:a16="http://schemas.microsoft.com/office/drawing/2014/main" val="543865894"/>
                    </a:ext>
                  </a:extLst>
                </a:gridCol>
                <a:gridCol w="8324063">
                  <a:extLst>
                    <a:ext uri="{9D8B030D-6E8A-4147-A177-3AD203B41FA5}">
                      <a16:colId xmlns:a16="http://schemas.microsoft.com/office/drawing/2014/main" val="3658992024"/>
                    </a:ext>
                  </a:extLst>
                </a:gridCol>
              </a:tblGrid>
              <a:tr h="1292690">
                <a:tc>
                  <a:txBody>
                    <a:bodyPr/>
                    <a:lstStyle/>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txBody>
                  <a:tcPr>
                    <a:lnL>
                      <a:noFill/>
                    </a:lnL>
                    <a:lnR>
                      <a:noFill/>
                    </a:lnR>
                    <a:lnT>
                      <a:noFill/>
                    </a:lnT>
                    <a:lnB>
                      <a:noFill/>
                    </a:lnB>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digitizing has many advantages. These include:                                          </a:t>
                      </a: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Low capital cost, e.g. digitizing tables are cheap; </a:t>
                      </a:r>
                    </a:p>
                  </a:txBody>
                  <a:tcPr>
                    <a:lnL>
                      <a:noFill/>
                    </a:lnL>
                    <a:lnR>
                      <a:noFill/>
                    </a:lnR>
                    <a:lnT>
                      <a:noFill/>
                    </a:lnT>
                    <a:lnB>
                      <a:noFill/>
                    </a:lnB>
                  </a:tcPr>
                </a:tc>
                <a:extLst>
                  <a:ext uri="{0D108BD9-81ED-4DB2-BD59-A6C34878D82A}">
                    <a16:rowId xmlns:a16="http://schemas.microsoft.com/office/drawing/2014/main" val="1005296123"/>
                  </a:ext>
                </a:extLst>
              </a:tr>
              <a:tr h="517076">
                <a:tc>
                  <a:txBody>
                    <a:bodyPr/>
                    <a:lstStyle/>
                    <a:p>
                      <a:pPr marL="0" indent="0" algn="l">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txBody>
                  <a:tcPr>
                    <a:lnL>
                      <a:noFill/>
                    </a:lnL>
                    <a:lnR>
                      <a:noFill/>
                    </a:lnR>
                    <a:lnT>
                      <a:noFill/>
                    </a:lnT>
                    <a:lnB>
                      <a:noFill/>
                    </a:lnB>
                  </a:tcPr>
                </a:tc>
                <a:tc>
                  <a:txBody>
                    <a:bodyPr/>
                    <a:lstStyle/>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Low cost of </a:t>
                      </a:r>
                      <a:r>
                        <a:rPr lang="en-US" sz="2000" dirty="0" err="1">
                          <a:latin typeface="Times New Roman" panose="02020603050405020304" pitchFamily="18" charset="0"/>
                          <a:cs typeface="Times New Roman" panose="02020603050405020304" pitchFamily="18" charset="0"/>
                        </a:rPr>
                        <a:t>labour</a:t>
                      </a:r>
                      <a:r>
                        <a:rPr lang="en-US" sz="2000" dirty="0">
                          <a:latin typeface="Times New Roman" panose="02020603050405020304" pitchFamily="18" charset="0"/>
                          <a:cs typeface="Times New Roman" panose="02020603050405020304" pitchFamily="18" charset="0"/>
                        </a:rPr>
                        <a:t>; </a:t>
                      </a:r>
                    </a:p>
                  </a:txBody>
                  <a:tcPr>
                    <a:lnL>
                      <a:noFill/>
                    </a:lnL>
                    <a:lnR>
                      <a:noFill/>
                    </a:lnR>
                    <a:lnT>
                      <a:noFill/>
                    </a:lnT>
                    <a:lnB>
                      <a:noFill/>
                    </a:lnB>
                  </a:tcPr>
                </a:tc>
                <a:extLst>
                  <a:ext uri="{0D108BD9-81ED-4DB2-BD59-A6C34878D82A}">
                    <a16:rowId xmlns:a16="http://schemas.microsoft.com/office/drawing/2014/main" val="3606234858"/>
                  </a:ext>
                </a:extLst>
              </a:tr>
              <a:tr h="517076">
                <a:tc>
                  <a:txBody>
                    <a:bodyPr/>
                    <a:lstStyle/>
                    <a:p>
                      <a:pPr marL="285750" indent="-285750" algn="l">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txBody>
                  <a:tcPr>
                    <a:lnL>
                      <a:noFill/>
                    </a:lnL>
                    <a:lnR>
                      <a:noFill/>
                    </a:lnR>
                    <a:lnT>
                      <a:noFill/>
                    </a:lnT>
                    <a:lnB>
                      <a:noFill/>
                    </a:lnB>
                  </a:tcPr>
                </a:tc>
                <a:tc>
                  <a:txBody>
                    <a:bodyPr/>
                    <a:lstStyle/>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Flexibility and adaptability to different data types and sources; </a:t>
                      </a:r>
                    </a:p>
                  </a:txBody>
                  <a:tcPr>
                    <a:lnL>
                      <a:noFill/>
                    </a:lnL>
                    <a:lnR>
                      <a:noFill/>
                    </a:lnR>
                    <a:lnT>
                      <a:noFill/>
                    </a:lnT>
                    <a:lnB>
                      <a:noFill/>
                    </a:lnB>
                  </a:tcPr>
                </a:tc>
                <a:extLst>
                  <a:ext uri="{0D108BD9-81ED-4DB2-BD59-A6C34878D82A}">
                    <a16:rowId xmlns:a16="http://schemas.microsoft.com/office/drawing/2014/main" val="3980002689"/>
                  </a:ext>
                </a:extLst>
              </a:tr>
              <a:tr h="517076">
                <a:tc>
                  <a:txBody>
                    <a:bodyPr/>
                    <a:lstStyle/>
                    <a:p>
                      <a:pPr marL="285750" indent="-285750" algn="l">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txBody>
                  <a:tcPr>
                    <a:lnL>
                      <a:noFill/>
                    </a:lnL>
                    <a:lnR>
                      <a:noFill/>
                    </a:lnR>
                    <a:lnT>
                      <a:noFill/>
                    </a:lnT>
                    <a:lnB>
                      <a:noFill/>
                    </a:lnB>
                  </a:tcPr>
                </a:tc>
                <a:tc>
                  <a:txBody>
                    <a:bodyPr/>
                    <a:lstStyle/>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Easily taught in a short amount of time - an easily mastered skill </a:t>
                      </a:r>
                    </a:p>
                  </a:txBody>
                  <a:tcPr>
                    <a:lnL>
                      <a:noFill/>
                    </a:lnL>
                    <a:lnR>
                      <a:noFill/>
                    </a:lnR>
                    <a:lnT>
                      <a:noFill/>
                    </a:lnT>
                    <a:lnB>
                      <a:noFill/>
                    </a:lnB>
                  </a:tcPr>
                </a:tc>
                <a:extLst>
                  <a:ext uri="{0D108BD9-81ED-4DB2-BD59-A6C34878D82A}">
                    <a16:rowId xmlns:a16="http://schemas.microsoft.com/office/drawing/2014/main" val="1744241545"/>
                  </a:ext>
                </a:extLst>
              </a:tr>
              <a:tr h="517076">
                <a:tc>
                  <a:txBody>
                    <a:bodyPr/>
                    <a:lstStyle/>
                    <a:p>
                      <a:pPr marL="285750" indent="-285750" algn="l">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txBody>
                  <a:tcPr>
                    <a:lnL>
                      <a:noFill/>
                    </a:lnL>
                    <a:lnR>
                      <a:noFill/>
                    </a:lnR>
                    <a:lnT>
                      <a:noFill/>
                    </a:lnT>
                    <a:lnB>
                      <a:noFill/>
                    </a:lnB>
                  </a:tcPr>
                </a:tc>
                <a:tc>
                  <a:txBody>
                    <a:bodyPr/>
                    <a:lstStyle/>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Generally the quality of data is high; </a:t>
                      </a:r>
                    </a:p>
                  </a:txBody>
                  <a:tcPr>
                    <a:lnL>
                      <a:noFill/>
                    </a:lnL>
                    <a:lnR>
                      <a:noFill/>
                    </a:lnR>
                    <a:lnT>
                      <a:noFill/>
                    </a:lnT>
                    <a:lnB>
                      <a:noFill/>
                    </a:lnB>
                  </a:tcPr>
                </a:tc>
                <a:extLst>
                  <a:ext uri="{0D108BD9-81ED-4DB2-BD59-A6C34878D82A}">
                    <a16:rowId xmlns:a16="http://schemas.microsoft.com/office/drawing/2014/main" val="2880642308"/>
                  </a:ext>
                </a:extLst>
              </a:tr>
              <a:tr h="904883">
                <a:tc>
                  <a:txBody>
                    <a:bodyPr/>
                    <a:lstStyle/>
                    <a:p>
                      <a:pPr marL="285750" indent="-285750" algn="l">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txBody>
                  <a:tcPr>
                    <a:lnL>
                      <a:noFill/>
                    </a:lnL>
                    <a:lnR>
                      <a:noFill/>
                    </a:lnR>
                    <a:lnT>
                      <a:noFill/>
                    </a:lnT>
                    <a:lnB>
                      <a:noFill/>
                    </a:lnB>
                  </a:tcPr>
                </a:tc>
                <a:tc>
                  <a:txBody>
                    <a:bodyPr/>
                    <a:lstStyle/>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Digitizing devices are very reliable and most often offer a greater precision that the data warrants; and </a:t>
                      </a:r>
                    </a:p>
                  </a:txBody>
                  <a:tcPr>
                    <a:lnL>
                      <a:noFill/>
                    </a:lnL>
                    <a:lnR>
                      <a:noFill/>
                    </a:lnR>
                    <a:lnT>
                      <a:noFill/>
                    </a:lnT>
                    <a:lnB>
                      <a:noFill/>
                    </a:lnB>
                  </a:tcPr>
                </a:tc>
                <a:extLst>
                  <a:ext uri="{0D108BD9-81ED-4DB2-BD59-A6C34878D82A}">
                    <a16:rowId xmlns:a16="http://schemas.microsoft.com/office/drawing/2014/main" val="2584738300"/>
                  </a:ext>
                </a:extLst>
              </a:tr>
              <a:tr h="517076">
                <a:tc>
                  <a:txBody>
                    <a:bodyPr/>
                    <a:lstStyle/>
                    <a:p>
                      <a:pPr marL="285750" indent="-285750" algn="l">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txBody>
                  <a:tcPr>
                    <a:lnL>
                      <a:noFill/>
                    </a:lnL>
                    <a:lnR>
                      <a:noFill/>
                    </a:lnR>
                    <a:lnT>
                      <a:noFill/>
                    </a:lnT>
                    <a:lnB>
                      <a:noFill/>
                    </a:lnB>
                  </a:tcPr>
                </a:tc>
                <a:tc>
                  <a:txBody>
                    <a:bodyPr/>
                    <a:lstStyle/>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Ability to easily register and update existing data. </a:t>
                      </a:r>
                    </a:p>
                  </a:txBody>
                  <a:tcPr>
                    <a:lnL>
                      <a:noFill/>
                    </a:lnL>
                    <a:lnR>
                      <a:noFill/>
                    </a:lnR>
                    <a:lnT>
                      <a:noFill/>
                    </a:lnT>
                    <a:lnB>
                      <a:noFill/>
                    </a:lnB>
                  </a:tcPr>
                </a:tc>
                <a:extLst>
                  <a:ext uri="{0D108BD9-81ED-4DB2-BD59-A6C34878D82A}">
                    <a16:rowId xmlns:a16="http://schemas.microsoft.com/office/drawing/2014/main" val="2900377899"/>
                  </a:ext>
                </a:extLst>
              </a:tr>
            </a:tbl>
          </a:graphicData>
        </a:graphic>
      </p:graphicFrame>
    </p:spTree>
    <p:extLst>
      <p:ext uri="{BB962C8B-B14F-4D97-AF65-F5344CB8AC3E}">
        <p14:creationId xmlns:p14="http://schemas.microsoft.com/office/powerpoint/2010/main" val="285783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677334" y="609600"/>
            <a:ext cx="8596668" cy="625311"/>
          </a:xfrm>
        </p:spPr>
        <p:txBody>
          <a:bodyPr anchor="t">
            <a:normAutofit/>
          </a:bodyPr>
          <a:lstStyle/>
          <a:p>
            <a:r>
              <a:rPr lang="en-US" sz="2800" b="1" dirty="0">
                <a:latin typeface="Times New Roman" panose="02020603050405020304" pitchFamily="18" charset="0"/>
                <a:cs typeface="Times New Roman" panose="02020603050405020304" pitchFamily="18" charset="0"/>
              </a:rPr>
              <a:t>Digitizing Raster Data</a:t>
            </a:r>
          </a:p>
        </p:txBody>
      </p:sp>
      <p:sp>
        <p:nvSpPr>
          <p:cNvPr id="4" name="Content Placeholder 3">
            <a:extLst>
              <a:ext uri="{FF2B5EF4-FFF2-40B4-BE49-F238E27FC236}">
                <a16:creationId xmlns:a16="http://schemas.microsoft.com/office/drawing/2014/main" id="{5E6F6D43-53B3-4AA9-AA5E-095044A816F0}"/>
              </a:ext>
            </a:extLst>
          </p:cNvPr>
          <p:cNvSpPr>
            <a:spLocks noGrp="1"/>
          </p:cNvSpPr>
          <p:nvPr>
            <p:ph idx="1"/>
          </p:nvPr>
        </p:nvSpPr>
        <p:spPr>
          <a:xfrm>
            <a:off x="674332" y="1632686"/>
            <a:ext cx="8596667" cy="3880773"/>
          </a:xfrm>
        </p:spPr>
        <p:txBody>
          <a:bodyPr>
            <a:normAutofit/>
          </a:bodyPr>
          <a:lstStyle/>
          <a:p>
            <a:pPr>
              <a:lnSpc>
                <a:spcPct val="90000"/>
              </a:lnSpc>
            </a:pPr>
            <a:r>
              <a:rPr lang="en-US" sz="2000" dirty="0"/>
              <a:t>For raster based GIS software data is still commonly digitized in a vector format and converted to a raster structure.</a:t>
            </a:r>
          </a:p>
          <a:p>
            <a:pPr>
              <a:lnSpc>
                <a:spcPct val="90000"/>
              </a:lnSpc>
            </a:pPr>
            <a:r>
              <a:rPr lang="en-US" sz="2000" dirty="0"/>
              <a:t> The procedure usually differs minimally from vector based software digitizing, other than some raster systems allow the user to define the resolution size of the grid-cell. Conversion to the raster structure may occur </a:t>
            </a:r>
            <a:r>
              <a:rPr lang="en-US" sz="2000" i="1" dirty="0"/>
              <a:t>on-the-fly </a:t>
            </a:r>
            <a:r>
              <a:rPr lang="en-US" sz="2000" dirty="0"/>
              <a:t>or afterwards as a separate conversion process.</a:t>
            </a:r>
          </a:p>
        </p:txBody>
      </p:sp>
    </p:spTree>
    <p:extLst>
      <p:ext uri="{BB962C8B-B14F-4D97-AF65-F5344CB8AC3E}">
        <p14:creationId xmlns:p14="http://schemas.microsoft.com/office/powerpoint/2010/main" val="311198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224848" y="383359"/>
            <a:ext cx="8596668" cy="710153"/>
          </a:xfrm>
        </p:spPr>
        <p:txBody>
          <a:bodyPr anchor="t">
            <a:normAutofit/>
          </a:bodyPr>
          <a:lstStyle/>
          <a:p>
            <a:r>
              <a:rPr lang="en-US" sz="2800" b="1" dirty="0">
                <a:latin typeface="Times New Roman" panose="02020603050405020304" pitchFamily="18" charset="0"/>
                <a:cs typeface="Times New Roman" panose="02020603050405020304" pitchFamily="18" charset="0"/>
              </a:rPr>
              <a:t>Automatic Scanning</a:t>
            </a:r>
          </a:p>
        </p:txBody>
      </p:sp>
      <p:sp>
        <p:nvSpPr>
          <p:cNvPr id="4" name="Content Placeholder 3">
            <a:extLst>
              <a:ext uri="{FF2B5EF4-FFF2-40B4-BE49-F238E27FC236}">
                <a16:creationId xmlns:a16="http://schemas.microsoft.com/office/drawing/2014/main" id="{5E6F6D43-53B3-4AA9-AA5E-095044A816F0}"/>
              </a:ext>
            </a:extLst>
          </p:cNvPr>
          <p:cNvSpPr>
            <a:spLocks noGrp="1"/>
          </p:cNvSpPr>
          <p:nvPr>
            <p:ph idx="1"/>
          </p:nvPr>
        </p:nvSpPr>
        <p:spPr>
          <a:xfrm>
            <a:off x="323851" y="1026698"/>
            <a:ext cx="9363074" cy="5216987"/>
          </a:xfrm>
        </p:spPr>
        <p:txBody>
          <a:bodyPr>
            <a:normAutofit/>
          </a:bodyPr>
          <a:lstStyle/>
          <a:p>
            <a:pPr marL="0" indent="0">
              <a:buNone/>
            </a:pP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variety of scanning devices exist for the automatic capture of spatial data.</a:t>
            </a:r>
          </a:p>
          <a:p>
            <a:r>
              <a:rPr lang="en-US" sz="2000" dirty="0">
                <a:latin typeface="Times New Roman" panose="02020603050405020304" pitchFamily="18" charset="0"/>
                <a:cs typeface="Times New Roman" panose="02020603050405020304" pitchFamily="18" charset="0"/>
              </a:rPr>
              <a:t> While several different technical approaches exist in scanning technology, all have the advantage of being able to capture spatial features from a map at a rapid rate of speed. </a:t>
            </a:r>
          </a:p>
          <a:p>
            <a:r>
              <a:rPr lang="en-US" sz="2000" dirty="0">
                <a:latin typeface="Times New Roman" panose="02020603050405020304" pitchFamily="18" charset="0"/>
                <a:cs typeface="Times New Roman" panose="02020603050405020304" pitchFamily="18" charset="0"/>
              </a:rPr>
              <a:t>However, as of yet, scanning has not proven to be a viable alternative for most GIS implementation. </a:t>
            </a:r>
          </a:p>
          <a:p>
            <a:r>
              <a:rPr lang="en-US" sz="2000" dirty="0">
                <a:latin typeface="Times New Roman" panose="02020603050405020304" pitchFamily="18" charset="0"/>
                <a:cs typeface="Times New Roman" panose="02020603050405020304" pitchFamily="18" charset="0"/>
              </a:rPr>
              <a:t>Scanners are generally expensive to acquire and operate. As well, most scanning devices have limitations with respect to the capture of selected features, e.g. text and symbol recognition.</a:t>
            </a:r>
          </a:p>
          <a:p>
            <a:r>
              <a:rPr lang="en-US" sz="2000" dirty="0">
                <a:latin typeface="Times New Roman" panose="02020603050405020304" pitchFamily="18" charset="0"/>
                <a:cs typeface="Times New Roman" panose="02020603050405020304" pitchFamily="18" charset="0"/>
              </a:rPr>
              <a:t> Experience has shown that most scanned data requires a substantial amount of manual editing to create a clean data layer.</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50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224848" y="383359"/>
            <a:ext cx="8596668" cy="710153"/>
          </a:xfrm>
        </p:spPr>
        <p:txBody>
          <a:bodyPr anchor="t">
            <a:normAutofit/>
          </a:bodyPr>
          <a:lstStyle/>
          <a:p>
            <a:r>
              <a:rPr lang="en-US" sz="2800" b="1" dirty="0">
                <a:latin typeface="Times New Roman" panose="02020603050405020304" pitchFamily="18" charset="0"/>
                <a:cs typeface="Times New Roman" panose="02020603050405020304" pitchFamily="18" charset="0"/>
              </a:rPr>
              <a:t>Automatic Scanning</a:t>
            </a:r>
          </a:p>
        </p:txBody>
      </p:sp>
      <p:pic>
        <p:nvPicPr>
          <p:cNvPr id="6" name="Picture 5">
            <a:extLst>
              <a:ext uri="{FF2B5EF4-FFF2-40B4-BE49-F238E27FC236}">
                <a16:creationId xmlns:a16="http://schemas.microsoft.com/office/drawing/2014/main" id="{C7D531A0-0DFB-4D6B-BF34-28961088A1CA}"/>
              </a:ext>
            </a:extLst>
          </p:cNvPr>
          <p:cNvPicPr>
            <a:picLocks noChangeAspect="1"/>
          </p:cNvPicPr>
          <p:nvPr/>
        </p:nvPicPr>
        <p:blipFill>
          <a:blip r:embed="rId3"/>
          <a:stretch>
            <a:fillRect/>
          </a:stretch>
        </p:blipFill>
        <p:spPr>
          <a:xfrm>
            <a:off x="2559476" y="1329179"/>
            <a:ext cx="4899560" cy="5106004"/>
          </a:xfrm>
          <a:prstGeom prst="rect">
            <a:avLst/>
          </a:prstGeom>
        </p:spPr>
      </p:pic>
    </p:spTree>
    <p:extLst>
      <p:ext uri="{BB962C8B-B14F-4D97-AF65-F5344CB8AC3E}">
        <p14:creationId xmlns:p14="http://schemas.microsoft.com/office/powerpoint/2010/main" val="138317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224848" y="383359"/>
            <a:ext cx="8596668" cy="710153"/>
          </a:xfrm>
        </p:spPr>
        <p:txBody>
          <a:bodyPr anchor="t">
            <a:normAutofit/>
          </a:bodyPr>
          <a:lstStyle/>
          <a:p>
            <a:r>
              <a:rPr lang="en-US" sz="2800" b="1" dirty="0">
                <a:latin typeface="Times New Roman" panose="02020603050405020304" pitchFamily="18" charset="0"/>
                <a:cs typeface="Times New Roman" panose="02020603050405020304" pitchFamily="18" charset="0"/>
              </a:rPr>
              <a:t>Automatic Scanning</a:t>
            </a:r>
          </a:p>
        </p:txBody>
      </p:sp>
      <p:sp>
        <p:nvSpPr>
          <p:cNvPr id="4" name="Content Placeholder 3">
            <a:extLst>
              <a:ext uri="{FF2B5EF4-FFF2-40B4-BE49-F238E27FC236}">
                <a16:creationId xmlns:a16="http://schemas.microsoft.com/office/drawing/2014/main" id="{5E6F6D43-53B3-4AA9-AA5E-095044A816F0}"/>
              </a:ext>
            </a:extLst>
          </p:cNvPr>
          <p:cNvSpPr>
            <a:spLocks noGrp="1"/>
          </p:cNvSpPr>
          <p:nvPr>
            <p:ph idx="1"/>
          </p:nvPr>
        </p:nvSpPr>
        <p:spPr>
          <a:xfrm>
            <a:off x="323851" y="1026698"/>
            <a:ext cx="9363074" cy="5216987"/>
          </a:xfrm>
        </p:spPr>
        <p:txBody>
          <a:bodyPr>
            <a:noAutofit/>
          </a:bodyPr>
          <a:lstStyle/>
          <a:p>
            <a:pPr marL="0" indent="0">
              <a:buNone/>
            </a:pP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Given these basic constraints some other practical limitations of scanners should be identified. These include :</a:t>
            </a:r>
          </a:p>
          <a:p>
            <a:pPr lvl="1"/>
            <a:r>
              <a:rPr lang="en-US" sz="1800" dirty="0">
                <a:latin typeface="Times New Roman" panose="02020603050405020304" pitchFamily="18" charset="0"/>
                <a:cs typeface="Times New Roman" panose="02020603050405020304" pitchFamily="18" charset="0"/>
              </a:rPr>
              <a:t>hard copy maps are often unable to be removed to where a scanning device is available, e.g. most companies or agencies cannot afford their own scanning device and therefore must send their maps to a private firm for scanning; </a:t>
            </a:r>
          </a:p>
          <a:p>
            <a:pPr lvl="1"/>
            <a:r>
              <a:rPr lang="en-US" sz="1800" dirty="0">
                <a:latin typeface="Times New Roman" panose="02020603050405020304" pitchFamily="18" charset="0"/>
                <a:cs typeface="Times New Roman" panose="02020603050405020304" pitchFamily="18" charset="0"/>
              </a:rPr>
              <a:t>hard copy data may not be in a form that is viable for effective scanning, e.g. maps are of poor quality, or are in poor condition; </a:t>
            </a:r>
          </a:p>
          <a:p>
            <a:pPr lvl="1"/>
            <a:r>
              <a:rPr lang="en-US" sz="1800" dirty="0">
                <a:latin typeface="Times New Roman" panose="02020603050405020304" pitchFamily="18" charset="0"/>
                <a:cs typeface="Times New Roman" panose="02020603050405020304" pitchFamily="18" charset="0"/>
              </a:rPr>
              <a:t>geographic features may be too few on a single map to make it practical, cost-justifiable, to scan; </a:t>
            </a:r>
          </a:p>
          <a:p>
            <a:pPr lvl="1"/>
            <a:r>
              <a:rPr lang="en-US" sz="1800" dirty="0">
                <a:latin typeface="Times New Roman" panose="02020603050405020304" pitchFamily="18" charset="0"/>
                <a:cs typeface="Times New Roman" panose="02020603050405020304" pitchFamily="18" charset="0"/>
              </a:rPr>
              <a:t>often on </a:t>
            </a:r>
            <a:r>
              <a:rPr lang="en-US" sz="1800" i="1" dirty="0">
                <a:latin typeface="Times New Roman" panose="02020603050405020304" pitchFamily="18" charset="0"/>
                <a:cs typeface="Times New Roman" panose="02020603050405020304" pitchFamily="18" charset="0"/>
              </a:rPr>
              <a:t>busy</a:t>
            </a:r>
            <a:r>
              <a:rPr lang="en-US" sz="1800" dirty="0">
                <a:latin typeface="Times New Roman" panose="02020603050405020304" pitchFamily="18" charset="0"/>
                <a:cs typeface="Times New Roman" panose="02020603050405020304" pitchFamily="18" charset="0"/>
              </a:rPr>
              <a:t> maps a scanner may be unable to distinguish the features to be captured from the surrounding graphic information, e.g. dense contours with labels; </a:t>
            </a:r>
          </a:p>
          <a:p>
            <a:pPr lvl="1"/>
            <a:r>
              <a:rPr lang="en-US" sz="1800" dirty="0">
                <a:latin typeface="Times New Roman" panose="02020603050405020304" pitchFamily="18" charset="0"/>
                <a:cs typeface="Times New Roman" panose="02020603050405020304" pitchFamily="18" charset="0"/>
              </a:rPr>
              <a:t>scanning is much more expensive than manual digitizing, considering all the cost/performance issues.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1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5209563" y="609600"/>
            <a:ext cx="4686911" cy="1320800"/>
          </a:xfrm>
        </p:spPr>
        <p:txBody>
          <a:bodyPr>
            <a:normAutofit/>
          </a:bodyPr>
          <a:lstStyle/>
          <a:p>
            <a:r>
              <a:rPr lang="en-US" b="1" dirty="0"/>
              <a:t>Special Data Models</a:t>
            </a:r>
          </a:p>
        </p:txBody>
      </p:sp>
      <p:sp>
        <p:nvSpPr>
          <p:cNvPr id="4" name="Content Placeholder 3">
            <a:extLst>
              <a:ext uri="{FF2B5EF4-FFF2-40B4-BE49-F238E27FC236}">
                <a16:creationId xmlns:a16="http://schemas.microsoft.com/office/drawing/2014/main" id="{5E6F6D43-53B3-4AA9-AA5E-095044A816F0}"/>
              </a:ext>
            </a:extLst>
          </p:cNvPr>
          <p:cNvSpPr>
            <a:spLocks noGrp="1"/>
          </p:cNvSpPr>
          <p:nvPr>
            <p:ph idx="1"/>
          </p:nvPr>
        </p:nvSpPr>
        <p:spPr>
          <a:xfrm>
            <a:off x="842597" y="1576127"/>
            <a:ext cx="8142786" cy="3880773"/>
          </a:xfrm>
        </p:spPr>
        <p:txBody>
          <a:bodyPr>
            <a:normAutofit fontScale="92500" lnSpcReduction="10000"/>
          </a:bodyPr>
          <a:lstStyle/>
          <a:p>
            <a:r>
              <a:rPr lang="en-US" dirty="0"/>
              <a:t>Consensus within the GIS community indicates that scanners work best when the information on a map is kept very clean, very simple, and uncluttered with graphic symbology. </a:t>
            </a:r>
          </a:p>
          <a:p>
            <a:r>
              <a:rPr lang="en-US" dirty="0"/>
              <a:t>The sheer cost of scanning usually eliminates the possibility of using scanning methods for data capture in most GIS implementations. Large data capture shops and government agencies are those most likely to be using scanning technology.</a:t>
            </a:r>
          </a:p>
          <a:p>
            <a:r>
              <a:rPr lang="en-US" dirty="0"/>
              <a:t>Currently, general consensus is that the quality of data captured from scanning devices is not substantial enough to justify the cost of using scanning technology. However, major breakthroughs are being made in the field, with scanning techniques and with capabilities to automatically clean and prepare scanned data for topological encoding. These include a variety of </a:t>
            </a:r>
            <a:r>
              <a:rPr lang="en-US" i="1" dirty="0"/>
              <a:t>line following</a:t>
            </a:r>
            <a:r>
              <a:rPr lang="en-US" dirty="0"/>
              <a:t> and </a:t>
            </a:r>
            <a:r>
              <a:rPr lang="en-US" i="1" dirty="0"/>
              <a:t>text recognition</a:t>
            </a:r>
            <a:r>
              <a:rPr lang="en-US" dirty="0"/>
              <a:t> techniques. Users should be aware that this technology has great potential in the years to come, particularly for larger GIS installations.</a:t>
            </a:r>
          </a:p>
          <a:p>
            <a:endParaRPr lang="en-US" dirty="0"/>
          </a:p>
        </p:txBody>
      </p:sp>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2650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15974C2-89E6-4CC9-BD86-D1E6DDC860AC}"/>
              </a:ext>
            </a:extLst>
          </p:cNvPr>
          <p:cNvSpPr>
            <a:spLocks noGrp="1" noChangeArrowheads="1"/>
          </p:cNvSpPr>
          <p:nvPr>
            <p:ph type="title"/>
          </p:nvPr>
        </p:nvSpPr>
        <p:spPr bwMode="gray">
          <a:xfrm>
            <a:off x="400050" y="333376"/>
            <a:ext cx="5619750" cy="633413"/>
          </a:xfrm>
        </p:spPr>
        <p:txBody>
          <a:bodyPr>
            <a:normAutofit/>
          </a:bodyPr>
          <a:lstStyle/>
          <a:p>
            <a:pPr eaLnBrk="1" hangingPunct="1"/>
            <a:r>
              <a:rPr lang="en-US" altLang="en-US" sz="2800" b="1" dirty="0">
                <a:solidFill>
                  <a:schemeClr val="accent2"/>
                </a:solidFill>
                <a:latin typeface="Times New Roman" panose="02020603050405020304" pitchFamily="18" charset="0"/>
                <a:cs typeface="Times New Roman" panose="02020603050405020304" pitchFamily="18" charset="0"/>
              </a:rPr>
              <a:t>Coordinate Geometry</a:t>
            </a:r>
          </a:p>
        </p:txBody>
      </p:sp>
      <p:sp>
        <p:nvSpPr>
          <p:cNvPr id="4" name="Rectangle 3">
            <a:extLst>
              <a:ext uri="{FF2B5EF4-FFF2-40B4-BE49-F238E27FC236}">
                <a16:creationId xmlns:a16="http://schemas.microsoft.com/office/drawing/2014/main" id="{4F2EE321-20E1-4FDB-BDBC-B1762B50795B}"/>
              </a:ext>
            </a:extLst>
          </p:cNvPr>
          <p:cNvSpPr/>
          <p:nvPr/>
        </p:nvSpPr>
        <p:spPr>
          <a:xfrm>
            <a:off x="400050" y="1322808"/>
            <a:ext cx="9130449" cy="3785652"/>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third technique for the input of spatial data involves the calculation and entry of coordinates using coordinate geometry (COGO) procedures.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involves entering, from survey data, the explicit measurement of features from some known monument.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input technique is obviously very costly and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intensive.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fact, it is rarely used for natural resource applications in GIS.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method is useful for creating very precise cartographic definitions of property, and accordingly is more appropriate for land records management.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394529" y="307942"/>
            <a:ext cx="8596668" cy="719579"/>
          </a:xfrm>
        </p:spPr>
        <p:txBody>
          <a:bodyPr anchor="t">
            <a:normAutofit/>
          </a:bodyPr>
          <a:lstStyle/>
          <a:p>
            <a:r>
              <a:rPr lang="en-US" sz="2800" b="1" dirty="0">
                <a:latin typeface="Times New Roman" panose="02020603050405020304" pitchFamily="18" charset="0"/>
                <a:cs typeface="Times New Roman" panose="02020603050405020304" pitchFamily="18" charset="0"/>
              </a:rPr>
              <a:t>Conversion of Existing Digital Data</a:t>
            </a:r>
          </a:p>
        </p:txBody>
      </p:sp>
      <p:sp>
        <p:nvSpPr>
          <p:cNvPr id="3" name="Content Placeholder 2">
            <a:extLst>
              <a:ext uri="{FF2B5EF4-FFF2-40B4-BE49-F238E27FC236}">
                <a16:creationId xmlns:a16="http://schemas.microsoft.com/office/drawing/2014/main" id="{0D414CD9-E9FB-4604-862F-A27765E96952}"/>
              </a:ext>
            </a:extLst>
          </p:cNvPr>
          <p:cNvSpPr>
            <a:spLocks noGrp="1"/>
          </p:cNvSpPr>
          <p:nvPr>
            <p:ph idx="1"/>
          </p:nvPr>
        </p:nvSpPr>
        <p:spPr>
          <a:xfrm>
            <a:off x="394529" y="1027521"/>
            <a:ext cx="9418774" cy="5618376"/>
          </a:xfrm>
        </p:spPr>
        <p:txBody>
          <a:bodyPr>
            <a:noAutofit/>
          </a:bodyPr>
          <a:lstStyle/>
          <a:p>
            <a:r>
              <a:rPr lang="en-US" dirty="0">
                <a:latin typeface="Times New Roman" panose="02020603050405020304" pitchFamily="18" charset="0"/>
                <a:cs typeface="Times New Roman" panose="02020603050405020304" pitchFamily="18" charset="0"/>
              </a:rPr>
              <a:t>A fourth technique that is becoming increasingly popular for data input is the conversion of existing digital data. </a:t>
            </a:r>
          </a:p>
          <a:p>
            <a:r>
              <a:rPr lang="en-US" dirty="0">
                <a:latin typeface="Times New Roman" panose="02020603050405020304" pitchFamily="18" charset="0"/>
                <a:cs typeface="Times New Roman" panose="02020603050405020304" pitchFamily="18" charset="0"/>
              </a:rPr>
              <a:t>A variety of spatial data, including digital maps, are openly available from a wide range of government and private sources.</a:t>
            </a:r>
          </a:p>
          <a:p>
            <a:r>
              <a:rPr lang="en-US" dirty="0">
                <a:latin typeface="Times New Roman" panose="02020603050405020304" pitchFamily="18" charset="0"/>
                <a:cs typeface="Times New Roman" panose="02020603050405020304" pitchFamily="18" charset="0"/>
              </a:rPr>
              <a:t> The most common digital data to be used in a GIS is data from CAD systems. </a:t>
            </a:r>
          </a:p>
          <a:p>
            <a:r>
              <a:rPr lang="en-US" dirty="0">
                <a:latin typeface="Times New Roman" panose="02020603050405020304" pitchFamily="18" charset="0"/>
                <a:cs typeface="Times New Roman" panose="02020603050405020304" pitchFamily="18" charset="0"/>
              </a:rPr>
              <a:t>A number of data conversion programs exist, mostly from GIS software vendors, to transform data from CAD formats to a raster or topological GIS data format.</a:t>
            </a:r>
          </a:p>
          <a:p>
            <a:r>
              <a:rPr lang="en-US" dirty="0">
                <a:latin typeface="Times New Roman" panose="02020603050405020304" pitchFamily="18" charset="0"/>
                <a:cs typeface="Times New Roman" panose="02020603050405020304" pitchFamily="18" charset="0"/>
              </a:rPr>
              <a:t>Most GIS software vendors also provide an ASCII data exchange format specific to their product, and a programming subroutine library that will allow users to write their own data conversion routines to fulfil their own specific needs. </a:t>
            </a:r>
          </a:p>
          <a:p>
            <a:r>
              <a:rPr lang="en-US" dirty="0">
                <a:latin typeface="Times New Roman" panose="02020603050405020304" pitchFamily="18" charset="0"/>
                <a:cs typeface="Times New Roman" panose="02020603050405020304" pitchFamily="18" charset="0"/>
              </a:rPr>
              <a:t>As digital data becomes more readily available this capability becomes a necessity for any GIS. Data conversion from existing digital data is not a problem for most technical persons in the GIS field. </a:t>
            </a:r>
          </a:p>
          <a:p>
            <a:r>
              <a:rPr lang="en-US" dirty="0">
                <a:latin typeface="Times New Roman" panose="02020603050405020304" pitchFamily="18" charset="0"/>
                <a:cs typeface="Times New Roman" panose="02020603050405020304" pitchFamily="18" charset="0"/>
              </a:rPr>
              <a:t>However, for smaller GIS installations who have limited access to a </a:t>
            </a:r>
            <a:r>
              <a:rPr lang="en-US" i="1" dirty="0">
                <a:latin typeface="Times New Roman" panose="02020603050405020304" pitchFamily="18" charset="0"/>
                <a:cs typeface="Times New Roman" panose="02020603050405020304" pitchFamily="18" charset="0"/>
              </a:rPr>
              <a:t>GIS analyst</a:t>
            </a:r>
            <a:r>
              <a:rPr lang="en-US" dirty="0">
                <a:latin typeface="Times New Roman" panose="02020603050405020304" pitchFamily="18" charset="0"/>
                <a:cs typeface="Times New Roman" panose="02020603050405020304" pitchFamily="18" charset="0"/>
              </a:rPr>
              <a:t> this can be a major stumbling block in getting a GIS operational.</a:t>
            </a:r>
          </a:p>
        </p:txBody>
      </p:sp>
    </p:spTree>
    <p:extLst>
      <p:ext uri="{BB962C8B-B14F-4D97-AF65-F5344CB8AC3E}">
        <p14:creationId xmlns:p14="http://schemas.microsoft.com/office/powerpoint/2010/main" val="100458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8C4DD2B-8543-459F-B8E2-3E16471B6D0D}"/>
              </a:ext>
            </a:extLst>
          </p:cNvPr>
          <p:cNvSpPr>
            <a:spLocks noGrp="1" noChangeArrowheads="1"/>
          </p:cNvSpPr>
          <p:nvPr>
            <p:ph type="title"/>
          </p:nvPr>
        </p:nvSpPr>
        <p:spPr bwMode="gray">
          <a:xfrm>
            <a:off x="372176" y="253974"/>
            <a:ext cx="8229600" cy="613291"/>
          </a:xfrm>
        </p:spPr>
        <p:txBody>
          <a:bodyPr>
            <a:normAutofit/>
          </a:bodyPr>
          <a:lstStyle/>
          <a:p>
            <a:r>
              <a:rPr lang="en-US" sz="2800" b="1" dirty="0">
                <a:latin typeface="Times New Roman" panose="02020603050405020304" pitchFamily="18" charset="0"/>
                <a:cs typeface="Times New Roman" panose="02020603050405020304" pitchFamily="18" charset="0"/>
              </a:rPr>
              <a:t>Data Editing and Quality Assurance</a:t>
            </a:r>
          </a:p>
        </p:txBody>
      </p:sp>
      <p:sp>
        <p:nvSpPr>
          <p:cNvPr id="13315" name="Rectangle 3">
            <a:extLst>
              <a:ext uri="{FF2B5EF4-FFF2-40B4-BE49-F238E27FC236}">
                <a16:creationId xmlns:a16="http://schemas.microsoft.com/office/drawing/2014/main" id="{285DE7BD-B0C1-46FE-9FE8-1FD50EB895C1}"/>
              </a:ext>
            </a:extLst>
          </p:cNvPr>
          <p:cNvSpPr>
            <a:spLocks noGrp="1" noChangeArrowheads="1"/>
          </p:cNvSpPr>
          <p:nvPr>
            <p:ph type="body" idx="1"/>
          </p:nvPr>
        </p:nvSpPr>
        <p:spPr bwMode="gray">
          <a:xfrm>
            <a:off x="137832" y="922907"/>
            <a:ext cx="9477507" cy="5473726"/>
          </a:xfrm>
        </p:spPr>
        <p:txBody>
          <a:bodyPr>
            <a:noAutofit/>
          </a:bodyPr>
          <a:lstStyle/>
          <a:p>
            <a:r>
              <a:rPr lang="en-US" sz="2000" dirty="0">
                <a:latin typeface="Times New Roman" panose="02020603050405020304" pitchFamily="18" charset="0"/>
                <a:cs typeface="Times New Roman" panose="02020603050405020304" pitchFamily="18" charset="0"/>
              </a:rPr>
              <a:t>Data editing and verification is in response to the errors that arise during the encoding of spatial and non-spatial data. </a:t>
            </a:r>
          </a:p>
          <a:p>
            <a:r>
              <a:rPr lang="en-US" sz="2000" dirty="0">
                <a:latin typeface="Times New Roman" panose="02020603050405020304" pitchFamily="18" charset="0"/>
                <a:cs typeface="Times New Roman" panose="02020603050405020304" pitchFamily="18" charset="0"/>
              </a:rPr>
              <a:t>The editing of spatial data is a time consuming, interactive process that can take as long, if not longer, than the data input process itself.</a:t>
            </a:r>
          </a:p>
          <a:p>
            <a:r>
              <a:rPr lang="en-US" sz="2000" dirty="0">
                <a:latin typeface="Times New Roman" panose="02020603050405020304" pitchFamily="18" charset="0"/>
                <a:cs typeface="Times New Roman" panose="02020603050405020304" pitchFamily="18" charset="0"/>
              </a:rPr>
              <a:t>Several kinds of errors can occur during data input. They can be classified as: </a:t>
            </a:r>
          </a:p>
          <a:p>
            <a:pPr lvl="1">
              <a:spcAft>
                <a:spcPts val="100"/>
              </a:spcAft>
            </a:pPr>
            <a:r>
              <a:rPr lang="en-US" sz="2000" b="1" dirty="0">
                <a:latin typeface="Times New Roman" panose="02020603050405020304" pitchFamily="18" charset="0"/>
                <a:cs typeface="Times New Roman" panose="02020603050405020304" pitchFamily="18" charset="0"/>
              </a:rPr>
              <a:t>Incompleteness of the spatial data</a:t>
            </a:r>
            <a:r>
              <a:rPr lang="en-US" sz="2000" dirty="0">
                <a:latin typeface="Times New Roman" panose="02020603050405020304" pitchFamily="18" charset="0"/>
                <a:cs typeface="Times New Roman" panose="02020603050405020304" pitchFamily="18" charset="0"/>
              </a:rPr>
              <a:t>. This includes missing points, line segments, and/or polygons. </a:t>
            </a:r>
          </a:p>
          <a:p>
            <a:pPr lvl="1">
              <a:spcAft>
                <a:spcPts val="100"/>
              </a:spcAft>
            </a:pPr>
            <a:r>
              <a:rPr lang="en-US" sz="2000" b="1" dirty="0">
                <a:latin typeface="Times New Roman" panose="02020603050405020304" pitchFamily="18" charset="0"/>
                <a:cs typeface="Times New Roman" panose="02020603050405020304" pitchFamily="18" charset="0"/>
              </a:rPr>
              <a:t>Locational placement errors of spatial data</a:t>
            </a:r>
            <a:r>
              <a:rPr lang="en-US" sz="2000" dirty="0">
                <a:latin typeface="Times New Roman" panose="02020603050405020304" pitchFamily="18" charset="0"/>
                <a:cs typeface="Times New Roman" panose="02020603050405020304" pitchFamily="18" charset="0"/>
              </a:rPr>
              <a:t>. These types of errors usually are the result of careless digitizing or poor quality of the original data source. </a:t>
            </a:r>
          </a:p>
          <a:p>
            <a:pPr lvl="1">
              <a:spcAft>
                <a:spcPts val="100"/>
              </a:spcAft>
            </a:pPr>
            <a:r>
              <a:rPr lang="en-US" sz="2000" b="1" dirty="0">
                <a:latin typeface="Times New Roman" panose="02020603050405020304" pitchFamily="18" charset="0"/>
                <a:cs typeface="Times New Roman" panose="02020603050405020304" pitchFamily="18" charset="0"/>
              </a:rPr>
              <a:t>Distortion of the spatial data</a:t>
            </a:r>
            <a:r>
              <a:rPr lang="en-US" sz="2000" dirty="0">
                <a:latin typeface="Times New Roman" panose="02020603050405020304" pitchFamily="18" charset="0"/>
                <a:cs typeface="Times New Roman" panose="02020603050405020304" pitchFamily="18" charset="0"/>
              </a:rPr>
              <a:t>. This kind of error is usually caused by base maps that are not scale-correct over the whole image, e.g. aerial photographs, or from material stretch, e.g. paper documents. </a:t>
            </a:r>
          </a:p>
          <a:p>
            <a:pPr>
              <a:spcAft>
                <a:spcPts val="100"/>
              </a:spcAft>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A4AD8-02A4-449B-963C-CD95190C02A4}"/>
              </a:ext>
            </a:extLst>
          </p:cNvPr>
          <p:cNvSpPr txBox="1"/>
          <p:nvPr/>
        </p:nvSpPr>
        <p:spPr>
          <a:xfrm>
            <a:off x="1077556" y="1851357"/>
            <a:ext cx="8603772" cy="1754326"/>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1. What are the components of a GIS?</a:t>
            </a:r>
          </a:p>
          <a:p>
            <a:r>
              <a:rPr lang="en-US" sz="3600" b="1" dirty="0">
                <a:solidFill>
                  <a:schemeClr val="accent1"/>
                </a:solidFill>
                <a:latin typeface="Times New Roman" panose="02020603050405020304" pitchFamily="18" charset="0"/>
                <a:ea typeface="+mj-ea"/>
                <a:cs typeface="Times New Roman" panose="02020603050405020304" pitchFamily="18" charset="0"/>
              </a:rPr>
              <a:t>2. What are the four subsystems of a GIS? And what are the function of each?</a:t>
            </a:r>
          </a:p>
        </p:txBody>
      </p:sp>
      <p:graphicFrame>
        <p:nvGraphicFramePr>
          <p:cNvPr id="8" name="Table 7">
            <a:extLst>
              <a:ext uri="{FF2B5EF4-FFF2-40B4-BE49-F238E27FC236}">
                <a16:creationId xmlns:a16="http://schemas.microsoft.com/office/drawing/2014/main" id="{A575E681-97AF-4637-90FE-58F5D3A48038}"/>
              </a:ext>
            </a:extLst>
          </p:cNvPr>
          <p:cNvGraphicFramePr>
            <a:graphicFrameLocks noGrp="1"/>
          </p:cNvGraphicFramePr>
          <p:nvPr/>
        </p:nvGraphicFramePr>
        <p:xfrm>
          <a:off x="838200" y="3269774"/>
          <a:ext cx="946404" cy="1463040"/>
        </p:xfrm>
        <a:graphic>
          <a:graphicData uri="http://schemas.openxmlformats.org/drawingml/2006/table">
            <a:tbl>
              <a:tblPr/>
              <a:tblGrid>
                <a:gridCol w="946404">
                  <a:extLst>
                    <a:ext uri="{9D8B030D-6E8A-4147-A177-3AD203B41FA5}">
                      <a16:colId xmlns:a16="http://schemas.microsoft.com/office/drawing/2014/main" val="4285808564"/>
                    </a:ext>
                  </a:extLst>
                </a:gridCol>
              </a:tblGrid>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3978446853"/>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052387822"/>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1666451951"/>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351716536"/>
                  </a:ext>
                </a:extLst>
              </a:tr>
            </a:tbl>
          </a:graphicData>
        </a:graphic>
      </p:graphicFrame>
    </p:spTree>
    <p:extLst>
      <p:ext uri="{BB962C8B-B14F-4D97-AF65-F5344CB8AC3E}">
        <p14:creationId xmlns:p14="http://schemas.microsoft.com/office/powerpoint/2010/main" val="1919310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8C4DD2B-8543-459F-B8E2-3E16471B6D0D}"/>
              </a:ext>
            </a:extLst>
          </p:cNvPr>
          <p:cNvSpPr>
            <a:spLocks noGrp="1" noChangeArrowheads="1"/>
          </p:cNvSpPr>
          <p:nvPr>
            <p:ph type="title"/>
          </p:nvPr>
        </p:nvSpPr>
        <p:spPr bwMode="gray">
          <a:xfrm>
            <a:off x="372176" y="253974"/>
            <a:ext cx="8229600" cy="613291"/>
          </a:xfrm>
        </p:spPr>
        <p:txBody>
          <a:bodyPr>
            <a:normAutofit/>
          </a:bodyPr>
          <a:lstStyle/>
          <a:p>
            <a:r>
              <a:rPr lang="en-US" sz="2800" b="1" dirty="0">
                <a:latin typeface="Times New Roman" panose="02020603050405020304" pitchFamily="18" charset="0"/>
                <a:cs typeface="Times New Roman" panose="02020603050405020304" pitchFamily="18" charset="0"/>
              </a:rPr>
              <a:t>Data Editing and Quality Assurance</a:t>
            </a:r>
          </a:p>
        </p:txBody>
      </p:sp>
      <p:sp>
        <p:nvSpPr>
          <p:cNvPr id="13315" name="Rectangle 3">
            <a:extLst>
              <a:ext uri="{FF2B5EF4-FFF2-40B4-BE49-F238E27FC236}">
                <a16:creationId xmlns:a16="http://schemas.microsoft.com/office/drawing/2014/main" id="{285DE7BD-B0C1-46FE-9FE8-1FD50EB895C1}"/>
              </a:ext>
            </a:extLst>
          </p:cNvPr>
          <p:cNvSpPr>
            <a:spLocks noGrp="1" noChangeArrowheads="1"/>
          </p:cNvSpPr>
          <p:nvPr>
            <p:ph type="body" idx="1"/>
          </p:nvPr>
        </p:nvSpPr>
        <p:spPr bwMode="gray">
          <a:xfrm>
            <a:off x="137832" y="922907"/>
            <a:ext cx="9477507" cy="5473726"/>
          </a:xfrm>
        </p:spPr>
        <p:txBody>
          <a:bodyPr>
            <a:noAutofit/>
          </a:bodyPr>
          <a:lstStyle/>
          <a:p>
            <a:pPr lvl="1">
              <a:spcAft>
                <a:spcPts val="100"/>
              </a:spcAft>
            </a:pPr>
            <a:r>
              <a:rPr lang="en-US" sz="2000" b="1" dirty="0">
                <a:latin typeface="Times New Roman" panose="02020603050405020304" pitchFamily="18" charset="0"/>
                <a:cs typeface="Times New Roman" panose="02020603050405020304" pitchFamily="18" charset="0"/>
              </a:rPr>
              <a:t>Incorrect linkages between spatial and attribute data</a:t>
            </a:r>
            <a:r>
              <a:rPr lang="en-US" sz="2000" dirty="0">
                <a:latin typeface="Times New Roman" panose="02020603050405020304" pitchFamily="18" charset="0"/>
                <a:cs typeface="Times New Roman" panose="02020603050405020304" pitchFamily="18" charset="0"/>
              </a:rPr>
              <a:t>. This type of error is commonly the result of incorrect unique identifiers (labels) being assigned during manual key in or digitizing. This may involve the assigning of an entirely wrong label to a feature, or more than one label being assigned to a feature. </a:t>
            </a:r>
          </a:p>
          <a:p>
            <a:pPr lvl="1">
              <a:spcAft>
                <a:spcPts val="100"/>
              </a:spcAft>
            </a:pPr>
            <a:r>
              <a:rPr lang="en-US" sz="2000" b="1" dirty="0">
                <a:latin typeface="Times New Roman" panose="02020603050405020304" pitchFamily="18" charset="0"/>
                <a:cs typeface="Times New Roman" panose="02020603050405020304" pitchFamily="18" charset="0"/>
              </a:rPr>
              <a:t>Attribute data is wrong or incomplete</a:t>
            </a:r>
            <a:r>
              <a:rPr lang="en-US" sz="2000" dirty="0">
                <a:latin typeface="Times New Roman" panose="02020603050405020304" pitchFamily="18" charset="0"/>
                <a:cs typeface="Times New Roman" panose="02020603050405020304" pitchFamily="18" charset="0"/>
              </a:rPr>
              <a:t>. Often the attribute data does not match exactly with the spatial data. This is because they are frequently from independent sources and often different time periods. Missing data records or too many data records are the most common problems. </a:t>
            </a:r>
            <a:endParaRPr lang="en-US" altLang="en-US" sz="2000" dirty="0">
              <a:latin typeface="Times New Roman" panose="02020603050405020304" pitchFamily="18" charset="0"/>
              <a:cs typeface="Times New Roman" panose="02020603050405020304" pitchFamily="18" charset="0"/>
            </a:endParaRPr>
          </a:p>
          <a:p>
            <a:pPr>
              <a:spcAft>
                <a:spcPts val="100"/>
              </a:spcAft>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65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8C4DD2B-8543-459F-B8E2-3E16471B6D0D}"/>
              </a:ext>
            </a:extLst>
          </p:cNvPr>
          <p:cNvSpPr>
            <a:spLocks noGrp="1" noChangeArrowheads="1"/>
          </p:cNvSpPr>
          <p:nvPr>
            <p:ph type="title"/>
          </p:nvPr>
        </p:nvSpPr>
        <p:spPr bwMode="gray">
          <a:xfrm>
            <a:off x="347394" y="175967"/>
            <a:ext cx="8596668" cy="615885"/>
          </a:xfrm>
        </p:spPr>
        <p:txBody>
          <a:bodyPr anchor="t">
            <a:normAutofit/>
          </a:bodyPr>
          <a:lstStyle/>
          <a:p>
            <a:r>
              <a:rPr lang="en-US" sz="2800" b="1" dirty="0">
                <a:latin typeface="Times New Roman" panose="02020603050405020304" pitchFamily="18" charset="0"/>
                <a:cs typeface="Times New Roman" panose="02020603050405020304" pitchFamily="18" charset="0"/>
              </a:rPr>
              <a:t>Data Editing and Quality Assurance</a:t>
            </a:r>
            <a:endParaRPr lang="en-US" altLang="en-US" sz="2800" dirty="0"/>
          </a:p>
        </p:txBody>
      </p:sp>
      <p:sp>
        <p:nvSpPr>
          <p:cNvPr id="13315" name="Rectangle 3">
            <a:extLst>
              <a:ext uri="{FF2B5EF4-FFF2-40B4-BE49-F238E27FC236}">
                <a16:creationId xmlns:a16="http://schemas.microsoft.com/office/drawing/2014/main" id="{285DE7BD-B0C1-46FE-9FE8-1FD50EB895C1}"/>
              </a:ext>
            </a:extLst>
          </p:cNvPr>
          <p:cNvSpPr>
            <a:spLocks noGrp="1" noChangeArrowheads="1"/>
          </p:cNvSpPr>
          <p:nvPr>
            <p:ph type="body" idx="1"/>
          </p:nvPr>
        </p:nvSpPr>
        <p:spPr bwMode="gray">
          <a:xfrm>
            <a:off x="546756" y="1018095"/>
            <a:ext cx="8724244" cy="5023267"/>
          </a:xfrm>
        </p:spPr>
        <p:txBody>
          <a:bodyPr>
            <a:normAutofit/>
          </a:bodyPr>
          <a:lstStyle/>
          <a:p>
            <a:r>
              <a:rPr lang="en-US" dirty="0"/>
              <a:t>The identification of errors in spatial and attribute data is often difficult.</a:t>
            </a:r>
          </a:p>
          <a:p>
            <a:r>
              <a:rPr lang="en-US" dirty="0"/>
              <a:t> Most spatial errors become evident during the topological building process. The use of </a:t>
            </a:r>
            <a:r>
              <a:rPr lang="en-US" i="1" dirty="0"/>
              <a:t>check plots</a:t>
            </a:r>
            <a:r>
              <a:rPr lang="en-US" dirty="0"/>
              <a:t> to clearly determine where spatial errors exist is a common practice. Most topological building functions in GIS software clearly identify the geographic location of the error and indicate the nature of the problem. Comprehensive GIS software allows users to graphically walk through and edit the spatial errors. Others merely identify the type and coordinates of the error. Since this is often a </a:t>
            </a:r>
            <a:r>
              <a:rPr lang="en-US" dirty="0" err="1"/>
              <a:t>labour</a:t>
            </a:r>
            <a:r>
              <a:rPr lang="en-US" dirty="0"/>
              <a:t> intensive and time consuming process, users should consider the error correction capabilities very important during the evaluation of GIS software offerings.</a:t>
            </a:r>
            <a:endParaRPr lang="en-US" altLang="en-US" dirty="0"/>
          </a:p>
        </p:txBody>
      </p:sp>
    </p:spTree>
    <p:extLst>
      <p:ext uri="{BB962C8B-B14F-4D97-AF65-F5344CB8AC3E}">
        <p14:creationId xmlns:p14="http://schemas.microsoft.com/office/powerpoint/2010/main" val="218083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1D63-C1BE-4C54-A615-FB87ABDC72AA}"/>
              </a:ext>
            </a:extLst>
          </p:cNvPr>
          <p:cNvSpPr>
            <a:spLocks noGrp="1"/>
          </p:cNvSpPr>
          <p:nvPr>
            <p:ph type="title"/>
          </p:nvPr>
        </p:nvSpPr>
        <p:spPr>
          <a:xfrm>
            <a:off x="205994" y="100552"/>
            <a:ext cx="8596668" cy="691299"/>
          </a:xfrm>
        </p:spPr>
        <p:txBody>
          <a:bodyPr>
            <a:normAutofit/>
          </a:bodyPr>
          <a:lstStyle/>
          <a:p>
            <a:r>
              <a:rPr lang="en-US" sz="2800" b="1" dirty="0">
                <a:latin typeface="Times New Roman" panose="02020603050405020304" pitchFamily="18" charset="0"/>
                <a:cs typeface="Times New Roman" panose="02020603050405020304" pitchFamily="18" charset="0"/>
              </a:rPr>
              <a:t>Spatial Data Errors</a:t>
            </a:r>
          </a:p>
        </p:txBody>
      </p:sp>
      <p:sp>
        <p:nvSpPr>
          <p:cNvPr id="3" name="Content Placeholder 2">
            <a:extLst>
              <a:ext uri="{FF2B5EF4-FFF2-40B4-BE49-F238E27FC236}">
                <a16:creationId xmlns:a16="http://schemas.microsoft.com/office/drawing/2014/main" id="{6FF9D339-20B0-4142-87B2-AA198939CC15}"/>
              </a:ext>
            </a:extLst>
          </p:cNvPr>
          <p:cNvSpPr>
            <a:spLocks noGrp="1"/>
          </p:cNvSpPr>
          <p:nvPr>
            <p:ph idx="1"/>
          </p:nvPr>
        </p:nvSpPr>
        <p:spPr>
          <a:xfrm>
            <a:off x="123825" y="784273"/>
            <a:ext cx="9925148" cy="3880773"/>
          </a:xfrm>
        </p:spPr>
        <p:txBody>
          <a:bodyPr>
            <a:noAutofit/>
          </a:bodyPr>
          <a:lstStyle/>
          <a:p>
            <a:r>
              <a:rPr lang="en-US" sz="2000" dirty="0">
                <a:latin typeface="Times New Roman" panose="02020603050405020304" pitchFamily="18" charset="0"/>
                <a:cs typeface="Times New Roman" panose="02020603050405020304" pitchFamily="18" charset="0"/>
              </a:rPr>
              <a:t>A variety of common data problems occur in converting data into a topological structure. </a:t>
            </a:r>
          </a:p>
          <a:p>
            <a:r>
              <a:rPr lang="en-US" sz="2000" dirty="0">
                <a:latin typeface="Times New Roman" panose="02020603050405020304" pitchFamily="18" charset="0"/>
                <a:cs typeface="Times New Roman" panose="02020603050405020304" pitchFamily="18" charset="0"/>
              </a:rPr>
              <a:t>Usually data is input by digitizing. Digitizing allows a user to trace spatial data from a hard copy product, e.g. a map, and have it recorded by the computer software.</a:t>
            </a:r>
          </a:p>
          <a:p>
            <a:r>
              <a:rPr lang="en-US" sz="2000" dirty="0">
                <a:latin typeface="Times New Roman" panose="02020603050405020304" pitchFamily="18" charset="0"/>
                <a:cs typeface="Times New Roman" panose="02020603050405020304" pitchFamily="18" charset="0"/>
              </a:rPr>
              <a:t> Most GIS software has utilities to </a:t>
            </a:r>
            <a:r>
              <a:rPr lang="en-US" sz="2000" i="1" dirty="0">
                <a:latin typeface="Times New Roman" panose="02020603050405020304" pitchFamily="18" charset="0"/>
                <a:cs typeface="Times New Roman" panose="02020603050405020304" pitchFamily="18" charset="0"/>
              </a:rPr>
              <a:t>clean</a:t>
            </a:r>
            <a:r>
              <a:rPr lang="en-US" sz="2000" dirty="0">
                <a:latin typeface="Times New Roman" panose="02020603050405020304" pitchFamily="18" charset="0"/>
                <a:cs typeface="Times New Roman" panose="02020603050405020304" pitchFamily="18" charset="0"/>
              </a:rPr>
              <a:t> the data and build a topologic structure.</a:t>
            </a:r>
          </a:p>
          <a:p>
            <a:r>
              <a:rPr lang="en-US" sz="2000" dirty="0">
                <a:latin typeface="Times New Roman" panose="02020603050405020304" pitchFamily="18" charset="0"/>
                <a:cs typeface="Times New Roman" panose="02020603050405020304" pitchFamily="18" charset="0"/>
              </a:rPr>
              <a:t> If the data is unclean to start with, for whatever reason, the cleaning process can be very lengthy. Interactive editing of data is a distinct reality in the data input process. </a:t>
            </a:r>
          </a:p>
          <a:p>
            <a:r>
              <a:rPr lang="en-US" sz="2000" dirty="0">
                <a:latin typeface="Times New Roman" panose="02020603050405020304" pitchFamily="18" charset="0"/>
                <a:cs typeface="Times New Roman" panose="02020603050405020304" pitchFamily="18" charset="0"/>
              </a:rPr>
              <a:t>Experience indicates that in the course of any GIS project 60 to 80 % of the time required to complete the project is involved in the input, cleaning, linking, and verification of the data.</a:t>
            </a:r>
          </a:p>
          <a:p>
            <a:r>
              <a:rPr lang="en-US" sz="2000" dirty="0">
                <a:latin typeface="Times New Roman" panose="02020603050405020304" pitchFamily="18" charset="0"/>
                <a:cs typeface="Times New Roman" panose="02020603050405020304" pitchFamily="18" charset="0"/>
              </a:rPr>
              <a:t>The most common problems that occur in converting data into a topological structure include:</a:t>
            </a:r>
          </a:p>
          <a:p>
            <a:pPr lvl="1"/>
            <a:r>
              <a:rPr lang="en-US" sz="2000" dirty="0">
                <a:latin typeface="Times New Roman" panose="02020603050405020304" pitchFamily="18" charset="0"/>
                <a:cs typeface="Times New Roman" panose="02020603050405020304" pitchFamily="18" charset="0"/>
              </a:rPr>
              <a:t>gaps in the line work; </a:t>
            </a:r>
          </a:p>
          <a:p>
            <a:pPr lvl="1"/>
            <a:r>
              <a:rPr lang="en-US" sz="2000" dirty="0">
                <a:latin typeface="Times New Roman" panose="02020603050405020304" pitchFamily="18" charset="0"/>
                <a:cs typeface="Times New Roman" panose="02020603050405020304" pitchFamily="18" charset="0"/>
              </a:rPr>
              <a:t>dead ends, e.g. also called dangling arcs, resulting from overshoots and undershoots in the line work; and </a:t>
            </a:r>
          </a:p>
          <a:p>
            <a:pPr lvl="1"/>
            <a:r>
              <a:rPr lang="en-US" sz="2000" dirty="0">
                <a:latin typeface="Times New Roman" panose="02020603050405020304" pitchFamily="18" charset="0"/>
                <a:cs typeface="Times New Roman" panose="02020603050405020304" pitchFamily="18" charset="0"/>
              </a:rPr>
              <a:t>bow ties or weird polygons from inappropriate closing of connecting features.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678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8F4-B273-43F2-9496-1B6077434BFF}"/>
              </a:ext>
            </a:extLst>
          </p:cNvPr>
          <p:cNvSpPr>
            <a:spLocks noGrp="1"/>
          </p:cNvSpPr>
          <p:nvPr>
            <p:ph type="title"/>
          </p:nvPr>
        </p:nvSpPr>
        <p:spPr/>
        <p:txBody>
          <a:bodyPr/>
          <a:lstStyle/>
          <a:p>
            <a:r>
              <a:rPr lang="en-US" dirty="0"/>
              <a:t>Image Data Type</a:t>
            </a:r>
          </a:p>
        </p:txBody>
      </p:sp>
      <p:sp>
        <p:nvSpPr>
          <p:cNvPr id="3" name="Content Placeholder 2">
            <a:extLst>
              <a:ext uri="{FF2B5EF4-FFF2-40B4-BE49-F238E27FC236}">
                <a16:creationId xmlns:a16="http://schemas.microsoft.com/office/drawing/2014/main" id="{CF7474A2-0AFE-4124-90C4-04B85AE9E457}"/>
              </a:ext>
            </a:extLst>
          </p:cNvPr>
          <p:cNvSpPr>
            <a:spLocks noGrp="1"/>
          </p:cNvSpPr>
          <p:nvPr>
            <p:ph idx="1"/>
          </p:nvPr>
        </p:nvSpPr>
        <p:spPr>
          <a:xfrm>
            <a:off x="953559" y="1836739"/>
            <a:ext cx="8596668" cy="3880773"/>
          </a:xfrm>
        </p:spPr>
        <p:txBody>
          <a:bodyPr>
            <a:normAutofit fontScale="47500" lnSpcReduction="20000"/>
          </a:bodyPr>
          <a:lstStyle/>
          <a:p>
            <a:r>
              <a:rPr lang="en-US" sz="2400" dirty="0"/>
              <a:t>Of course, topological errors only exist with linear and areal features. They become most evident with polygonal features. </a:t>
            </a:r>
            <a:r>
              <a:rPr lang="en-US" sz="2400" i="1" dirty="0"/>
              <a:t>Slivers</a:t>
            </a:r>
            <a:r>
              <a:rPr lang="en-US" sz="2400" dirty="0"/>
              <a:t> are the most common problem when cleaning data. Slivers frequently occur when coincident boundaries are digitized separately, e.g. once each for adjacent forest stands, once for a lake and once for the stand boundary, or after polygon overlay. Slivers often appear when combining data from different sources, e.g. forest inventory, soils, and hydrography. It is advisable to digitize data layers with respect to an existing data layer, e.g. hydrography, rather than attempting to match data layers later. A proper plan and definition of priorities for inputting data layers will save many hours of interactive editing and cleaning.</a:t>
            </a:r>
          </a:p>
          <a:p>
            <a:r>
              <a:rPr lang="en-US" sz="2400" i="1" dirty="0"/>
              <a:t>Dead ends</a:t>
            </a:r>
            <a:r>
              <a:rPr lang="en-US" sz="2400" dirty="0"/>
              <a:t> usually occur when data has been digitized in a </a:t>
            </a:r>
            <a:r>
              <a:rPr lang="en-US" sz="2400" i="1" dirty="0"/>
              <a:t>spaghetti</a:t>
            </a:r>
            <a:r>
              <a:rPr lang="en-US" sz="2400" dirty="0"/>
              <a:t> mode, or without snapping to existing nodes. Most GIS software will clean up undershoots and overshoots based on a user defined tolerance, e.g. distance. The definition of an inappropriate distance often leads to the formation of </a:t>
            </a:r>
            <a:r>
              <a:rPr lang="en-US" sz="2400" i="1" dirty="0"/>
              <a:t>bow ties</a:t>
            </a:r>
            <a:r>
              <a:rPr lang="en-US" sz="2400" dirty="0"/>
              <a:t> or </a:t>
            </a:r>
            <a:r>
              <a:rPr lang="en-US" sz="2400" i="1" dirty="0"/>
              <a:t>weird polygons</a:t>
            </a:r>
            <a:r>
              <a:rPr lang="en-US" sz="2400" dirty="0"/>
              <a:t> during topological building. Tolerances that are too large will force arcs to snap one another that should not be connected. The result is small polygons called </a:t>
            </a:r>
            <a:r>
              <a:rPr lang="en-US" sz="2400" i="1" dirty="0"/>
              <a:t>bow ties</a:t>
            </a:r>
            <a:r>
              <a:rPr lang="en-US" sz="2400" dirty="0"/>
              <a:t>. The definition of a proper tolerance for cleaning requires an understanding of the scale and accuracy of the data set.</a:t>
            </a:r>
          </a:p>
          <a:p>
            <a:r>
              <a:rPr lang="en-US" sz="2400" dirty="0"/>
              <a:t>The other problem that commonly occurs when building a topologic data structure is </a:t>
            </a:r>
            <a:r>
              <a:rPr lang="en-US" sz="2400" i="1" dirty="0"/>
              <a:t>duplicate lines</a:t>
            </a:r>
            <a:r>
              <a:rPr lang="en-US" sz="2400" dirty="0"/>
              <a:t>. These usually occur when data has been digitized or converted from a CAD system. The lack of topology in these type of drafting systems permits the inadvertent creation of elements that are exactly duplicate. However, most GIS packages afford automatic elimination of duplicate elements during the topological building process. Accordingly, it may not be a concern with vector based GIS software. Users should be aware of the duplicate element that retraces itself, e.g. a three </a:t>
            </a:r>
            <a:r>
              <a:rPr lang="en-US" sz="2400" dirty="0" err="1"/>
              <a:t>vertice</a:t>
            </a:r>
            <a:r>
              <a:rPr lang="en-US" sz="2400" dirty="0"/>
              <a:t> line where the first point is also the last point. Some GIS packages do not identify these feature inconsistencies and will build such a feature as a valid polygon. This is because the topological definition is mathematically correct, however it is not geographically correct. Most GIS software will provide the capability to eliminate bow ties and slivers by means of a feature elimination command based on area, e.g. polygons less than 100 square </a:t>
            </a:r>
            <a:r>
              <a:rPr lang="en-US" sz="2400" dirty="0" err="1"/>
              <a:t>metres</a:t>
            </a:r>
            <a:r>
              <a:rPr lang="en-US" sz="2400" dirty="0"/>
              <a:t>. The ability to define custom topological error scenarios and provide for semi-automated correction is a desirable capability for GIS software.</a:t>
            </a:r>
          </a:p>
          <a:p>
            <a:r>
              <a:rPr lang="en-US" sz="2400" dirty="0"/>
              <a:t>The adjoining figure illustrates some typical errors described above. Can you spot them ? They include undershoots, overshoots, bow ties, and slivers. Most bow ties occur when inappropriate tolerances are used during the automated cleaning of data that contains many overshoots. This particular set of spatial data is a prime candidate for numerous bow tie polygons.</a:t>
            </a:r>
          </a:p>
          <a:p>
            <a:endParaRPr lang="en-US" sz="2400" dirty="0"/>
          </a:p>
        </p:txBody>
      </p:sp>
    </p:spTree>
    <p:extLst>
      <p:ext uri="{BB962C8B-B14F-4D97-AF65-F5344CB8AC3E}">
        <p14:creationId xmlns:p14="http://schemas.microsoft.com/office/powerpoint/2010/main" val="39538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C8F4-B273-43F2-9496-1B6077434BFF}"/>
              </a:ext>
            </a:extLst>
          </p:cNvPr>
          <p:cNvSpPr>
            <a:spLocks noGrp="1"/>
          </p:cNvSpPr>
          <p:nvPr>
            <p:ph type="title"/>
          </p:nvPr>
        </p:nvSpPr>
        <p:spPr>
          <a:xfrm>
            <a:off x="36311" y="355078"/>
            <a:ext cx="8596668" cy="691299"/>
          </a:xfrm>
        </p:spPr>
        <p:txBody>
          <a:bodyPr>
            <a:normAutofit/>
          </a:bodyPr>
          <a:lstStyle/>
          <a:p>
            <a:r>
              <a:rPr lang="en-US" sz="2800" dirty="0">
                <a:latin typeface="Times New Roman" panose="02020603050405020304" pitchFamily="18" charset="0"/>
                <a:cs typeface="Times New Roman" panose="02020603050405020304" pitchFamily="18" charset="0"/>
              </a:rPr>
              <a:t>Attribute data Errors</a:t>
            </a:r>
          </a:p>
        </p:txBody>
      </p:sp>
      <p:sp>
        <p:nvSpPr>
          <p:cNvPr id="3" name="Content Placeholder 2">
            <a:extLst>
              <a:ext uri="{FF2B5EF4-FFF2-40B4-BE49-F238E27FC236}">
                <a16:creationId xmlns:a16="http://schemas.microsoft.com/office/drawing/2014/main" id="{CF7474A2-0AFE-4124-90C4-04B85AE9E457}"/>
              </a:ext>
            </a:extLst>
          </p:cNvPr>
          <p:cNvSpPr>
            <a:spLocks noGrp="1"/>
          </p:cNvSpPr>
          <p:nvPr>
            <p:ph idx="1"/>
          </p:nvPr>
        </p:nvSpPr>
        <p:spPr>
          <a:xfrm>
            <a:off x="263951" y="1428652"/>
            <a:ext cx="9473938" cy="4298287"/>
          </a:xfrm>
        </p:spPr>
        <p:txBody>
          <a:bodyPr>
            <a:noAutofit/>
          </a:bodyPr>
          <a:lstStyle/>
          <a:p>
            <a:r>
              <a:rPr lang="en-US" sz="2000" dirty="0">
                <a:latin typeface="Times New Roman" panose="02020603050405020304" pitchFamily="18" charset="0"/>
                <a:cs typeface="Times New Roman" panose="02020603050405020304" pitchFamily="18" charset="0"/>
              </a:rPr>
              <a:t>The identification of attribute data errors is usually not as simple as spatial errors. </a:t>
            </a:r>
          </a:p>
          <a:p>
            <a:r>
              <a:rPr lang="en-US" sz="2000" dirty="0">
                <a:latin typeface="Times New Roman" panose="02020603050405020304" pitchFamily="18" charset="0"/>
                <a:cs typeface="Times New Roman" panose="02020603050405020304" pitchFamily="18" charset="0"/>
              </a:rPr>
              <a:t>This is especially true if these errors are attributed to the quality or reliability of the data.</a:t>
            </a:r>
          </a:p>
          <a:p>
            <a:r>
              <a:rPr lang="en-US" sz="2000" dirty="0">
                <a:latin typeface="Times New Roman" panose="02020603050405020304" pitchFamily="18" charset="0"/>
                <a:cs typeface="Times New Roman" panose="02020603050405020304" pitchFamily="18" charset="0"/>
              </a:rPr>
              <a:t> Errors as such usually do not surface until later on in the GIS processing. </a:t>
            </a:r>
          </a:p>
          <a:p>
            <a:r>
              <a:rPr lang="en-US" sz="2000" dirty="0">
                <a:latin typeface="Times New Roman" panose="02020603050405020304" pitchFamily="18" charset="0"/>
                <a:cs typeface="Times New Roman" panose="02020603050405020304" pitchFamily="18" charset="0"/>
              </a:rPr>
              <a:t>Solutions to these type of problems are much more complex and often do not exist entirely. </a:t>
            </a:r>
          </a:p>
          <a:p>
            <a:r>
              <a:rPr lang="en-US" sz="2000" dirty="0">
                <a:latin typeface="Times New Roman" panose="02020603050405020304" pitchFamily="18" charset="0"/>
                <a:cs typeface="Times New Roman" panose="02020603050405020304" pitchFamily="18" charset="0"/>
              </a:rPr>
              <a:t>It is much more difficult to spot errors in attribute data when the values are syntactically good, but incorrect.</a:t>
            </a:r>
          </a:p>
          <a:p>
            <a:r>
              <a:rPr lang="en-US" sz="2000" dirty="0">
                <a:latin typeface="Times New Roman" panose="02020603050405020304" pitchFamily="18" charset="0"/>
                <a:cs typeface="Times New Roman" panose="02020603050405020304" pitchFamily="18" charset="0"/>
              </a:rPr>
              <a:t>Simple errors of linkage, e.g. missing or duplicate records, become evident during the linking operation between spatial and attribute data. </a:t>
            </a:r>
          </a:p>
          <a:p>
            <a:r>
              <a:rPr lang="en-US" sz="2000" dirty="0">
                <a:latin typeface="Times New Roman" panose="02020603050405020304" pitchFamily="18" charset="0"/>
                <a:cs typeface="Times New Roman" panose="02020603050405020304" pitchFamily="18" charset="0"/>
              </a:rPr>
              <a:t>Again, most GIS software contains functions that check for and clearly identify problems of linkage during attempted operations. </a:t>
            </a:r>
          </a:p>
          <a:p>
            <a:r>
              <a:rPr lang="en-US" sz="2000" dirty="0">
                <a:latin typeface="Times New Roman" panose="02020603050405020304" pitchFamily="18" charset="0"/>
                <a:cs typeface="Times New Roman" panose="02020603050405020304" pitchFamily="18" charset="0"/>
              </a:rPr>
              <a:t>This is also an area of consideration when evaluating GIS software.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630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F159F41-623A-428D-9150-E5BEA4FB76C5}"/>
              </a:ext>
            </a:extLst>
          </p:cNvPr>
          <p:cNvSpPr>
            <a:spLocks noGrp="1" noChangeArrowheads="1"/>
          </p:cNvSpPr>
          <p:nvPr>
            <p:ph type="title"/>
          </p:nvPr>
        </p:nvSpPr>
        <p:spPr bwMode="gray">
          <a:xfrm>
            <a:off x="1162050" y="274639"/>
            <a:ext cx="8229600" cy="490537"/>
          </a:xfrm>
        </p:spPr>
        <p:txBody>
          <a:bodyPr>
            <a:noAutofit/>
          </a:bodyPr>
          <a:lstStyle/>
          <a:p>
            <a:r>
              <a:rPr lang="en-US" altLang="en-US" sz="2800" b="1" dirty="0">
                <a:latin typeface="Times New Roman" panose="02020603050405020304" pitchFamily="18" charset="0"/>
                <a:cs typeface="Times New Roman" panose="02020603050405020304" pitchFamily="18" charset="0"/>
              </a:rPr>
              <a:t>Data Verification</a:t>
            </a:r>
          </a:p>
        </p:txBody>
      </p:sp>
      <p:sp>
        <p:nvSpPr>
          <p:cNvPr id="15363" name="Rectangle 3">
            <a:extLst>
              <a:ext uri="{FF2B5EF4-FFF2-40B4-BE49-F238E27FC236}">
                <a16:creationId xmlns:a16="http://schemas.microsoft.com/office/drawing/2014/main" id="{0D2A57B8-4D2C-47F5-B0FD-C0C0E0CDD9A5}"/>
              </a:ext>
            </a:extLst>
          </p:cNvPr>
          <p:cNvSpPr>
            <a:spLocks noGrp="1" noChangeArrowheads="1"/>
          </p:cNvSpPr>
          <p:nvPr>
            <p:ph type="body" idx="1"/>
          </p:nvPr>
        </p:nvSpPr>
        <p:spPr bwMode="gray">
          <a:xfrm>
            <a:off x="0" y="971649"/>
            <a:ext cx="9737889" cy="5876926"/>
          </a:xfrm>
        </p:spPr>
        <p:txBody>
          <a:bodyPr>
            <a:noAutofit/>
          </a:bodyPr>
          <a:lstStyle/>
          <a:p>
            <a:r>
              <a:rPr lang="en-US" b="1" dirty="0"/>
              <a:t>Six</a:t>
            </a:r>
            <a:r>
              <a:rPr lang="en-US" dirty="0"/>
              <a:t> clear steps stand out in the data editing and verification process for spatial data. These are:</a:t>
            </a:r>
          </a:p>
          <a:p>
            <a:pPr lvl="1"/>
            <a:r>
              <a:rPr lang="en-US" sz="1800" b="1" dirty="0"/>
              <a:t>Visual review</a:t>
            </a:r>
            <a:r>
              <a:rPr lang="en-US" sz="1800" dirty="0"/>
              <a:t>. This is usually by check plotting.</a:t>
            </a:r>
          </a:p>
          <a:p>
            <a:pPr lvl="1"/>
            <a:r>
              <a:rPr lang="en-US" sz="1800" b="1" dirty="0"/>
              <a:t>Cleanup of lines and junctions</a:t>
            </a:r>
            <a:r>
              <a:rPr lang="en-US" sz="1800" dirty="0"/>
              <a:t>. This process is usually done by software first and interactive editing second. </a:t>
            </a:r>
          </a:p>
          <a:p>
            <a:pPr lvl="1"/>
            <a:r>
              <a:rPr lang="en-US" sz="1800" b="1" dirty="0"/>
              <a:t>Weeding of excess coordinates</a:t>
            </a:r>
            <a:r>
              <a:rPr lang="en-US" sz="1800" dirty="0"/>
              <a:t>. This process involves the removal of redundant vertices by the software for linear and/or polygonal features. </a:t>
            </a:r>
          </a:p>
          <a:p>
            <a:pPr lvl="1"/>
            <a:r>
              <a:rPr lang="en-US" sz="1800" b="1" dirty="0"/>
              <a:t>Correction for distortion and warping</a:t>
            </a:r>
            <a:r>
              <a:rPr lang="en-US" sz="1800" dirty="0"/>
              <a:t>. Most GIS software has functions for scale correction and </a:t>
            </a:r>
            <a:r>
              <a:rPr lang="en-US" sz="1800" i="1" dirty="0"/>
              <a:t>rubber sheeting</a:t>
            </a:r>
            <a:r>
              <a:rPr lang="en-US" sz="1800" dirty="0"/>
              <a:t>. However, the distinct rubber sheet algorithm used will vary depending on the spatial data model, vector or raster, employed by the GIS. Some raster techniques may be more intensive than vector based algorithms. </a:t>
            </a:r>
          </a:p>
          <a:p>
            <a:pPr lvl="1"/>
            <a:r>
              <a:rPr lang="en-US" sz="1800" b="1" dirty="0"/>
              <a:t>Construction of polygons</a:t>
            </a:r>
            <a:r>
              <a:rPr lang="en-US" sz="1800" dirty="0"/>
              <a:t>. Since the majority of data used in GIS is polygonal, the construction of polygon features from lines/arcs is necessary. Usually this is done in conjunction with the topological building process. </a:t>
            </a:r>
          </a:p>
          <a:p>
            <a:pPr lvl="1"/>
            <a:r>
              <a:rPr lang="en-US" sz="1800" b="1" dirty="0"/>
              <a:t>The addition of unique identifiers or labels</a:t>
            </a:r>
            <a:r>
              <a:rPr lang="en-US" sz="1800" dirty="0"/>
              <a:t>. Often this process is manual. However, some systems do provide the capability to automatically build labels for a data layer.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F159F41-623A-428D-9150-E5BEA4FB76C5}"/>
              </a:ext>
            </a:extLst>
          </p:cNvPr>
          <p:cNvSpPr>
            <a:spLocks noGrp="1" noChangeArrowheads="1"/>
          </p:cNvSpPr>
          <p:nvPr>
            <p:ph type="title"/>
          </p:nvPr>
        </p:nvSpPr>
        <p:spPr bwMode="gray">
          <a:xfrm>
            <a:off x="1162050" y="274639"/>
            <a:ext cx="8229600" cy="490537"/>
          </a:xfrm>
        </p:spPr>
        <p:txBody>
          <a:bodyPr>
            <a:noAutofit/>
          </a:bodyPr>
          <a:lstStyle/>
          <a:p>
            <a:r>
              <a:rPr lang="en-US" altLang="en-US" sz="2800" b="1" dirty="0">
                <a:latin typeface="Times New Roman" panose="02020603050405020304" pitchFamily="18" charset="0"/>
                <a:cs typeface="Times New Roman" panose="02020603050405020304" pitchFamily="18" charset="0"/>
              </a:rPr>
              <a:t>Data Verification</a:t>
            </a:r>
          </a:p>
        </p:txBody>
      </p:sp>
      <p:sp>
        <p:nvSpPr>
          <p:cNvPr id="15363" name="Rectangle 3">
            <a:extLst>
              <a:ext uri="{FF2B5EF4-FFF2-40B4-BE49-F238E27FC236}">
                <a16:creationId xmlns:a16="http://schemas.microsoft.com/office/drawing/2014/main" id="{0D2A57B8-4D2C-47F5-B0FD-C0C0E0CDD9A5}"/>
              </a:ext>
            </a:extLst>
          </p:cNvPr>
          <p:cNvSpPr>
            <a:spLocks noGrp="1" noChangeArrowheads="1"/>
          </p:cNvSpPr>
          <p:nvPr>
            <p:ph type="body" idx="1"/>
          </p:nvPr>
        </p:nvSpPr>
        <p:spPr bwMode="gray">
          <a:xfrm>
            <a:off x="801280" y="1367575"/>
            <a:ext cx="8229601" cy="5876926"/>
          </a:xfrm>
        </p:spPr>
        <p:txBody>
          <a:bodyPr>
            <a:noAutofit/>
          </a:bodyPr>
          <a:lstStyle/>
          <a:p>
            <a:r>
              <a:rPr lang="en-US" dirty="0"/>
              <a:t>These data verification steps occur after the data input stage and prior to or during the linkage of the spatial data to the attributes. </a:t>
            </a:r>
          </a:p>
          <a:p>
            <a:r>
              <a:rPr lang="en-US" dirty="0"/>
              <a:t>Data verification ensures the integrity between the spatial and attribute data. </a:t>
            </a:r>
          </a:p>
          <a:p>
            <a:r>
              <a:rPr lang="en-US" dirty="0"/>
              <a:t>Verification should include some brief querying of attributes and cross checking against known values. </a:t>
            </a:r>
          </a:p>
          <a:p>
            <a:pPr marL="457200" lvl="1" indent="0">
              <a:buNone/>
            </a:pPr>
            <a:r>
              <a:rPr lang="en-US" sz="1800" dirty="0"/>
              <a:t> </a:t>
            </a:r>
          </a:p>
        </p:txBody>
      </p:sp>
    </p:spTree>
    <p:extLst>
      <p:ext uri="{BB962C8B-B14F-4D97-AF65-F5344CB8AC3E}">
        <p14:creationId xmlns:p14="http://schemas.microsoft.com/office/powerpoint/2010/main" val="3285732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F159F41-623A-428D-9150-E5BEA4FB76C5}"/>
              </a:ext>
            </a:extLst>
          </p:cNvPr>
          <p:cNvSpPr>
            <a:spLocks noGrp="1" noChangeArrowheads="1"/>
          </p:cNvSpPr>
          <p:nvPr>
            <p:ph type="title"/>
          </p:nvPr>
        </p:nvSpPr>
        <p:spPr bwMode="gray">
          <a:xfrm>
            <a:off x="1162050" y="274639"/>
            <a:ext cx="8229600" cy="490537"/>
          </a:xfrm>
        </p:spPr>
        <p:txBody>
          <a:bodyPr>
            <a:noAutofit/>
          </a:bodyPr>
          <a:lstStyle/>
          <a:p>
            <a:r>
              <a:rPr lang="en-US" altLang="en-US" sz="2800" b="1" dirty="0">
                <a:latin typeface="Times New Roman" panose="02020603050405020304" pitchFamily="18" charset="0"/>
                <a:cs typeface="Times New Roman" panose="02020603050405020304" pitchFamily="18" charset="0"/>
              </a:rPr>
              <a:t>What are the </a:t>
            </a:r>
            <a:r>
              <a:rPr lang="en-US" sz="2800" dirty="0">
                <a:latin typeface="Times New Roman" panose="02020603050405020304" pitchFamily="18" charset="0"/>
                <a:cs typeface="Times New Roman" panose="02020603050405020304" pitchFamily="18" charset="0"/>
              </a:rPr>
              <a:t>four basic procedures for inputting spatial data ?</a:t>
            </a:r>
            <a:br>
              <a:rPr lang="en-US" sz="2800" dirty="0">
                <a:latin typeface="Times New Roman" panose="02020603050405020304" pitchFamily="18" charset="0"/>
                <a:cs typeface="Times New Roman" panose="02020603050405020304" pitchFamily="18" charset="0"/>
              </a:rPr>
            </a:br>
            <a:endParaRPr lang="en-US" altLang="en-US" sz="2800" b="1" dirty="0">
              <a:latin typeface="Times New Roman" panose="02020603050405020304" pitchFamily="18" charset="0"/>
              <a:cs typeface="Times New Roman" panose="02020603050405020304" pitchFamily="18" charset="0"/>
            </a:endParaRPr>
          </a:p>
        </p:txBody>
      </p:sp>
      <p:sp>
        <p:nvSpPr>
          <p:cNvPr id="15363" name="Rectangle 3">
            <a:extLst>
              <a:ext uri="{FF2B5EF4-FFF2-40B4-BE49-F238E27FC236}">
                <a16:creationId xmlns:a16="http://schemas.microsoft.com/office/drawing/2014/main" id="{0D2A57B8-4D2C-47F5-B0FD-C0C0E0CDD9A5}"/>
              </a:ext>
            </a:extLst>
          </p:cNvPr>
          <p:cNvSpPr>
            <a:spLocks noGrp="1" noChangeArrowheads="1"/>
          </p:cNvSpPr>
          <p:nvPr>
            <p:ph type="body" idx="1"/>
          </p:nvPr>
        </p:nvSpPr>
        <p:spPr bwMode="gray">
          <a:xfrm>
            <a:off x="801280" y="1367575"/>
            <a:ext cx="8229601" cy="5876926"/>
          </a:xfrm>
        </p:spPr>
        <p:txBody>
          <a:bodyPr>
            <a:noAutofit/>
          </a:bodyPr>
          <a:lstStyle/>
          <a:p>
            <a:pPr marL="457200" lvl="1" indent="0">
              <a:buNone/>
            </a:pPr>
            <a:r>
              <a:rPr lang="en-US" sz="1800" dirty="0"/>
              <a:t> </a:t>
            </a:r>
          </a:p>
        </p:txBody>
      </p:sp>
    </p:spTree>
    <p:extLst>
      <p:ext uri="{BB962C8B-B14F-4D97-AF65-F5344CB8AC3E}">
        <p14:creationId xmlns:p14="http://schemas.microsoft.com/office/powerpoint/2010/main" val="151937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A4AD8-02A4-449B-963C-CD95190C02A4}"/>
              </a:ext>
            </a:extLst>
          </p:cNvPr>
          <p:cNvSpPr txBox="1"/>
          <p:nvPr/>
        </p:nvSpPr>
        <p:spPr>
          <a:xfrm>
            <a:off x="1124691" y="484470"/>
            <a:ext cx="3870664" cy="523220"/>
          </a:xfrm>
          <a:prstGeom prst="rect">
            <a:avLst/>
          </a:prstGeom>
          <a:noFill/>
        </p:spPr>
        <p:txBody>
          <a:bodyPr wrap="square" rtlCol="0">
            <a:spAutoFit/>
          </a:bodyPr>
          <a:lstStyle/>
          <a:p>
            <a:r>
              <a:rPr lang="en-US" sz="2800" b="1" dirty="0">
                <a:solidFill>
                  <a:schemeClr val="accent1"/>
                </a:solidFill>
                <a:latin typeface="Times New Roman" panose="02020603050405020304" pitchFamily="18" charset="0"/>
                <a:cs typeface="Times New Roman" panose="02020603050405020304" pitchFamily="18" charset="0"/>
              </a:rPr>
              <a:t>GIS DATA Sources </a:t>
            </a:r>
            <a:endParaRPr lang="en-US" sz="2800" b="1" dirty="0">
              <a:solidFill>
                <a:schemeClr val="accent1"/>
              </a:solidFill>
              <a:latin typeface="Times New Roman" panose="02020603050405020304" pitchFamily="18" charset="0"/>
              <a:ea typeface="+mj-ea"/>
              <a:cs typeface="Times New Roman" panose="02020603050405020304" pitchFamily="18" charset="0"/>
            </a:endParaRPr>
          </a:p>
        </p:txBody>
      </p:sp>
      <p:graphicFrame>
        <p:nvGraphicFramePr>
          <p:cNvPr id="8" name="Table 7">
            <a:extLst>
              <a:ext uri="{FF2B5EF4-FFF2-40B4-BE49-F238E27FC236}">
                <a16:creationId xmlns:a16="http://schemas.microsoft.com/office/drawing/2014/main" id="{A575E681-97AF-4637-90FE-58F5D3A48038}"/>
              </a:ext>
            </a:extLst>
          </p:cNvPr>
          <p:cNvGraphicFramePr>
            <a:graphicFrameLocks noGrp="1"/>
          </p:cNvGraphicFramePr>
          <p:nvPr/>
        </p:nvGraphicFramePr>
        <p:xfrm>
          <a:off x="838200" y="3269774"/>
          <a:ext cx="946404" cy="1463040"/>
        </p:xfrm>
        <a:graphic>
          <a:graphicData uri="http://schemas.openxmlformats.org/drawingml/2006/table">
            <a:tbl>
              <a:tblPr/>
              <a:tblGrid>
                <a:gridCol w="946404">
                  <a:extLst>
                    <a:ext uri="{9D8B030D-6E8A-4147-A177-3AD203B41FA5}">
                      <a16:colId xmlns:a16="http://schemas.microsoft.com/office/drawing/2014/main" val="4285808564"/>
                    </a:ext>
                  </a:extLst>
                </a:gridCol>
              </a:tblGrid>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3978446853"/>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052387822"/>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1666451951"/>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351716536"/>
                  </a:ext>
                </a:extLst>
              </a:tr>
            </a:tbl>
          </a:graphicData>
        </a:graphic>
      </p:graphicFrame>
      <p:sp>
        <p:nvSpPr>
          <p:cNvPr id="9" name="Rectangle 11">
            <a:extLst>
              <a:ext uri="{FF2B5EF4-FFF2-40B4-BE49-F238E27FC236}">
                <a16:creationId xmlns:a16="http://schemas.microsoft.com/office/drawing/2014/main" id="{66A2869E-6F00-4645-A67F-EACF00D65C3B}"/>
              </a:ext>
            </a:extLst>
          </p:cNvPr>
          <p:cNvSpPr>
            <a:spLocks noChangeArrowheads="1"/>
          </p:cNvSpPr>
          <p:nvPr/>
        </p:nvSpPr>
        <p:spPr bwMode="auto">
          <a:xfrm>
            <a:off x="637399" y="1039495"/>
            <a:ext cx="8605241"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lecture  reviews different sources, formats, and input </a:t>
            </a:r>
          </a:p>
          <a:p>
            <a:r>
              <a:rPr lang="en-US" sz="2400" dirty="0">
                <a:latin typeface="Times New Roman" panose="02020603050405020304" pitchFamily="18" charset="0"/>
                <a:cs typeface="Times New Roman" panose="02020603050405020304" pitchFamily="18" charset="0"/>
              </a:rPr>
              <a:t>techniques for GIS data.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focus is on reviewing different data input techniques for </a:t>
            </a:r>
          </a:p>
          <a:p>
            <a:r>
              <a:rPr lang="en-US" sz="2400" dirty="0">
                <a:latin typeface="Times New Roman" panose="02020603050405020304" pitchFamily="18" charset="0"/>
                <a:cs typeface="Times New Roman" panose="02020603050405020304" pitchFamily="18" charset="0"/>
              </a:rPr>
              <a:t>spatial data.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lecture also describes data input errors, spatial and attribute, </a:t>
            </a:r>
          </a:p>
          <a:p>
            <a:r>
              <a:rPr lang="en-US" sz="2400" dirty="0">
                <a:latin typeface="Times New Roman" panose="02020603050405020304" pitchFamily="18" charset="0"/>
                <a:cs typeface="Times New Roman" panose="02020603050405020304" pitchFamily="18" charset="0"/>
              </a:rPr>
              <a:t>and reviews typical procedures to correct input errors.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lecture outlines are:</a:t>
            </a:r>
          </a:p>
          <a:p>
            <a:pPr marL="800100" lvl="1" indent="-342900">
              <a:buFont typeface="Arial" panose="020B0604020202020204" pitchFamily="34" charset="0"/>
              <a:buChar char="•"/>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Sources of data</a:t>
            </a:r>
          </a:p>
          <a:p>
            <a:pPr marL="800100" lvl="1"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Data input techniques</a:t>
            </a:r>
          </a:p>
          <a:p>
            <a:pPr marL="800100" lvl="1" indent="-342900">
              <a:buFont typeface="Arial" panose="020B0604020202020204" pitchFamily="34" charset="0"/>
              <a:buChar char="•"/>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editing and quality assurance</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51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A4AD8-02A4-449B-963C-CD95190C02A4}"/>
              </a:ext>
            </a:extLst>
          </p:cNvPr>
          <p:cNvSpPr txBox="1"/>
          <p:nvPr/>
        </p:nvSpPr>
        <p:spPr>
          <a:xfrm>
            <a:off x="838200" y="402084"/>
            <a:ext cx="3870664" cy="523220"/>
          </a:xfrm>
          <a:prstGeom prst="rect">
            <a:avLst/>
          </a:prstGeom>
          <a:noFill/>
        </p:spPr>
        <p:txBody>
          <a:bodyPr wrap="square" rtlCol="0">
            <a:spAutoFit/>
          </a:bodyPr>
          <a:lstStyle/>
          <a:p>
            <a:pPr>
              <a:spcBef>
                <a:spcPct val="0"/>
              </a:spcBef>
            </a:pPr>
            <a:r>
              <a:rPr lang="en-US" sz="2800" b="1" dirty="0">
                <a:solidFill>
                  <a:schemeClr val="accent1"/>
                </a:solidFill>
                <a:latin typeface="Times New Roman" panose="02020603050405020304" pitchFamily="18" charset="0"/>
                <a:ea typeface="+mj-ea"/>
                <a:cs typeface="Times New Roman" panose="02020603050405020304" pitchFamily="18" charset="0"/>
              </a:rPr>
              <a:t>GIS Data Sources</a:t>
            </a:r>
          </a:p>
        </p:txBody>
      </p:sp>
      <p:graphicFrame>
        <p:nvGraphicFramePr>
          <p:cNvPr id="8" name="Table 7">
            <a:extLst>
              <a:ext uri="{FF2B5EF4-FFF2-40B4-BE49-F238E27FC236}">
                <a16:creationId xmlns:a16="http://schemas.microsoft.com/office/drawing/2014/main" id="{A575E681-97AF-4637-90FE-58F5D3A48038}"/>
              </a:ext>
            </a:extLst>
          </p:cNvPr>
          <p:cNvGraphicFramePr>
            <a:graphicFrameLocks noGrp="1"/>
          </p:cNvGraphicFramePr>
          <p:nvPr/>
        </p:nvGraphicFramePr>
        <p:xfrm>
          <a:off x="838200" y="3269774"/>
          <a:ext cx="946404" cy="1463040"/>
        </p:xfrm>
        <a:graphic>
          <a:graphicData uri="http://schemas.openxmlformats.org/drawingml/2006/table">
            <a:tbl>
              <a:tblPr/>
              <a:tblGrid>
                <a:gridCol w="946404">
                  <a:extLst>
                    <a:ext uri="{9D8B030D-6E8A-4147-A177-3AD203B41FA5}">
                      <a16:colId xmlns:a16="http://schemas.microsoft.com/office/drawing/2014/main" val="4285808564"/>
                    </a:ext>
                  </a:extLst>
                </a:gridCol>
              </a:tblGrid>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3978446853"/>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052387822"/>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1666451951"/>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351716536"/>
                  </a:ext>
                </a:extLst>
              </a:tr>
            </a:tbl>
          </a:graphicData>
        </a:graphic>
      </p:graphicFrame>
      <p:sp>
        <p:nvSpPr>
          <p:cNvPr id="2" name="TextBox 1">
            <a:extLst>
              <a:ext uri="{FF2B5EF4-FFF2-40B4-BE49-F238E27FC236}">
                <a16:creationId xmlns:a16="http://schemas.microsoft.com/office/drawing/2014/main" id="{6125321B-7F78-45C2-BB6B-3CD14B95E08B}"/>
              </a:ext>
            </a:extLst>
          </p:cNvPr>
          <p:cNvSpPr txBox="1"/>
          <p:nvPr/>
        </p:nvSpPr>
        <p:spPr>
          <a:xfrm>
            <a:off x="619125" y="1304925"/>
            <a:ext cx="9953625" cy="501675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previously identified, two types of data are input into a GIS, spatial and attribute.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input process is the operation of encoding both types of data into the GIS database formats.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creation of a clean digital database is the most important and time- consuming task upon which the usefulness of the GIS depends.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establishment and maintenance of a robust spatial database is the cornerstone of a successful GIS implementation.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well, the digital data is the most expensive part of the GIS. Yet often, not enough attention is given to the quality of the data or the processes by which they are prepared for automation. </a:t>
            </a:r>
          </a:p>
          <a:p>
            <a:pPr lvl="0" algn="just" defTabSz="914400" eaLnBrk="0" fontAlgn="base" hangingPunct="0">
              <a:spcBef>
                <a:spcPct val="0"/>
              </a:spcBef>
              <a:spcAft>
                <a:spcPct val="0"/>
              </a:spcAft>
            </a:pPr>
            <a:r>
              <a:rPr lang="en-US" alt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43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A4AD8-02A4-449B-963C-CD95190C02A4}"/>
              </a:ext>
            </a:extLst>
          </p:cNvPr>
          <p:cNvSpPr txBox="1"/>
          <p:nvPr/>
        </p:nvSpPr>
        <p:spPr>
          <a:xfrm>
            <a:off x="838200" y="402084"/>
            <a:ext cx="3870664" cy="523220"/>
          </a:xfrm>
          <a:prstGeom prst="rect">
            <a:avLst/>
          </a:prstGeom>
          <a:noFill/>
        </p:spPr>
        <p:txBody>
          <a:bodyPr wrap="square" rtlCol="0">
            <a:spAutoFit/>
          </a:bodyPr>
          <a:lstStyle/>
          <a:p>
            <a:pPr>
              <a:spcBef>
                <a:spcPct val="0"/>
              </a:spcBef>
            </a:pPr>
            <a:r>
              <a:rPr lang="en-US" sz="2800" b="1" dirty="0">
                <a:solidFill>
                  <a:schemeClr val="accent1"/>
                </a:solidFill>
                <a:latin typeface="Times New Roman" panose="02020603050405020304" pitchFamily="18" charset="0"/>
                <a:ea typeface="+mj-ea"/>
                <a:cs typeface="Times New Roman" panose="02020603050405020304" pitchFamily="18" charset="0"/>
              </a:rPr>
              <a:t>Spatial Data Sources</a:t>
            </a:r>
          </a:p>
        </p:txBody>
      </p:sp>
      <p:graphicFrame>
        <p:nvGraphicFramePr>
          <p:cNvPr id="8" name="Table 7">
            <a:extLst>
              <a:ext uri="{FF2B5EF4-FFF2-40B4-BE49-F238E27FC236}">
                <a16:creationId xmlns:a16="http://schemas.microsoft.com/office/drawing/2014/main" id="{A575E681-97AF-4637-90FE-58F5D3A48038}"/>
              </a:ext>
            </a:extLst>
          </p:cNvPr>
          <p:cNvGraphicFramePr>
            <a:graphicFrameLocks noGrp="1"/>
          </p:cNvGraphicFramePr>
          <p:nvPr/>
        </p:nvGraphicFramePr>
        <p:xfrm>
          <a:off x="838200" y="3269774"/>
          <a:ext cx="946404" cy="1463040"/>
        </p:xfrm>
        <a:graphic>
          <a:graphicData uri="http://schemas.openxmlformats.org/drawingml/2006/table">
            <a:tbl>
              <a:tblPr/>
              <a:tblGrid>
                <a:gridCol w="946404">
                  <a:extLst>
                    <a:ext uri="{9D8B030D-6E8A-4147-A177-3AD203B41FA5}">
                      <a16:colId xmlns:a16="http://schemas.microsoft.com/office/drawing/2014/main" val="4285808564"/>
                    </a:ext>
                  </a:extLst>
                </a:gridCol>
              </a:tblGrid>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3978446853"/>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052387822"/>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1666451951"/>
                  </a:ext>
                </a:extLst>
              </a:tr>
              <a:tr h="0">
                <a:tc>
                  <a:txBody>
                    <a:bodyPr/>
                    <a:lstStyle/>
                    <a:p>
                      <a:pPr algn="l"/>
                      <a:endParaRPr lang="en-US" dirty="0"/>
                    </a:p>
                  </a:txBody>
                  <a:tcPr>
                    <a:lnL>
                      <a:noFill/>
                    </a:lnL>
                    <a:lnR>
                      <a:noFill/>
                    </a:lnR>
                    <a:lnT>
                      <a:noFill/>
                    </a:lnT>
                    <a:lnB>
                      <a:noFill/>
                    </a:lnB>
                  </a:tcPr>
                </a:tc>
                <a:extLst>
                  <a:ext uri="{0D108BD9-81ED-4DB2-BD59-A6C34878D82A}">
                    <a16:rowId xmlns:a16="http://schemas.microsoft.com/office/drawing/2014/main" val="2351716536"/>
                  </a:ext>
                </a:extLst>
              </a:tr>
            </a:tbl>
          </a:graphicData>
        </a:graphic>
      </p:graphicFrame>
      <p:sp>
        <p:nvSpPr>
          <p:cNvPr id="2" name="TextBox 1">
            <a:extLst>
              <a:ext uri="{FF2B5EF4-FFF2-40B4-BE49-F238E27FC236}">
                <a16:creationId xmlns:a16="http://schemas.microsoft.com/office/drawing/2014/main" id="{6125321B-7F78-45C2-BB6B-3CD14B95E08B}"/>
              </a:ext>
            </a:extLst>
          </p:cNvPr>
          <p:cNvSpPr txBox="1"/>
          <p:nvPr/>
        </p:nvSpPr>
        <p:spPr>
          <a:xfrm>
            <a:off x="553136" y="1304925"/>
            <a:ext cx="995362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general consensus among the GIS community is that 60 to 80 % of the cost incurred during implementation of GIS technology lies in data acquisition, data compilation and database development.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wide variety of data sources exist for both spatial and attribute data.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most common general sources for spatial data are:</a:t>
            </a:r>
          </a:p>
          <a:p>
            <a:pPr marL="914400" lvl="1" indent="-457200" algn="just" defTabSz="914400"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Hard copy maps</a:t>
            </a:r>
          </a:p>
          <a:p>
            <a:pPr marL="914400" lvl="1" indent="-457200" algn="just" defTabSz="914400"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Aerial photography</a:t>
            </a:r>
          </a:p>
          <a:p>
            <a:pPr marL="914400" lvl="1" indent="-457200" algn="just" defTabSz="914400"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Remotely sensed images  </a:t>
            </a:r>
          </a:p>
          <a:p>
            <a:pPr marL="914400" lvl="1" indent="-457200" algn="just" defTabSz="914400"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Point data samples from a survey</a:t>
            </a:r>
          </a:p>
          <a:p>
            <a:pPr marL="914400" lvl="1" indent="-457200" algn="just" defTabSz="914400"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Existing digital data files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44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Spatial Data Sources</a:t>
            </a:r>
          </a:p>
        </p:txBody>
      </p:sp>
      <p:sp>
        <p:nvSpPr>
          <p:cNvPr id="3" name="Content Placeholder 2">
            <a:extLst>
              <a:ext uri="{FF2B5EF4-FFF2-40B4-BE49-F238E27FC236}">
                <a16:creationId xmlns:a16="http://schemas.microsoft.com/office/drawing/2014/main" id="{8C319CBB-03DF-4913-B072-24411ED6FFB6}"/>
              </a:ext>
            </a:extLst>
          </p:cNvPr>
          <p:cNvSpPr>
            <a:spLocks noGrp="1"/>
          </p:cNvSpPr>
          <p:nvPr>
            <p:ph idx="1"/>
          </p:nvPr>
        </p:nvSpPr>
        <p:spPr>
          <a:xfrm>
            <a:off x="193617" y="1236664"/>
            <a:ext cx="9676248" cy="5465794"/>
          </a:xfrm>
        </p:spPr>
        <p:txBody>
          <a:bodyPr>
            <a:normAutofit/>
          </a:bodyPr>
          <a:lstStyle/>
          <a:p>
            <a:r>
              <a:rPr lang="en-US" sz="2000" dirty="0">
                <a:latin typeface="Times New Roman" panose="02020603050405020304" pitchFamily="18" charset="0"/>
                <a:cs typeface="Times New Roman" panose="02020603050405020304" pitchFamily="18" charset="0"/>
              </a:rPr>
              <a:t>Existing hard copy maps, e.g. sometimes referred to as </a:t>
            </a:r>
            <a:r>
              <a:rPr lang="en-US" sz="2000" i="1" dirty="0">
                <a:latin typeface="Times New Roman" panose="02020603050405020304" pitchFamily="18" charset="0"/>
                <a:cs typeface="Times New Roman" panose="02020603050405020304" pitchFamily="18" charset="0"/>
              </a:rPr>
              <a:t>analogue maps</a:t>
            </a:r>
            <a:r>
              <a:rPr lang="en-US" sz="2000" dirty="0">
                <a:latin typeface="Times New Roman" panose="02020603050405020304" pitchFamily="18" charset="0"/>
                <a:cs typeface="Times New Roman" panose="02020603050405020304" pitchFamily="18" charset="0"/>
              </a:rPr>
              <a:t>, provide the most popular source for any GIS project.</a:t>
            </a:r>
          </a:p>
          <a:p>
            <a:r>
              <a:rPr lang="en-US" sz="2000" dirty="0">
                <a:latin typeface="Times New Roman" panose="02020603050405020304" pitchFamily="18" charset="0"/>
                <a:cs typeface="Times New Roman" panose="02020603050405020304" pitchFamily="18" charset="0"/>
              </a:rPr>
              <a:t>Potential users should be aware that while there are many private sector firms specializing in providing digital data, federal, provincial and state government agencies are an excellent source of data.</a:t>
            </a:r>
          </a:p>
          <a:p>
            <a:r>
              <a:rPr lang="en-US" sz="2000" dirty="0">
                <a:latin typeface="Times New Roman" panose="02020603050405020304" pitchFamily="18" charset="0"/>
                <a:cs typeface="Times New Roman" panose="02020603050405020304" pitchFamily="18" charset="0"/>
              </a:rPr>
              <a:t> Because of the large costs associated with data capture and input, government departments are often the only agencies with financial resources and manpower funding to invest in data compilation.</a:t>
            </a:r>
          </a:p>
          <a:p>
            <a:r>
              <a:rPr lang="en-US" sz="2000" dirty="0">
                <a:latin typeface="Times New Roman" panose="02020603050405020304" pitchFamily="18" charset="0"/>
                <a:cs typeface="Times New Roman" panose="02020603050405020304" pitchFamily="18" charset="0"/>
              </a:rPr>
              <a:t>Federal agencies are also often a good source for base map information. An inherent advantage of digital data from government agencies is its cost. </a:t>
            </a:r>
          </a:p>
          <a:p>
            <a:r>
              <a:rPr lang="en-US" sz="2000" dirty="0">
                <a:latin typeface="Times New Roman" panose="02020603050405020304" pitchFamily="18" charset="0"/>
                <a:cs typeface="Times New Roman" panose="02020603050405020304" pitchFamily="18" charset="0"/>
              </a:rPr>
              <a:t>It is typically inexpensive. However, this is often offset by the data's accuracy and quality. </a:t>
            </a:r>
          </a:p>
          <a:p>
            <a:r>
              <a:rPr lang="en-US" sz="2000" dirty="0">
                <a:latin typeface="Times New Roman" panose="02020603050405020304" pitchFamily="18" charset="0"/>
                <a:cs typeface="Times New Roman" panose="02020603050405020304" pitchFamily="18" charset="0"/>
              </a:rPr>
              <a:t>Thematic coverages are often not up to date. </a:t>
            </a:r>
          </a:p>
        </p:txBody>
      </p:sp>
    </p:spTree>
    <p:extLst>
      <p:ext uri="{BB962C8B-B14F-4D97-AF65-F5344CB8AC3E}">
        <p14:creationId xmlns:p14="http://schemas.microsoft.com/office/powerpoint/2010/main" val="178411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Attribute Data Sources</a:t>
            </a:r>
          </a:p>
        </p:txBody>
      </p:sp>
      <p:sp>
        <p:nvSpPr>
          <p:cNvPr id="3" name="Content Placeholder 2">
            <a:extLst>
              <a:ext uri="{FF2B5EF4-FFF2-40B4-BE49-F238E27FC236}">
                <a16:creationId xmlns:a16="http://schemas.microsoft.com/office/drawing/2014/main" id="{8C319CBB-03DF-4913-B072-24411ED6FFB6}"/>
              </a:ext>
            </a:extLst>
          </p:cNvPr>
          <p:cNvSpPr>
            <a:spLocks noGrp="1"/>
          </p:cNvSpPr>
          <p:nvPr>
            <p:ph idx="1"/>
          </p:nvPr>
        </p:nvSpPr>
        <p:spPr>
          <a:xfrm>
            <a:off x="391584" y="1236664"/>
            <a:ext cx="9355732" cy="5087936"/>
          </a:xfrm>
        </p:spPr>
        <p:txBody>
          <a:bodyPr>
            <a:normAutofit/>
          </a:bodyPr>
          <a:lstStyle/>
          <a:p>
            <a:r>
              <a:rPr lang="en-US" sz="2400" dirty="0">
                <a:latin typeface="Times New Roman" panose="02020603050405020304" pitchFamily="18" charset="0"/>
                <a:cs typeface="Times New Roman" panose="02020603050405020304" pitchFamily="18" charset="0"/>
              </a:rPr>
              <a:t>Attribute data has an even wider variety of data sources. </a:t>
            </a:r>
          </a:p>
          <a:p>
            <a:r>
              <a:rPr lang="en-US" sz="2400" dirty="0">
                <a:latin typeface="Times New Roman" panose="02020603050405020304" pitchFamily="18" charset="0"/>
                <a:cs typeface="Times New Roman" panose="02020603050405020304" pitchFamily="18" charset="0"/>
              </a:rPr>
              <a:t>Any textual or tabular data than can be referenced to a geographic feature, e.g. a point, line, or area, can be input into a GIS. </a:t>
            </a:r>
          </a:p>
          <a:p>
            <a:r>
              <a:rPr lang="en-US" sz="2400" dirty="0">
                <a:latin typeface="Times New Roman" panose="02020603050405020304" pitchFamily="18" charset="0"/>
                <a:cs typeface="Times New Roman" panose="02020603050405020304" pitchFamily="18" charset="0"/>
              </a:rPr>
              <a:t>Attribute data is usually input by manual keying or via a bulk loading utility of the DBMS software. </a:t>
            </a:r>
          </a:p>
          <a:p>
            <a:r>
              <a:rPr lang="en-US" sz="2400" dirty="0">
                <a:latin typeface="Times New Roman" panose="02020603050405020304" pitchFamily="18" charset="0"/>
                <a:cs typeface="Times New Roman" panose="02020603050405020304" pitchFamily="18" charset="0"/>
              </a:rPr>
              <a:t>ASCII format is a de facto standard for the transfer and conversion of attribute information.</a:t>
            </a:r>
          </a:p>
          <a:p>
            <a:endParaRPr lang="en-US" dirty="0"/>
          </a:p>
          <a:p>
            <a:endParaRPr lang="en-US" sz="2400" dirty="0"/>
          </a:p>
        </p:txBody>
      </p:sp>
    </p:spTree>
    <p:extLst>
      <p:ext uri="{BB962C8B-B14F-4D97-AF65-F5344CB8AC3E}">
        <p14:creationId xmlns:p14="http://schemas.microsoft.com/office/powerpoint/2010/main" val="412836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677334" y="317369"/>
            <a:ext cx="8596668" cy="1320800"/>
          </a:xfrm>
        </p:spPr>
        <p:txBody>
          <a:bodyPr>
            <a:normAutofit/>
          </a:bodyPr>
          <a:lstStyle/>
          <a:p>
            <a:r>
              <a:rPr lang="en-US" sz="2800" b="1" dirty="0">
                <a:latin typeface="Times New Roman" panose="02020603050405020304" pitchFamily="18" charset="0"/>
                <a:cs typeface="Times New Roman" panose="02020603050405020304" pitchFamily="18" charset="0"/>
              </a:rPr>
              <a:t>Data Input Techniques </a:t>
            </a:r>
          </a:p>
        </p:txBody>
      </p:sp>
      <p:sp>
        <p:nvSpPr>
          <p:cNvPr id="3" name="Content Placeholder 2">
            <a:extLst>
              <a:ext uri="{FF2B5EF4-FFF2-40B4-BE49-F238E27FC236}">
                <a16:creationId xmlns:a16="http://schemas.microsoft.com/office/drawing/2014/main" id="{8C319CBB-03DF-4913-B072-24411ED6FFB6}"/>
              </a:ext>
            </a:extLst>
          </p:cNvPr>
          <p:cNvSpPr>
            <a:spLocks noGrp="1"/>
          </p:cNvSpPr>
          <p:nvPr>
            <p:ph idx="1"/>
          </p:nvPr>
        </p:nvSpPr>
        <p:spPr>
          <a:xfrm>
            <a:off x="210608" y="972710"/>
            <a:ext cx="9583841" cy="5087936"/>
          </a:xfrm>
        </p:spPr>
        <p:txBody>
          <a:bodyPr>
            <a:noAutofit/>
          </a:bodyPr>
          <a:lstStyle/>
          <a:p>
            <a:r>
              <a:rPr lang="en-US" sz="2400" dirty="0">
                <a:latin typeface="Times New Roman" panose="02020603050405020304" pitchFamily="18" charset="0"/>
                <a:cs typeface="Times New Roman" panose="02020603050405020304" pitchFamily="18" charset="0"/>
              </a:rPr>
              <a:t>Since the input of attribute data is usually quite simple, the discussion of data input techniques will be limited to spatial data only. </a:t>
            </a:r>
          </a:p>
          <a:p>
            <a:r>
              <a:rPr lang="en-US" sz="2400" dirty="0">
                <a:latin typeface="Times New Roman" panose="02020603050405020304" pitchFamily="18" charset="0"/>
                <a:cs typeface="Times New Roman" panose="02020603050405020304" pitchFamily="18" charset="0"/>
              </a:rPr>
              <a:t>There is no single method of entering the spatial data into a GIS. Rather, there are several, mutually compatible methods that can be used singly or in combination. </a:t>
            </a:r>
          </a:p>
          <a:p>
            <a:r>
              <a:rPr lang="en-US" sz="2400" dirty="0">
                <a:latin typeface="Times New Roman" panose="02020603050405020304" pitchFamily="18" charset="0"/>
                <a:cs typeface="Times New Roman" panose="02020603050405020304" pitchFamily="18" charset="0"/>
              </a:rPr>
              <a:t>The choice of data input method is governed largely by the application, the available budget, and the type and the complexity of data being input.</a:t>
            </a:r>
          </a:p>
          <a:p>
            <a:r>
              <a:rPr lang="en-US" sz="2400" dirty="0">
                <a:latin typeface="Times New Roman" panose="02020603050405020304" pitchFamily="18" charset="0"/>
                <a:cs typeface="Times New Roman" panose="02020603050405020304" pitchFamily="18" charset="0"/>
              </a:rPr>
              <a:t>There are at least four basic procedures for inputting spatial data into a GIS. These are:</a:t>
            </a:r>
          </a:p>
          <a:p>
            <a:pPr lvl="1"/>
            <a:r>
              <a:rPr lang="en-US" sz="2400" dirty="0">
                <a:latin typeface="Times New Roman" panose="02020603050405020304" pitchFamily="18" charset="0"/>
                <a:cs typeface="Times New Roman" panose="02020603050405020304" pitchFamily="18" charset="0"/>
              </a:rPr>
              <a:t>Manual digitizing</a:t>
            </a:r>
          </a:p>
          <a:p>
            <a:pPr lvl="1"/>
            <a:r>
              <a:rPr lang="en-US" sz="2400" dirty="0">
                <a:latin typeface="Times New Roman" panose="02020603050405020304" pitchFamily="18" charset="0"/>
                <a:cs typeface="Times New Roman" panose="02020603050405020304" pitchFamily="18" charset="0"/>
              </a:rPr>
              <a:t>Automatic scanning</a:t>
            </a:r>
          </a:p>
          <a:p>
            <a:pPr lvl="1"/>
            <a:r>
              <a:rPr lang="en-US" sz="2400" dirty="0">
                <a:latin typeface="Times New Roman" panose="02020603050405020304" pitchFamily="18" charset="0"/>
                <a:cs typeface="Times New Roman" panose="02020603050405020304" pitchFamily="18" charset="0"/>
              </a:rPr>
              <a:t>Entry of coordinates using coordinate geometry</a:t>
            </a:r>
          </a:p>
          <a:p>
            <a:pPr lvl="1"/>
            <a:r>
              <a:rPr lang="en-US" sz="2400" dirty="0">
                <a:latin typeface="Times New Roman" panose="02020603050405020304" pitchFamily="18" charset="0"/>
                <a:cs typeface="Times New Roman" panose="02020603050405020304" pitchFamily="18" charset="0"/>
              </a:rPr>
              <a:t>Conversion of existing digital data</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68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443B-57D3-4F35-9E55-9B75090A37C2}"/>
              </a:ext>
            </a:extLst>
          </p:cNvPr>
          <p:cNvSpPr>
            <a:spLocks noGrp="1"/>
          </p:cNvSpPr>
          <p:nvPr>
            <p:ph type="title"/>
          </p:nvPr>
        </p:nvSpPr>
        <p:spPr>
          <a:xfrm>
            <a:off x="677334" y="213671"/>
            <a:ext cx="8596668" cy="663019"/>
          </a:xfrm>
        </p:spPr>
        <p:txBody>
          <a:bodyPr>
            <a:normAutofit/>
          </a:bodyPr>
          <a:lstStyle/>
          <a:p>
            <a:r>
              <a:rPr lang="en-US" sz="2800" b="1" dirty="0">
                <a:latin typeface="Times New Roman" panose="02020603050405020304" pitchFamily="18" charset="0"/>
                <a:cs typeface="Times New Roman" panose="02020603050405020304" pitchFamily="18" charset="0"/>
              </a:rPr>
              <a:t>Digitizing</a:t>
            </a:r>
          </a:p>
        </p:txBody>
      </p:sp>
      <p:sp>
        <p:nvSpPr>
          <p:cNvPr id="4" name="Content Placeholder 3">
            <a:extLst>
              <a:ext uri="{FF2B5EF4-FFF2-40B4-BE49-F238E27FC236}">
                <a16:creationId xmlns:a16="http://schemas.microsoft.com/office/drawing/2014/main" id="{8B925250-DFD1-4305-9383-34CD13229FC8}"/>
              </a:ext>
            </a:extLst>
          </p:cNvPr>
          <p:cNvSpPr>
            <a:spLocks noGrp="1"/>
          </p:cNvSpPr>
          <p:nvPr>
            <p:ph idx="1"/>
          </p:nvPr>
        </p:nvSpPr>
        <p:spPr>
          <a:xfrm>
            <a:off x="319115" y="940321"/>
            <a:ext cx="9607310" cy="4966706"/>
          </a:xfrm>
        </p:spPr>
        <p:txBody>
          <a:bodyPr>
            <a:noAutofit/>
          </a:bodyPr>
          <a:lstStyle/>
          <a:p>
            <a:r>
              <a:rPr lang="en-US" sz="2000" dirty="0">
                <a:latin typeface="Times New Roman" panose="02020603050405020304" pitchFamily="18" charset="0"/>
                <a:cs typeface="Times New Roman" panose="02020603050405020304" pitchFamily="18" charset="0"/>
              </a:rPr>
              <a:t>While considerable work has been done with newer technologies, the overwhelming majority of GIS spatial data entry is done by manual digitizing. </a:t>
            </a:r>
          </a:p>
          <a:p>
            <a:r>
              <a:rPr lang="en-US" sz="2000" dirty="0">
                <a:latin typeface="Times New Roman" panose="02020603050405020304" pitchFamily="18" charset="0"/>
                <a:cs typeface="Times New Roman" panose="02020603050405020304" pitchFamily="18" charset="0"/>
              </a:rPr>
              <a:t>A digitizer is an electronic device consisting of a table upon which the map or drawing is placed.</a:t>
            </a:r>
          </a:p>
          <a:p>
            <a:r>
              <a:rPr lang="en-US" sz="2000" dirty="0">
                <a:latin typeface="Times New Roman" panose="02020603050405020304" pitchFamily="18" charset="0"/>
                <a:cs typeface="Times New Roman" panose="02020603050405020304" pitchFamily="18" charset="0"/>
              </a:rPr>
              <a:t> The user traces the spatial features with a hand-held magnetic pen, often called a </a:t>
            </a:r>
            <a:r>
              <a:rPr lang="en-US" sz="2000" i="1" dirty="0">
                <a:latin typeface="Times New Roman" panose="02020603050405020304" pitchFamily="18" charset="0"/>
                <a:cs typeface="Times New Roman" panose="02020603050405020304" pitchFamily="18" charset="0"/>
              </a:rPr>
              <a:t>mouse</a:t>
            </a:r>
            <a:r>
              <a:rPr lang="en-US" sz="2000" dirty="0">
                <a:latin typeface="Times New Roman" panose="02020603050405020304" pitchFamily="18" charset="0"/>
                <a:cs typeface="Times New Roman" panose="02020603050405020304" pitchFamily="18" charset="0"/>
              </a:rPr>
              <a:t> or cursor. </a:t>
            </a:r>
          </a:p>
          <a:p>
            <a:r>
              <a:rPr lang="en-US" sz="2000" dirty="0">
                <a:latin typeface="Times New Roman" panose="02020603050405020304" pitchFamily="18" charset="0"/>
                <a:cs typeface="Times New Roman" panose="02020603050405020304" pitchFamily="18" charset="0"/>
              </a:rPr>
              <a:t>While tracing the features the coordinates of selected points, e.g. vertices, are sent to the computer and stored. </a:t>
            </a:r>
          </a:p>
          <a:p>
            <a:r>
              <a:rPr lang="en-US" sz="2000" dirty="0">
                <a:latin typeface="Times New Roman" panose="02020603050405020304" pitchFamily="18" charset="0"/>
                <a:cs typeface="Times New Roman" panose="02020603050405020304" pitchFamily="18" charset="0"/>
              </a:rPr>
              <a:t>All points that are recorded are registered against positional control points, usually the map corners, that are keyed in by the user at the beginning of the digitizing session. </a:t>
            </a:r>
          </a:p>
          <a:p>
            <a:r>
              <a:rPr lang="en-US" sz="2000" dirty="0">
                <a:latin typeface="Times New Roman" panose="02020603050405020304" pitchFamily="18" charset="0"/>
                <a:cs typeface="Times New Roman" panose="02020603050405020304" pitchFamily="18" charset="0"/>
              </a:rPr>
              <a:t>The coordinates are recorded in a user defined coordinate system or map projection. </a:t>
            </a:r>
          </a:p>
          <a:p>
            <a:r>
              <a:rPr lang="en-US" sz="2000" dirty="0">
                <a:latin typeface="Times New Roman" panose="02020603050405020304" pitchFamily="18" charset="0"/>
                <a:cs typeface="Times New Roman" panose="02020603050405020304" pitchFamily="18" charset="0"/>
              </a:rPr>
              <a:t>Latitude and longitude is most often used.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5223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1399</TotalTime>
  <Words>4517</Words>
  <Application>Microsoft Office PowerPoint</Application>
  <PresentationFormat>Widescreen</PresentationFormat>
  <Paragraphs>198</Paragraphs>
  <Slides>27</Slides>
  <Notes>7</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Spatial Data Sources</vt:lpstr>
      <vt:lpstr>Attribute Data Sources</vt:lpstr>
      <vt:lpstr>Data Input Techniques </vt:lpstr>
      <vt:lpstr>Digitizing</vt:lpstr>
      <vt:lpstr>Digitizing</vt:lpstr>
      <vt:lpstr>Advantages of Manual Digitizing</vt:lpstr>
      <vt:lpstr>Digitizing Raster Data</vt:lpstr>
      <vt:lpstr>Automatic Scanning</vt:lpstr>
      <vt:lpstr>Automatic Scanning</vt:lpstr>
      <vt:lpstr>Automatic Scanning</vt:lpstr>
      <vt:lpstr>Special Data Models</vt:lpstr>
      <vt:lpstr>Coordinate Geometry</vt:lpstr>
      <vt:lpstr>Conversion of Existing Digital Data</vt:lpstr>
      <vt:lpstr>Data Editing and Quality Assurance</vt:lpstr>
      <vt:lpstr>Data Editing and Quality Assurance</vt:lpstr>
      <vt:lpstr>Data Editing and Quality Assurance</vt:lpstr>
      <vt:lpstr>Spatial Data Errors</vt:lpstr>
      <vt:lpstr>Image Data Type</vt:lpstr>
      <vt:lpstr>Attribute data Errors</vt:lpstr>
      <vt:lpstr>Data Verification</vt:lpstr>
      <vt:lpstr>Data Verification</vt:lpstr>
      <vt:lpstr>What are the four basic procedures for inputting spatial data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Nabila Eladawy</dc:creator>
  <cp:lastModifiedBy>Yoyo R</cp:lastModifiedBy>
  <cp:revision>26</cp:revision>
  <dcterms:created xsi:type="dcterms:W3CDTF">2020-02-16T06:17:47Z</dcterms:created>
  <dcterms:modified xsi:type="dcterms:W3CDTF">2020-02-23T09:26:48Z</dcterms:modified>
</cp:coreProperties>
</file>