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7" r:id="rId2"/>
    <p:sldId id="258" r:id="rId3"/>
    <p:sldId id="260" r:id="rId4"/>
    <p:sldId id="263" r:id="rId5"/>
    <p:sldId id="262" r:id="rId6"/>
    <p:sldId id="264" r:id="rId7"/>
    <p:sldId id="363" r:id="rId8"/>
    <p:sldId id="364" r:id="rId9"/>
    <p:sldId id="265" r:id="rId10"/>
    <p:sldId id="317" r:id="rId11"/>
    <p:sldId id="318" r:id="rId12"/>
    <p:sldId id="267" r:id="rId13"/>
    <p:sldId id="266" r:id="rId14"/>
    <p:sldId id="268" r:id="rId15"/>
    <p:sldId id="366" r:id="rId16"/>
    <p:sldId id="367" r:id="rId17"/>
    <p:sldId id="368" r:id="rId18"/>
    <p:sldId id="269" r:id="rId19"/>
    <p:sldId id="369" r:id="rId20"/>
    <p:sldId id="340" r:id="rId21"/>
    <p:sldId id="344" r:id="rId22"/>
    <p:sldId id="342" r:id="rId23"/>
    <p:sldId id="345" r:id="rId24"/>
    <p:sldId id="341" r:id="rId25"/>
    <p:sldId id="272" r:id="rId26"/>
    <p:sldId id="273" r:id="rId27"/>
    <p:sldId id="271" r:id="rId28"/>
    <p:sldId id="334" r:id="rId29"/>
    <p:sldId id="343" r:id="rId30"/>
    <p:sldId id="335" r:id="rId31"/>
    <p:sldId id="336" r:id="rId32"/>
    <p:sldId id="337" r:id="rId33"/>
    <p:sldId id="338" r:id="rId34"/>
    <p:sldId id="319" r:id="rId35"/>
    <p:sldId id="270" r:id="rId36"/>
    <p:sldId id="320" r:id="rId37"/>
    <p:sldId id="321" r:id="rId38"/>
    <p:sldId id="322" r:id="rId39"/>
    <p:sldId id="323" r:id="rId40"/>
    <p:sldId id="291" r:id="rId41"/>
    <p:sldId id="292" r:id="rId42"/>
    <p:sldId id="370" r:id="rId43"/>
    <p:sldId id="329" r:id="rId44"/>
    <p:sldId id="371" r:id="rId45"/>
    <p:sldId id="330" r:id="rId46"/>
    <p:sldId id="372" r:id="rId47"/>
    <p:sldId id="331" r:id="rId48"/>
  </p:sldIdLst>
  <p:sldSz cx="9144000" cy="6858000" type="screen4x3"/>
  <p:notesSz cx="7099300" cy="102346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98" autoAdjust="0"/>
  </p:normalViewPr>
  <p:slideViewPr>
    <p:cSldViewPr>
      <p:cViewPr varScale="1">
        <p:scale>
          <a:sx n="76" d="100"/>
          <a:sy n="76" d="100"/>
        </p:scale>
        <p:origin x="157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1C4D180-1BDB-40D0-B4DF-DCEC28458B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defTabSz="9906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0FFC3D89-E4F6-4FEB-BB3A-8A30691E92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r" defTabSz="9906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816C236E-35F6-42B2-B153-29CFB6CEBF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defTabSz="9906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B159879B-ECFE-486E-9D95-518254CACFC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6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7CAA2A0-F4CC-4123-8B4B-894BB510C8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78CB97E-66B7-41F0-8955-8B24227FE8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defTabSz="9906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CDDA652-36DC-4566-B2A2-07BD5ACB0A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r" defTabSz="9906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F88465E-8A84-4BC7-8A8D-E8F115D0213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E941D12-7164-4FA6-9AB4-A76B7F6E173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5B2CC28-E205-4160-B01E-696421CACE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defTabSz="9906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2E3792D-24E1-4E66-9026-CC9DCC0161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6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B1E34475-D895-4710-A515-0580DF807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C7436D35-AB60-4467-8A8C-A257B2F74E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159D7D7C-3359-4143-B340-3D97B4B38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3F22368-4C0A-41AE-843B-A26F0E717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D050C-500A-4DFD-BED1-CE5F5824CC8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51C80BF-A6B9-4669-8238-270672F00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646BBB-570C-45A2-9A8F-15E195181A92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DF0CBEF-4F51-4906-8884-984DE69B06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11222A1-8972-48B2-A2DD-9583788F1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Worboys calls it restrict.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C6961A5-0208-4176-AB18-145DB89881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BBBA22-03B2-4623-B94B-B08286CB149E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4FE8FF6-360F-4C06-A4A3-B3ADA065B0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C62D4A0-14A2-4311-9A95-8783B24A6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Worboys calls it restrict.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7BD67DFF-7C40-4CF2-BD3B-152BA04A6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9B56B5-FFDB-44C9-929E-DD7776CCF5C5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F716DF9-BEA0-481C-852F-BCE48F3BB0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EE41676-9177-4EC0-80DE-6C718AF37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Select from relation r where A=B AND D&gt;5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48797A11-D6C4-4F9F-BDD9-E8EFCAB74F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C050CA-88B0-4C3D-96D2-6D79DE38D3ED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7" name="Rectangle 7">
            <a:extLst>
              <a:ext uri="{FF2B5EF4-FFF2-40B4-BE49-F238E27FC236}">
                <a16:creationId xmlns:a16="http://schemas.microsoft.com/office/drawing/2014/main" id="{D9057669-504D-4F7F-A4B4-61308A74ED7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3" tIns="49517" rIns="99033" bIns="49517" anchor="b"/>
          <a:lstStyle>
            <a:lvl1pPr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804863" indent="-3111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227263" indent="-246063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684463" indent="-246063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3141663" indent="-246063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598863" indent="-246063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4056063" indent="-246063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/>
            <a:fld id="{F102B4D0-3CC2-48A5-895B-8D197A9F02FB}" type="slidenum">
              <a:rPr lang="en-US" altLang="en-US" sz="1300">
                <a:latin typeface="Arial" panose="020B0604020202020204" pitchFamily="34" charset="0"/>
              </a:rPr>
              <a:pPr algn="r" eaLnBrk="1" hangingPunct="1"/>
              <a:t>47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40A336CA-B469-4250-BE9E-517736D01E6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1D6D4A64-94AB-4E62-B4FB-B74101AA7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025" y="4859338"/>
            <a:ext cx="5683250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33" tIns="49517" rIns="99033" bIns="49517"/>
          <a:lstStyle/>
          <a:p>
            <a:pPr eaLnBrk="1" hangingPunct="1"/>
            <a:r>
              <a:rPr lang="en-US" altLang="en-US"/>
              <a:t>ArcMap would allow you to switch selection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430E59B-D7EF-4602-BA88-2C6835D1A5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20930F-7967-44C6-B46C-0F199E7B624A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F778268-C888-461D-A9C1-E6D9471BC8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30AA58A-2065-461D-B62E-9B751CA70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endParaRPr lang="en-US" altLang="en-US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1BB5761-DBDC-420F-A890-46A418942D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939BED-0B46-4783-BEEA-F9CD4DDDF3E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CD6D17B-7627-418A-8967-3EE79D859B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A387C19-88C5-4233-9CF7-641DA2480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endParaRPr lang="en-US" altLang="en-US"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E37D8A5-0B4F-417E-A52B-44405F210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63A4D5-59BB-4681-B9AF-BCB620D7EA0E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9DE1013-C17B-4E9D-AABF-E339831D66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B7AF1BC-8B8C-4E1E-840D-E684419D2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endParaRPr lang="en-US" altLang="en-US"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F36A558-879E-4CF0-B364-AB0CDE5C07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740590B-CB01-4087-A0DE-DB722C1FDB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0EA6EE4-3AFD-42C4-A2C1-2F98B5B331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C29130A-9156-456D-B2E3-DC830080C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025" y="4859338"/>
            <a:ext cx="5683250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Column order has no significance.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5BF3F09-8A47-4F84-9E24-1E60465B65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4CBFE3-DFE9-4D66-A487-C7A70AD5E21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383EB36-8C09-4ED7-B5ED-135A392C8A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5659671-E342-4C4D-B93B-9224C697C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12C6972-E803-4EAD-B365-8DF92F9A4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63F0FB-4F49-4C1E-B154-E4579F61DD6D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Rectangle 7">
            <a:extLst>
              <a:ext uri="{FF2B5EF4-FFF2-40B4-BE49-F238E27FC236}">
                <a16:creationId xmlns:a16="http://schemas.microsoft.com/office/drawing/2014/main" id="{FA4B519E-DA70-4804-A979-241368C41FF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3" tIns="49517" rIns="99033" bIns="49517" anchor="b"/>
          <a:lstStyle>
            <a:lvl1pPr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804863" indent="-3111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227263" indent="-246063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684463" indent="-246063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3141663" indent="-246063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598863" indent="-246063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4056063" indent="-246063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/>
            <a:fld id="{AA268B69-18F2-4E11-B578-A2B0A91EC17D}" type="slidenum">
              <a:rPr lang="en-US" altLang="en-US" sz="1300">
                <a:latin typeface="Arial" panose="020B0604020202020204" pitchFamily="34" charset="0"/>
              </a:rPr>
              <a:pPr algn="r" eaLnBrk="1" hangingPunct="1"/>
              <a:t>31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9610D481-A888-4656-A580-628C9E01E8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48080562-2062-4B45-BD91-984B113DF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025" y="4859338"/>
            <a:ext cx="5683250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33" tIns="49517" rIns="99033" bIns="4951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E25AB7D-4EFD-489E-873D-DBE2796C34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EB490-93A2-4FE1-8D8C-76FCA65B9FAD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7">
            <a:extLst>
              <a:ext uri="{FF2B5EF4-FFF2-40B4-BE49-F238E27FC236}">
                <a16:creationId xmlns:a16="http://schemas.microsoft.com/office/drawing/2014/main" id="{F365197D-A667-4BA3-A061-EC92E9789F6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3" tIns="49517" rIns="99033" bIns="49517" anchor="b"/>
          <a:lstStyle>
            <a:lvl1pPr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804863" indent="-3111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227263" indent="-246063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684463" indent="-246063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3141663" indent="-246063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598863" indent="-246063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4056063" indent="-246063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/>
            <a:fld id="{0574E9B2-A7E3-4A79-93FC-454210625E94}" type="slidenum">
              <a:rPr lang="en-US" altLang="en-US" sz="1300">
                <a:latin typeface="Arial" panose="020B0604020202020204" pitchFamily="34" charset="0"/>
              </a:rPr>
              <a:pPr algn="r" eaLnBrk="1" hangingPunct="1"/>
              <a:t>32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8BD92EEA-ED13-41D8-9D3C-8A379C1BB4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37448D68-DDFF-406E-92D5-9B4ED8A59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025" y="4859338"/>
            <a:ext cx="5683250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33" tIns="49517" rIns="99033" bIns="4951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27A565EB-7CB1-4AD0-969D-FFBA0FC219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3C3FC882-8D89-457F-974D-116F29367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A4987FBF-0CD9-4AFC-A970-7E1640681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CDA074-AFA3-4690-9ACE-D50C12594A22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12824B1A-962C-4461-8B08-8C873AA4C6A8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EB8E45A-248F-467B-95B7-CC087C869EFD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1668B8-6C41-46B3-B9AD-14CCD2ACE80E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2C9612D0-B5E3-4A8C-98D7-D3F06584218F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39D1A113-1B00-4330-90D8-89352706319F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8B501AC2-83E7-405D-AF7F-CF46DD85E6CC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A55F8258-DFF6-4F49-A064-1DA290FB1BFA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E2FEB5D2-C545-44D3-A4B0-046406863F4E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5DE9F447-661F-40CD-9F54-8B0E381D9C60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692FD812-583D-4E5D-8739-5BA975B81B53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43272B98-2394-4F72-984D-104869E5925B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4D5B3D-2558-4602-BFF3-1C320273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A804712-8087-4FA6-A48F-A176DD64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50A8755-4D55-42DA-9556-B6836D8D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37159-BD32-4C40-89FA-338C809FA5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85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3CB19-6311-43D7-BBFB-3D8037FD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4418-C6E3-4BCC-9F08-4BD6A5C2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75F65-F96D-4269-A85B-C45B5994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495F4-F9F5-48F6-BABA-B535C3392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8354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B107A070-B2A4-4536-966B-CC7442385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8BE6800F-AEA9-4AF3-AD35-DE51BA73B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4E2266-00AB-49D7-80B8-3615548512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80119B-FB35-49A8-B0DE-B0E24B5187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AEA5AF-E9ED-4C6B-A6DD-0B0DC52323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6B535-E4F6-4786-A20A-A2FAEEFE6F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7988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F951-7052-44C8-AB3A-04EAA284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6245-CCD3-463B-8494-4316B6F4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80DC-7E5D-4402-9FAC-79F18A59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C1987-E28E-41EA-935B-FE8EEF209A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11433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39EFF661-0482-44EF-96C5-3D0C856E0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A87F2A9C-1980-4267-8DB5-669B724B3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981C45E-5494-4F8A-BD84-5643BF5B9A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1D76487-D56B-49ED-BD9E-6911E144FB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58BA492-170F-4B36-A2FE-48A713431A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C3B79-2C9E-4F2F-929C-E31DCE720D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09979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A5699D-C11C-44F8-97DD-93D3D52400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DF163AC-946A-4F64-BCA1-8EA54F9FFC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2CE947-9349-482E-8CCD-A9624A97D1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C9D6B-7AAD-422B-A38A-F06896944B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11748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EB0CF-BB67-4EEF-A763-54C6A9BD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F576-97D4-4E9C-B8B6-6E78938B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AF38-CE36-46FD-8EAE-BA18C78E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5F376-7FA8-4D01-9F0B-EC272F0762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446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90558-622F-45DC-B00F-2748DC04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78D7-DCD2-4B4A-9CE8-C9CC8CA1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EA974-AE36-490F-8DA2-A2FF04B6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CE5EC-43E6-4422-A6B6-59E5B6DF00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59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0A9F-8808-43BD-96AA-1E98D870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58B13-3E46-469C-86B4-79AA9987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DC12-40C0-47B9-B848-1FAB6D3C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F7A4F-B55E-4CED-A6C2-8FB655D07B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71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5756-2894-43C5-B0AA-D23A6622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73166-DB89-4DA5-AD55-A90F17BB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74B8-B151-495E-B9AB-A2E07229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B532B-A5A8-4920-B876-CC0FD30110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4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8B334C-23AF-4295-BDE9-75D9C5C8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728B82-A72F-487D-9F20-6E95B5D6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5BD7E2-738A-4486-8835-67EB65B3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AFDD6-A870-40EE-9476-A78EBF4F9C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78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3B81D45-87E4-4EF9-9B61-2BF8AACD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7D6053-C7E9-45A7-BA9A-CCEF9742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517A2-1D18-46BF-887A-6FEEBBA0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DD41-315F-4537-AC8F-EC15818178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0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E0C8D9-46B2-4F52-9BE1-BD37D9B8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F903FE3-50A3-4275-84D7-334EC614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A576B78-602D-45CD-85AC-DEED638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DAEA2-5111-4532-BA6A-8C43588D2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12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B8EE2F-EA06-4ACE-A93E-5E7D6E11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5D6A181-8FF0-4461-BB00-39534314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3A0C9F-A7CF-43DA-888B-A7F692F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AE777-7BA8-4720-93C3-B4A7AF66D4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92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919353-67CA-434D-8AF3-AF60E15B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2F8DC06-DFD6-48A9-AFCF-6FF306AD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4B9D1C-821C-4113-91BE-073C242F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2F7E0-A3AB-4AC2-B5D6-52061033A5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70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684126-966A-4AD9-9E00-06312D7D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1BF389-F277-4A80-912F-E6A495F6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6D23DC-6A6A-4F85-AD8C-11FD875A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0F470-D4E3-4D28-9087-A8D049155D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8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A78BAB15-FC16-490F-807E-179774EF2DBD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EF33A65-7801-455F-BBDA-09E8E2C62354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218596B-AEFE-48DD-B7B0-078383BEB598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4F9676-3781-4401-8D26-D59E24635A1D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CFF5381-DD84-4A80-A15F-D91D7CB8F8EA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75BFBE6-D216-430C-8F6C-373F29E1338A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38796A0-247B-4608-BFE8-B59FC91F723B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2F150EB-C632-4D0B-ABEE-A2B061FBAC05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902C426-B357-4B50-9902-1A8A060D177B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265184D-7B94-45C1-9471-2A7FE0F050CA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B4E2C83-0611-484A-81FE-4BA356F92903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6557907-C266-4D07-8D02-045CA697B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0E1B237D-DF91-4F09-9176-EACFEF5B4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C8AF6-BBB0-4640-8D8D-0A00A1C86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B0EA-AD0A-427C-A023-F44D36CA2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F87EA-712D-4A58-8BBB-39884C318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5CA852A1-05A3-4865-85B7-ECF07F071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94" r:id="rId11"/>
    <p:sldLayoutId id="2147483689" r:id="rId12"/>
    <p:sldLayoutId id="2147483695" r:id="rId13"/>
    <p:sldLayoutId id="2147483690" r:id="rId14"/>
    <p:sldLayoutId id="2147483691" r:id="rId15"/>
    <p:sldLayoutId id="2147483692" r:id="rId16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5AE50B0-664B-4EC2-96CC-BFB8253034D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3482975"/>
            <a:ext cx="4648200" cy="1470025"/>
          </a:xfrm>
        </p:spPr>
        <p:txBody>
          <a:bodyPr anchor="ctr"/>
          <a:lstStyle/>
          <a:p>
            <a:pPr algn="l"/>
            <a:r>
              <a:rPr lang="en-US" altLang="en-US" sz="4400"/>
              <a:t>Lecture 4:</a:t>
            </a:r>
            <a:br>
              <a:rPr lang="en-US" altLang="en-US" sz="4400"/>
            </a:br>
            <a:r>
              <a:rPr lang="en-US" altLang="en-US" sz="4400"/>
              <a:t>The GIS Database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42E4B70C-6408-4FC9-8926-48055B5FC7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7C1DA7E-9AFB-4552-8CF8-57ABED0AC4C8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>
            <a:extLst>
              <a:ext uri="{FF2B5EF4-FFF2-40B4-BE49-F238E27FC236}">
                <a16:creationId xmlns:a16="http://schemas.microsoft.com/office/drawing/2014/main" id="{A17A0B95-4B71-4EBC-A39E-AABC65033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309F588-0296-4DCA-9179-41AC094FA48A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921D30B-974D-487D-8CB0-06929B4F2A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Relational Databases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6027A98-0B74-402B-B44D-31438126E9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sz="2800"/>
              <a:t>The relational database model is the most dominant model in both the corporate and GIS world, due to its flexibility, organization, and functioning..</a:t>
            </a:r>
          </a:p>
          <a:p>
            <a:r>
              <a:rPr lang="en-US" altLang="en-US" sz="2800"/>
              <a:t>It can accommodate a wide range of data types.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>
            <a:extLst>
              <a:ext uri="{FF2B5EF4-FFF2-40B4-BE49-F238E27FC236}">
                <a16:creationId xmlns:a16="http://schemas.microsoft.com/office/drawing/2014/main" id="{6126F41E-29AD-485B-A29C-88A962EF73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CAF48EB-BB1E-4DC8-8009-7EEE3416450B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0A89DDF-06C7-4D54-BB78-919AA35118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z="4000"/>
              <a:t>Relational Database Terminology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C7969BC-24DA-42D7-8AA1-0FB7A48CD6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423988"/>
            <a:ext cx="8534400" cy="4525962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table contains the data for a single </a:t>
            </a:r>
            <a:r>
              <a:rPr lang="en-US" altLang="en-US" sz="2800" dirty="0">
                <a:solidFill>
                  <a:srgbClr val="00B0F0"/>
                </a:solidFill>
              </a:rPr>
              <a:t>entity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instance of an entity is a </a:t>
            </a:r>
            <a:r>
              <a:rPr lang="en-US" altLang="en-US" sz="2800" dirty="0">
                <a:solidFill>
                  <a:srgbClr val="00B0F0"/>
                </a:solidFill>
              </a:rPr>
              <a:t>row/record/tuple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table.  This is a specific instance of the entity.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rgbClr val="00B0F0"/>
                </a:solidFill>
              </a:rPr>
              <a:t>Columns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 </a:t>
            </a:r>
            <a:r>
              <a:rPr lang="en-US" altLang="en-US" sz="2800" dirty="0">
                <a:solidFill>
                  <a:srgbClr val="00B0F0"/>
                </a:solidFill>
              </a:rPr>
              <a:t>attributes/field</a:t>
            </a:r>
            <a:r>
              <a:rPr lang="en-US" altLang="en-US" sz="2800" dirty="0">
                <a:solidFill>
                  <a:schemeClr val="hlink"/>
                </a:solidFill>
              </a:rPr>
              <a:t>s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describe the entity.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Attributes in a column must be from the same domain (text, integer, date).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attribute may have a range (e.g.;  0 ≤ integers ≤ 100)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order has no significance.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Tables are related through </a:t>
            </a:r>
            <a:r>
              <a:rPr lang="en-US" altLang="en-US" sz="2800" dirty="0">
                <a:solidFill>
                  <a:srgbClr val="00B0F0"/>
                </a:solidFill>
              </a:rPr>
              <a:t>keys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42320AD-D241-48A8-A56D-6374EB4BE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4A78FEB-A094-4508-B243-7A8B1D46C4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An entity is represented by a set of attributes, that is descriptive properties possessed by all members of an entity set.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en-US" sz="2800" i="1">
                <a:solidFill>
                  <a:srgbClr val="00B0F0"/>
                </a:solidFill>
              </a:rPr>
              <a:t>Domain</a:t>
            </a: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– the set of permitted values for each attribute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Attribute types: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Simple</a:t>
            </a: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alt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composite</a:t>
            </a: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attributes.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Single-valued</a:t>
            </a: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alt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multi-valued</a:t>
            </a: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attributes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E.g. multivalued attribute: </a:t>
            </a:r>
            <a:r>
              <a:rPr lang="en-US" altLang="en-US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phone-numbers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Derived</a:t>
            </a: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attributes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Can be computed from other attributes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E.g.  </a:t>
            </a:r>
            <a:r>
              <a:rPr lang="en-US" altLang="en-US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, given date of birth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56" name="Slide Number Placeholder 2">
            <a:extLst>
              <a:ext uri="{FF2B5EF4-FFF2-40B4-BE49-F238E27FC236}">
                <a16:creationId xmlns:a16="http://schemas.microsoft.com/office/drawing/2014/main" id="{C0F6B545-75A8-4B9F-92FB-B02E62420E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62B70D0-7451-4FCA-AD0F-7A08AC2464CF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D898B70-D322-46AD-9D5B-97AC9E5F4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b="1" dirty="0">
                <a:solidFill>
                  <a:schemeClr val="tx2"/>
                </a:solidFill>
                <a:latin typeface="+mj-lt"/>
              </a:rPr>
              <a:t>Relational Database Terminology</a:t>
            </a:r>
          </a:p>
        </p:txBody>
      </p:sp>
      <p:pic>
        <p:nvPicPr>
          <p:cNvPr id="24579" name="Picture 3" descr="Fig05-01">
            <a:extLst>
              <a:ext uri="{FF2B5EF4-FFF2-40B4-BE49-F238E27FC236}">
                <a16:creationId xmlns:a16="http://schemas.microsoft.com/office/drawing/2014/main" id="{3E850CAD-3F30-44B7-B70B-993612F2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1788"/>
            <a:ext cx="6019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Slide Number Placeholder 2">
            <a:extLst>
              <a:ext uri="{FF2B5EF4-FFF2-40B4-BE49-F238E27FC236}">
                <a16:creationId xmlns:a16="http://schemas.microsoft.com/office/drawing/2014/main" id="{44F62C9A-881F-4DD5-BAB1-0BABD9BD06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A2A7DE5-10E0-474A-B8D9-231FF5A6A87E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TextBox 3">
            <a:extLst>
              <a:ext uri="{FF2B5EF4-FFF2-40B4-BE49-F238E27FC236}">
                <a16:creationId xmlns:a16="http://schemas.microsoft.com/office/drawing/2014/main" id="{E17D7A0F-151E-492C-9DFF-4FDC34118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4038600"/>
            <a:ext cx="20193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Record, row, tuple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A specific instance of the entity</a:t>
            </a:r>
          </a:p>
        </p:txBody>
      </p:sp>
      <p:sp>
        <p:nvSpPr>
          <p:cNvPr id="24582" name="TextBox 4">
            <a:extLst>
              <a:ext uri="{FF2B5EF4-FFF2-40B4-BE49-F238E27FC236}">
                <a16:creationId xmlns:a16="http://schemas.microsoft.com/office/drawing/2014/main" id="{5F444A5A-5DAA-428D-9B89-0D6C84064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02200"/>
            <a:ext cx="198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Attribute, column</a:t>
            </a:r>
          </a:p>
        </p:txBody>
      </p:sp>
      <p:sp>
        <p:nvSpPr>
          <p:cNvPr id="24583" name="TextBox 5">
            <a:extLst>
              <a:ext uri="{FF2B5EF4-FFF2-40B4-BE49-F238E27FC236}">
                <a16:creationId xmlns:a16="http://schemas.microsoft.com/office/drawing/2014/main" id="{EF7E2DC5-BB38-4B52-89C2-0D5CFA9E8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600" y="3398838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Entity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A89CEE2-16AA-4977-9ED1-3BA23A2C7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40A8A1E-56F1-429C-A63E-87059DAE36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altLang="en-US" sz="2800" i="1" dirty="0">
                <a:solidFill>
                  <a:srgbClr val="00B0F0"/>
                </a:solidFill>
              </a:rPr>
              <a:t>super key</a:t>
            </a:r>
            <a:r>
              <a:rPr lang="en-US" altLang="en-US" sz="2800" dirty="0">
                <a:solidFill>
                  <a:srgbClr val="00B0F0"/>
                </a:solidFill>
              </a:rPr>
              <a:t>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an entity set is a set of one or more attributes whose values uniquely determine each entity.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altLang="en-US" sz="2800" i="1" dirty="0">
                <a:solidFill>
                  <a:srgbClr val="00B0F0"/>
                </a:solidFill>
              </a:rPr>
              <a:t>candidate key</a:t>
            </a:r>
            <a:r>
              <a:rPr lang="en-US" altLang="en-US" sz="2800" dirty="0">
                <a:solidFill>
                  <a:srgbClr val="00B0F0"/>
                </a:solidFill>
              </a:rPr>
              <a:t>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an entity set is a minimal super key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Customer-id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candidate key of </a:t>
            </a:r>
            <a:r>
              <a:rPr lang="en-US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account-number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candidate key of </a:t>
            </a:r>
            <a:r>
              <a:rPr lang="en-US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Although several candidate keys may exist, one of the candidate keys is selected to be the </a:t>
            </a:r>
            <a:r>
              <a:rPr lang="en-US" altLang="en-US" sz="2800" i="1" dirty="0">
                <a:solidFill>
                  <a:srgbClr val="00B0F0"/>
                </a:solidFill>
              </a:rPr>
              <a:t>primary key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4" name="Slide Number Placeholder 2">
            <a:extLst>
              <a:ext uri="{FF2B5EF4-FFF2-40B4-BE49-F238E27FC236}">
                <a16:creationId xmlns:a16="http://schemas.microsoft.com/office/drawing/2014/main" id="{484A9D49-7D3F-4EBA-9AC1-D33CD2FC0D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516ADA4-088E-45EF-B6E4-BC349D79521A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>
            <a:extLst>
              <a:ext uri="{FF2B5EF4-FFF2-40B4-BE49-F238E27FC236}">
                <a16:creationId xmlns:a16="http://schemas.microsoft.com/office/drawing/2014/main" id="{98DA376E-97EE-499E-979E-991582BE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1320800"/>
          </a:xfrm>
        </p:spPr>
        <p:txBody>
          <a:bodyPr/>
          <a:lstStyle/>
          <a:p>
            <a:r>
              <a:rPr lang="en-US" altLang="en-US"/>
              <a:t>Super Key</a:t>
            </a:r>
          </a:p>
        </p:txBody>
      </p:sp>
      <p:sp>
        <p:nvSpPr>
          <p:cNvPr id="26627" name="Slide Number Placeholder 2">
            <a:extLst>
              <a:ext uri="{FF2B5EF4-FFF2-40B4-BE49-F238E27FC236}">
                <a16:creationId xmlns:a16="http://schemas.microsoft.com/office/drawing/2014/main" id="{CD52BA28-61EE-4E5E-90F2-874CAA60D6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2D75873-88E1-4ED1-AF9D-BFAF387D8792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A4785DD6-38E0-4F9A-B1DA-3FA913EA5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5100"/>
            <a:ext cx="8515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6">
            <a:extLst>
              <a:ext uri="{FF2B5EF4-FFF2-40B4-BE49-F238E27FC236}">
                <a16:creationId xmlns:a16="http://schemas.microsoft.com/office/drawing/2014/main" id="{E91C97EE-761D-474E-8069-74101A948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4476750"/>
            <a:ext cx="5257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ID, RollNumber, RegNo, Name, Place, Standard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ID, RegNo, Name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RegNo, Name, Place, Standard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RollNunmber, Name Place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ID, Place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RegNo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>
            <a:extLst>
              <a:ext uri="{FF2B5EF4-FFF2-40B4-BE49-F238E27FC236}">
                <a16:creationId xmlns:a16="http://schemas.microsoft.com/office/drawing/2014/main" id="{F07ABB36-CA75-40BD-847D-2DECF0BC1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1320800"/>
          </a:xfrm>
        </p:spPr>
        <p:txBody>
          <a:bodyPr/>
          <a:lstStyle/>
          <a:p>
            <a:r>
              <a:rPr lang="en-US" altLang="en-US"/>
              <a:t>Candidate Keys</a:t>
            </a:r>
          </a:p>
        </p:txBody>
      </p:sp>
      <p:sp>
        <p:nvSpPr>
          <p:cNvPr id="27651" name="Slide Number Placeholder 2">
            <a:extLst>
              <a:ext uri="{FF2B5EF4-FFF2-40B4-BE49-F238E27FC236}">
                <a16:creationId xmlns:a16="http://schemas.microsoft.com/office/drawing/2014/main" id="{C4BF9B5D-F91D-44E6-8013-D7555610CA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27AAA96-BD89-4ABA-8B94-C7ADA7E6B7AE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C7685762-6F90-4C5A-BFB3-4690B5A5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5100"/>
            <a:ext cx="8515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6">
            <a:extLst>
              <a:ext uri="{FF2B5EF4-FFF2-40B4-BE49-F238E27FC236}">
                <a16:creationId xmlns:a16="http://schemas.microsoft.com/office/drawing/2014/main" id="{7D0910AA-3530-40F8-B107-AEE16ADF4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4724400"/>
            <a:ext cx="1828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RollNumber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RegNo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>
            <a:extLst>
              <a:ext uri="{FF2B5EF4-FFF2-40B4-BE49-F238E27FC236}">
                <a16:creationId xmlns:a16="http://schemas.microsoft.com/office/drawing/2014/main" id="{2722F7A5-0219-4952-8825-2C76396AE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1320800"/>
          </a:xfrm>
        </p:spPr>
        <p:txBody>
          <a:bodyPr/>
          <a:lstStyle/>
          <a:p>
            <a:r>
              <a:rPr lang="en-US" altLang="en-US"/>
              <a:t>Primary Key</a:t>
            </a:r>
          </a:p>
        </p:txBody>
      </p:sp>
      <p:sp>
        <p:nvSpPr>
          <p:cNvPr id="28675" name="Slide Number Placeholder 2">
            <a:extLst>
              <a:ext uri="{FF2B5EF4-FFF2-40B4-BE49-F238E27FC236}">
                <a16:creationId xmlns:a16="http://schemas.microsoft.com/office/drawing/2014/main" id="{3E2DDF1A-AEF3-41DA-91B7-C1726A4E3D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3AA1F4F-DA7D-4AC2-8AE3-F93403D5E12A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8676" name="Picture 5">
            <a:extLst>
              <a:ext uri="{FF2B5EF4-FFF2-40B4-BE49-F238E27FC236}">
                <a16:creationId xmlns:a16="http://schemas.microsoft.com/office/drawing/2014/main" id="{16192338-D9F8-483B-8E52-9E712B907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5100"/>
            <a:ext cx="8515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6">
            <a:extLst>
              <a:ext uri="{FF2B5EF4-FFF2-40B4-BE49-F238E27FC236}">
                <a16:creationId xmlns:a16="http://schemas.microsoft.com/office/drawing/2014/main" id="{6EFB3D43-F4EE-4256-83D8-5C32B408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4752975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ID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5111FD1-9199-4943-9907-7B66708E8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28115C8-FD05-4545-97F2-7E206EE9B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i="1">
                <a:solidFill>
                  <a:srgbClr val="00B0F0"/>
                </a:solidFill>
              </a:rPr>
              <a:t>composite key/concatenated</a:t>
            </a:r>
            <a:r>
              <a:rPr lang="en-US" altLang="en-US">
                <a:solidFill>
                  <a:srgbClr val="00B0F0"/>
                </a:solidFill>
              </a:rPr>
              <a:t> </a:t>
            </a:r>
            <a:r>
              <a:rPr lang="en-US" altLang="en-US"/>
              <a:t>is a key with more than one attribute.</a:t>
            </a:r>
          </a:p>
          <a:p>
            <a:endParaRPr lang="en-US" altLang="en-US"/>
          </a:p>
        </p:txBody>
      </p:sp>
      <p:sp>
        <p:nvSpPr>
          <p:cNvPr id="29700" name="Slide Number Placeholder 2">
            <a:extLst>
              <a:ext uri="{FF2B5EF4-FFF2-40B4-BE49-F238E27FC236}">
                <a16:creationId xmlns:a16="http://schemas.microsoft.com/office/drawing/2014/main" id="{C5C2DA00-49E5-4BC5-B11E-FE745FCFE0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88C5565-649D-497D-80CF-F747E8BD3D4B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9701" name="Picture 1">
            <a:extLst>
              <a:ext uri="{FF2B5EF4-FFF2-40B4-BE49-F238E27FC236}">
                <a16:creationId xmlns:a16="http://schemas.microsoft.com/office/drawing/2014/main" id="{9C5ED82A-259F-49DD-BE95-563A2396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2884488"/>
            <a:ext cx="45624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Box 3">
            <a:extLst>
              <a:ext uri="{FF2B5EF4-FFF2-40B4-BE49-F238E27FC236}">
                <a16:creationId xmlns:a16="http://schemas.microsoft.com/office/drawing/2014/main" id="{532403E3-FAF9-42C7-B4CA-8EF29EAB7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029200"/>
            <a:ext cx="426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http://ecomputernotes.com/images/Composite%20Key.jpg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6364D6B-9EAD-494D-957F-5D85DA69A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D52DFBF-5F1B-4CF6-B779-0551FC91C7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i="1">
                <a:solidFill>
                  <a:srgbClr val="00B0F0"/>
                </a:solidFill>
              </a:rPr>
              <a:t>foreign key</a:t>
            </a:r>
            <a:r>
              <a:rPr lang="en-US" altLang="en-US"/>
              <a:t> is an attribute that is a key of one or more relations other than the one in which it appears.</a:t>
            </a:r>
          </a:p>
          <a:p>
            <a:endParaRPr lang="en-US" altLang="en-US"/>
          </a:p>
        </p:txBody>
      </p:sp>
      <p:sp>
        <p:nvSpPr>
          <p:cNvPr id="30724" name="Slide Number Placeholder 2">
            <a:extLst>
              <a:ext uri="{FF2B5EF4-FFF2-40B4-BE49-F238E27FC236}">
                <a16:creationId xmlns:a16="http://schemas.microsoft.com/office/drawing/2014/main" id="{0FBE61DD-C548-4949-9A1E-804AF3C9B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362CE31-AE7C-4F19-B849-5F13DCB6D537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220C1D4-31B8-44AF-9115-E399BA063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630FFB2-EBD2-477D-BA3D-3EE69FCA05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3886200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/>
              <a:t>Bangor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Penobscot County, Maine, United States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Centroid - 44.801N , -6778W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Area 34.4 square miles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Elevation – 158 feet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Population 31,473</a:t>
            </a:r>
          </a:p>
        </p:txBody>
      </p:sp>
      <p:sp>
        <p:nvSpPr>
          <p:cNvPr id="9220" name="Slide Number Placeholder 2">
            <a:extLst>
              <a:ext uri="{FF2B5EF4-FFF2-40B4-BE49-F238E27FC236}">
                <a16:creationId xmlns:a16="http://schemas.microsoft.com/office/drawing/2014/main" id="{3E49B1A5-8A06-4270-BAEF-E10DFC2100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A6CBF4C-23DA-4240-9131-B5729A894BD3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221" name="Picture 4" descr="Bangor">
            <a:extLst>
              <a:ext uri="{FF2B5EF4-FFF2-40B4-BE49-F238E27FC236}">
                <a16:creationId xmlns:a16="http://schemas.microsoft.com/office/drawing/2014/main" id="{32D92131-A1CB-4038-A564-00FB849F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572000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7BE6D10-A798-4938-983A-24A356687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Arial" panose="020B0604020202020204" pitchFamily="34" charset="0"/>
              </a:rPr>
              <a:t>Foreign Key</a:t>
            </a:r>
          </a:p>
        </p:txBody>
      </p:sp>
      <p:pic>
        <p:nvPicPr>
          <p:cNvPr id="31747" name="Picture 4" descr="Fig05-08">
            <a:extLst>
              <a:ext uri="{FF2B5EF4-FFF2-40B4-BE49-F238E27FC236}">
                <a16:creationId xmlns:a16="http://schemas.microsoft.com/office/drawing/2014/main" id="{666EEF65-588E-4FDA-9157-B0527FF4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5400"/>
            <a:ext cx="480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5">
            <a:extLst>
              <a:ext uri="{FF2B5EF4-FFF2-40B4-BE49-F238E27FC236}">
                <a16:creationId xmlns:a16="http://schemas.microsoft.com/office/drawing/2014/main" id="{2A42179B-2B98-4D05-804D-A803B184A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Primary Key</a:t>
            </a:r>
          </a:p>
        </p:txBody>
      </p:sp>
      <p:sp>
        <p:nvSpPr>
          <p:cNvPr id="31749" name="Text Box 6">
            <a:extLst>
              <a:ext uri="{FF2B5EF4-FFF2-40B4-BE49-F238E27FC236}">
                <a16:creationId xmlns:a16="http://schemas.microsoft.com/office/drawing/2014/main" id="{FDC33783-7E86-434A-B565-53B7BAA4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676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Foreign Key</a:t>
            </a:r>
          </a:p>
        </p:txBody>
      </p:sp>
      <p:sp>
        <p:nvSpPr>
          <p:cNvPr id="31750" name="Text Box 7">
            <a:extLst>
              <a:ext uri="{FF2B5EF4-FFF2-40B4-BE49-F238E27FC236}">
                <a16:creationId xmlns:a16="http://schemas.microsoft.com/office/drawing/2014/main" id="{AC5B5F32-600E-4895-870D-61062EF49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814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Primary Key</a:t>
            </a:r>
          </a:p>
        </p:txBody>
      </p:sp>
      <p:sp>
        <p:nvSpPr>
          <p:cNvPr id="31751" name="Text Box 8">
            <a:extLst>
              <a:ext uri="{FF2B5EF4-FFF2-40B4-BE49-F238E27FC236}">
                <a16:creationId xmlns:a16="http://schemas.microsoft.com/office/drawing/2014/main" id="{4E36EDD3-78AA-4E51-A71E-B382AEC8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581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Foreign Key</a:t>
            </a:r>
          </a:p>
        </p:txBody>
      </p:sp>
      <p:sp>
        <p:nvSpPr>
          <p:cNvPr id="31752" name="Text Box 9">
            <a:extLst>
              <a:ext uri="{FF2B5EF4-FFF2-40B4-BE49-F238E27FC236}">
                <a16:creationId xmlns:a16="http://schemas.microsoft.com/office/drawing/2014/main" id="{57CB5524-4287-423A-BB21-624EE8C4B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7688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Primary Key</a:t>
            </a:r>
          </a:p>
        </p:txBody>
      </p:sp>
      <p:sp>
        <p:nvSpPr>
          <p:cNvPr id="31753" name="Text Box 11">
            <a:extLst>
              <a:ext uri="{FF2B5EF4-FFF2-40B4-BE49-F238E27FC236}">
                <a16:creationId xmlns:a16="http://schemas.microsoft.com/office/drawing/2014/main" id="{7D437D5C-874F-4674-8A4C-73FC97D8C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562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Foreign Key</a:t>
            </a:r>
          </a:p>
        </p:txBody>
      </p:sp>
      <p:sp>
        <p:nvSpPr>
          <p:cNvPr id="31754" name="Slide Number Placeholder 2">
            <a:extLst>
              <a:ext uri="{FF2B5EF4-FFF2-40B4-BE49-F238E27FC236}">
                <a16:creationId xmlns:a16="http://schemas.microsoft.com/office/drawing/2014/main" id="{34595787-B76A-4B56-861F-686846A6C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A889ADB-1B3B-4780-AD88-637A706A3914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0E2D5FD-ED10-45BE-AD4B-0115042B7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50DE0C4-AF65-46F7-A57A-B1232734E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Given the importance of keys, there are usually some restrictions on them: e.g., null values are not allowed.</a:t>
            </a: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EB007A2D-F045-452A-87AA-A0A4A3E0AB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8CE4C9B-6327-48F5-84E0-CB2D238BE42F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B6119433-F687-467E-981A-BDC1D5BEF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Physical Database Structure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0044AF9-89DD-4243-BAEC-A282784D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physical design of the database specifies the physical configuration of the database on the storage media. 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includes detailed specification of </a:t>
            </a:r>
            <a:r>
              <a:rPr lang="en-US" altLang="en-US" dirty="0">
                <a:solidFill>
                  <a:srgbClr val="00B0F0"/>
                </a:solidFill>
              </a:rPr>
              <a:t>data elements, data types,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dirty="0">
                <a:solidFill>
                  <a:srgbClr val="00B0F0"/>
                </a:solidFill>
              </a:rPr>
              <a:t> indexing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options and other parameters residing in the DBMS </a:t>
            </a:r>
            <a:r>
              <a:rPr lang="en-US" altLang="en-US" dirty="0">
                <a:solidFill>
                  <a:srgbClr val="00B0F0"/>
                </a:solidFill>
              </a:rPr>
              <a:t>data dictionary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It is the detailed design of a system that includes modules 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the database's hardware &amp; software specifications of the system.</a:t>
            </a:r>
          </a:p>
        </p:txBody>
      </p:sp>
      <p:sp>
        <p:nvSpPr>
          <p:cNvPr id="34820" name="Slide Number Placeholder 4">
            <a:extLst>
              <a:ext uri="{FF2B5EF4-FFF2-40B4-BE49-F238E27FC236}">
                <a16:creationId xmlns:a16="http://schemas.microsoft.com/office/drawing/2014/main" id="{CD1A59C3-AE04-494C-A290-39FAB0A62E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03C6882-FDAA-462B-A078-CE9F6772A260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1" name="TextBox 5">
            <a:extLst>
              <a:ext uri="{FF2B5EF4-FFF2-40B4-BE49-F238E27FC236}">
                <a16:creationId xmlns:a16="http://schemas.microsoft.com/office/drawing/2014/main" id="{719C12A0-2CEA-482A-9F9B-749A38466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5730875"/>
            <a:ext cx="541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https://en.wikipedia.org/wiki/Database_design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85FD3263-031A-46DB-9AC4-D02D47ABB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Database Structure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B5FAF2F3-4E2B-424E-AE51-09C647C71E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 Several logical data structures are used to express the relationships between individual data elements or records in a database. </a:t>
            </a:r>
          </a:p>
          <a:p>
            <a:r>
              <a:rPr lang="en-US" altLang="en-US"/>
              <a:t>Common logical data structures are hierarchical, network, and relational.</a:t>
            </a:r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ABCEA3CC-7471-442F-B574-18505A79E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5C9E62F-2618-439D-B021-86F3A341C39B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F677A4D-85C2-4F34-A2E3-DB386FD1B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Conceptual Structure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C35747F3-9307-4E83-A5C5-DDD37AA7B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conceptual structure is often represented as a schema.</a:t>
            </a:r>
          </a:p>
          <a:p>
            <a:r>
              <a:rPr lang="en-US" altLang="en-US"/>
              <a:t>One example is the entity-relationship (ER) diagram.</a:t>
            </a:r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B5A04693-5261-47A1-9CBB-5A40929190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E514282-FFF4-4EA4-86C2-3522FE823B85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8A80464-0A69-4CF0-AC08-EA2741116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1320800"/>
          </a:xfrm>
        </p:spPr>
        <p:txBody>
          <a:bodyPr/>
          <a:lstStyle/>
          <a:p>
            <a:r>
              <a:rPr lang="en-US" altLang="en-US"/>
              <a:t>Entity Relationship Diagram</a:t>
            </a:r>
          </a:p>
        </p:txBody>
      </p:sp>
      <p:sp>
        <p:nvSpPr>
          <p:cNvPr id="37891" name="Slide Number Placeholder 2">
            <a:extLst>
              <a:ext uri="{FF2B5EF4-FFF2-40B4-BE49-F238E27FC236}">
                <a16:creationId xmlns:a16="http://schemas.microsoft.com/office/drawing/2014/main" id="{AA0BEBF1-1B21-41A9-AEE6-EC3A408D21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E0C5D36-44A9-421F-B366-62DC7C28D79D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7EEC827-441A-44B2-BF02-30944AC77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384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AutoShape 4">
            <a:extLst>
              <a:ext uri="{FF2B5EF4-FFF2-40B4-BE49-F238E27FC236}">
                <a16:creationId xmlns:a16="http://schemas.microsoft.com/office/drawing/2014/main" id="{2592ABB9-0242-46D0-89F5-32FF6A0B7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10000"/>
            <a:ext cx="914400" cy="1295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4" name="Oval 5">
            <a:extLst>
              <a:ext uri="{FF2B5EF4-FFF2-40B4-BE49-F238E27FC236}">
                <a16:creationId xmlns:a16="http://schemas.microsoft.com/office/drawing/2014/main" id="{B99DEF07-DF73-4950-BD56-124E232DD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791200"/>
            <a:ext cx="1524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5" name="Text Box 6">
            <a:extLst>
              <a:ext uri="{FF2B5EF4-FFF2-40B4-BE49-F238E27FC236}">
                <a16:creationId xmlns:a16="http://schemas.microsoft.com/office/drawing/2014/main" id="{07C23A2C-3CBC-434F-A30A-369E38063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ENTITY</a:t>
            </a:r>
          </a:p>
        </p:txBody>
      </p:sp>
      <p:sp>
        <p:nvSpPr>
          <p:cNvPr id="37896" name="Text Box 7">
            <a:extLst>
              <a:ext uri="{FF2B5EF4-FFF2-40B4-BE49-F238E27FC236}">
                <a16:creationId xmlns:a16="http://schemas.microsoft.com/office/drawing/2014/main" id="{ABA7B19B-9A1F-4F87-8F7F-D81BCBF82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290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RELATIONSHIP</a:t>
            </a:r>
          </a:p>
        </p:txBody>
      </p:sp>
      <p:sp>
        <p:nvSpPr>
          <p:cNvPr id="37897" name="Text Box 8">
            <a:extLst>
              <a:ext uri="{FF2B5EF4-FFF2-40B4-BE49-F238E27FC236}">
                <a16:creationId xmlns:a16="http://schemas.microsoft.com/office/drawing/2014/main" id="{B53A957C-F7CE-44DA-AAE7-D628BD5BD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ATTRIBUTE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3BAE449F-300B-4269-89B0-026538940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554163"/>
            <a:ext cx="4572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solidFill>
                  <a:schemeClr val="tx1"/>
                </a:solidFill>
                <a:latin typeface="Helvetica" panose="020B0604020202020204" pitchFamily="34" charset="0"/>
              </a:rPr>
              <a:t>Rectangles</a:t>
            </a:r>
            <a:r>
              <a:rPr kumimoji="1" lang="en-US" altLang="en-US" sz="2000">
                <a:solidFill>
                  <a:schemeClr val="tx1"/>
                </a:solidFill>
                <a:latin typeface="Helvetica" panose="020B0604020202020204" pitchFamily="34" charset="0"/>
              </a:rPr>
              <a:t> represent entity sets.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solidFill>
                  <a:schemeClr val="tx1"/>
                </a:solidFill>
                <a:latin typeface="Helvetica" panose="020B0604020202020204" pitchFamily="34" charset="0"/>
              </a:rPr>
              <a:t>Diamonds</a:t>
            </a:r>
            <a:r>
              <a:rPr kumimoji="1" lang="en-US" altLang="en-US" sz="2000">
                <a:solidFill>
                  <a:schemeClr val="tx1"/>
                </a:solidFill>
                <a:latin typeface="Helvetica" panose="020B0604020202020204" pitchFamily="34" charset="0"/>
              </a:rPr>
              <a:t> represent relationship sets.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solidFill>
                  <a:schemeClr val="tx1"/>
                </a:solidFill>
                <a:latin typeface="Helvetica" panose="020B0604020202020204" pitchFamily="34" charset="0"/>
              </a:rPr>
              <a:t>Lines</a:t>
            </a:r>
            <a:r>
              <a:rPr kumimoji="1" lang="en-US" altLang="en-US" sz="2000">
                <a:solidFill>
                  <a:schemeClr val="tx1"/>
                </a:solidFill>
                <a:latin typeface="Helvetica" panose="020B0604020202020204" pitchFamily="34" charset="0"/>
              </a:rPr>
              <a:t> link attributes to entity sets and entity sets to relationship sets.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solidFill>
                  <a:schemeClr val="tx1"/>
                </a:solidFill>
                <a:latin typeface="Helvetica" panose="020B0604020202020204" pitchFamily="34" charset="0"/>
              </a:rPr>
              <a:t>Ellipses</a:t>
            </a:r>
            <a:r>
              <a:rPr kumimoji="1" lang="en-US" altLang="en-US" sz="2000">
                <a:solidFill>
                  <a:schemeClr val="tx1"/>
                </a:solidFill>
                <a:latin typeface="Helvetica" panose="020B0604020202020204" pitchFamily="34" charset="0"/>
              </a:rPr>
              <a:t> represent attributes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solidFill>
                  <a:schemeClr val="tx1"/>
                </a:solidFill>
                <a:latin typeface="Helvetica" panose="020B0604020202020204" pitchFamily="34" charset="0"/>
              </a:rPr>
              <a:t>Double ellipses</a:t>
            </a:r>
            <a:r>
              <a:rPr kumimoji="1" lang="en-US" altLang="en-US" sz="2000">
                <a:solidFill>
                  <a:schemeClr val="tx1"/>
                </a:solidFill>
                <a:latin typeface="Helvetica" panose="020B0604020202020204" pitchFamily="34" charset="0"/>
              </a:rPr>
              <a:t> represent multivalued attributes.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solidFill>
                  <a:schemeClr val="tx1"/>
                </a:solidFill>
                <a:latin typeface="Helvetica" panose="020B0604020202020204" pitchFamily="34" charset="0"/>
              </a:rPr>
              <a:t>Dashed ellipses</a:t>
            </a:r>
            <a:r>
              <a:rPr kumimoji="1" lang="en-US" altLang="en-US" sz="2000">
                <a:solidFill>
                  <a:schemeClr val="tx1"/>
                </a:solidFill>
                <a:latin typeface="Helvetica" panose="020B0604020202020204" pitchFamily="34" charset="0"/>
              </a:rPr>
              <a:t> denote derived attributes.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solidFill>
                  <a:schemeClr val="tx1"/>
                </a:solidFill>
                <a:latin typeface="Helvetica" panose="020B0604020202020204" pitchFamily="34" charset="0"/>
              </a:rPr>
              <a:t>Underline</a:t>
            </a:r>
            <a:r>
              <a:rPr kumimoji="1" lang="en-US" altLang="en-US" sz="2000">
                <a:solidFill>
                  <a:schemeClr val="tx1"/>
                </a:solidFill>
                <a:latin typeface="Helvetica" panose="020B0604020202020204" pitchFamily="34" charset="0"/>
              </a:rPr>
              <a:t> indicates primary key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6DBA86A-6C0E-4D3D-8F30-F75AA856F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1320800"/>
          </a:xfrm>
        </p:spPr>
        <p:txBody>
          <a:bodyPr/>
          <a:lstStyle/>
          <a:p>
            <a:r>
              <a:rPr lang="en-US" altLang="en-US"/>
              <a:t>Entity Relationship Diagram</a:t>
            </a:r>
          </a:p>
        </p:txBody>
      </p:sp>
      <p:sp>
        <p:nvSpPr>
          <p:cNvPr id="38915" name="Slide Number Placeholder 2">
            <a:extLst>
              <a:ext uri="{FF2B5EF4-FFF2-40B4-BE49-F238E27FC236}">
                <a16:creationId xmlns:a16="http://schemas.microsoft.com/office/drawing/2014/main" id="{1F48CF0F-97DB-42A8-A5D9-2834F665A5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11BCB35-4CA1-49BB-88B4-A57AF9B59720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12CDFD2-5ED0-4BB0-AEFF-9D1E82EC6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0"/>
            <a:ext cx="1676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24F2DA7C-7822-42D3-8072-8BA40E82E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200400"/>
            <a:ext cx="1676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8" name="AutoShape 5">
            <a:extLst>
              <a:ext uri="{FF2B5EF4-FFF2-40B4-BE49-F238E27FC236}">
                <a16:creationId xmlns:a16="http://schemas.microsoft.com/office/drawing/2014/main" id="{0C0BAAA2-336D-4240-8C57-E9A7B629C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352800"/>
            <a:ext cx="1600200" cy="1143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9" name="Text Box 6">
            <a:extLst>
              <a:ext uri="{FF2B5EF4-FFF2-40B4-BE49-F238E27FC236}">
                <a16:creationId xmlns:a16="http://schemas.microsoft.com/office/drawing/2014/main" id="{B4D35122-3F9E-411A-9AA3-BB5FCCF5D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Student</a:t>
            </a:r>
          </a:p>
        </p:txBody>
      </p:sp>
      <p:sp>
        <p:nvSpPr>
          <p:cNvPr id="38920" name="Text Box 7">
            <a:extLst>
              <a:ext uri="{FF2B5EF4-FFF2-40B4-BE49-F238E27FC236}">
                <a16:creationId xmlns:a16="http://schemas.microsoft.com/office/drawing/2014/main" id="{DDD2CD0C-8C27-461D-B31D-AF37BC6AE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657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Enrolls In</a:t>
            </a:r>
          </a:p>
        </p:txBody>
      </p:sp>
      <p:sp>
        <p:nvSpPr>
          <p:cNvPr id="38921" name="Text Box 8">
            <a:extLst>
              <a:ext uri="{FF2B5EF4-FFF2-40B4-BE49-F238E27FC236}">
                <a16:creationId xmlns:a16="http://schemas.microsoft.com/office/drawing/2014/main" id="{ADDA68BE-F821-4C2F-944D-C98BFB83E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581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Courses</a:t>
            </a:r>
          </a:p>
        </p:txBody>
      </p:sp>
      <p:sp>
        <p:nvSpPr>
          <p:cNvPr id="38922" name="Line 9">
            <a:extLst>
              <a:ext uri="{FF2B5EF4-FFF2-40B4-BE49-F238E27FC236}">
                <a16:creationId xmlns:a16="http://schemas.microsoft.com/office/drawing/2014/main" id="{1219CBD1-3436-4F8D-A3B6-7DB071F76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886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10">
            <a:extLst>
              <a:ext uri="{FF2B5EF4-FFF2-40B4-BE49-F238E27FC236}">
                <a16:creationId xmlns:a16="http://schemas.microsoft.com/office/drawing/2014/main" id="{EFF423AE-DDB4-4772-904E-BC1A6FE82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Oval 11">
            <a:extLst>
              <a:ext uri="{FF2B5EF4-FFF2-40B4-BE49-F238E27FC236}">
                <a16:creationId xmlns:a16="http://schemas.microsoft.com/office/drawing/2014/main" id="{59B70AEF-8741-4E88-9D97-3DA8C2027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46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25" name="Oval 12">
            <a:extLst>
              <a:ext uri="{FF2B5EF4-FFF2-40B4-BE49-F238E27FC236}">
                <a16:creationId xmlns:a16="http://schemas.microsoft.com/office/drawing/2014/main" id="{C914ADCC-4786-4624-975A-139056CA0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50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26" name="Oval 13">
            <a:extLst>
              <a:ext uri="{FF2B5EF4-FFF2-40B4-BE49-F238E27FC236}">
                <a16:creationId xmlns:a16="http://schemas.microsoft.com/office/drawing/2014/main" id="{10A37F37-8DC5-444C-91F8-2FF4DD6CB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9050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27" name="Oval 14">
            <a:extLst>
              <a:ext uri="{FF2B5EF4-FFF2-40B4-BE49-F238E27FC236}">
                <a16:creationId xmlns:a16="http://schemas.microsoft.com/office/drawing/2014/main" id="{CB2D42C2-A575-49C8-B16F-FE652C6A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146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28" name="Oval 15">
            <a:extLst>
              <a:ext uri="{FF2B5EF4-FFF2-40B4-BE49-F238E27FC236}">
                <a16:creationId xmlns:a16="http://schemas.microsoft.com/office/drawing/2014/main" id="{3281C4BF-CA42-49BC-A90C-2333E8F72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244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29" name="Oval 16">
            <a:extLst>
              <a:ext uri="{FF2B5EF4-FFF2-40B4-BE49-F238E27FC236}">
                <a16:creationId xmlns:a16="http://schemas.microsoft.com/office/drawing/2014/main" id="{33213AC2-D4B2-489A-A51F-AF5A07119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30" name="Oval 17">
            <a:extLst>
              <a:ext uri="{FF2B5EF4-FFF2-40B4-BE49-F238E27FC236}">
                <a16:creationId xmlns:a16="http://schemas.microsoft.com/office/drawing/2014/main" id="{5F83E7D0-3456-4D19-9D7B-B95834D0A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31" name="Oval 18">
            <a:extLst>
              <a:ext uri="{FF2B5EF4-FFF2-40B4-BE49-F238E27FC236}">
                <a16:creationId xmlns:a16="http://schemas.microsoft.com/office/drawing/2014/main" id="{5EC9F719-2DCC-427F-84EB-CF0EDD0D3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8006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32" name="Text Box 19">
            <a:extLst>
              <a:ext uri="{FF2B5EF4-FFF2-40B4-BE49-F238E27FC236}">
                <a16:creationId xmlns:a16="http://schemas.microsoft.com/office/drawing/2014/main" id="{2A0F4C34-9D8A-4737-940A-C85E07D24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2424113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u="sng">
                <a:solidFill>
                  <a:schemeClr val="tx1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38933" name="Text Box 20">
            <a:extLst>
              <a:ext uri="{FF2B5EF4-FFF2-40B4-BE49-F238E27FC236}">
                <a16:creationId xmlns:a16="http://schemas.microsoft.com/office/drawing/2014/main" id="{FEB9408F-4B98-485B-89D2-E3A7905A2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38934" name="Text Box 21">
            <a:extLst>
              <a:ext uri="{FF2B5EF4-FFF2-40B4-BE49-F238E27FC236}">
                <a16:creationId xmlns:a16="http://schemas.microsoft.com/office/drawing/2014/main" id="{A4F46330-C733-44F5-B7F1-3F80D874B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28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38935" name="Text Box 22">
            <a:extLst>
              <a:ext uri="{FF2B5EF4-FFF2-40B4-BE49-F238E27FC236}">
                <a16:creationId xmlns:a16="http://schemas.microsoft.com/office/drawing/2014/main" id="{D1659822-2AA9-4261-9BA3-DE6D81730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Phone</a:t>
            </a:r>
          </a:p>
        </p:txBody>
      </p:sp>
      <p:sp>
        <p:nvSpPr>
          <p:cNvPr id="38936" name="Text Box 23">
            <a:extLst>
              <a:ext uri="{FF2B5EF4-FFF2-40B4-BE49-F238E27FC236}">
                <a16:creationId xmlns:a16="http://schemas.microsoft.com/office/drawing/2014/main" id="{DB785424-A3A3-4BBB-B184-CE82E695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Major</a:t>
            </a:r>
          </a:p>
        </p:txBody>
      </p:sp>
      <p:sp>
        <p:nvSpPr>
          <p:cNvPr id="38937" name="Text Box 24">
            <a:extLst>
              <a:ext uri="{FF2B5EF4-FFF2-40B4-BE49-F238E27FC236}">
                <a16:creationId xmlns:a16="http://schemas.microsoft.com/office/drawing/2014/main" id="{00060FBD-536C-4304-93FF-BBE94A459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257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Advisor</a:t>
            </a:r>
          </a:p>
        </p:txBody>
      </p:sp>
      <p:sp>
        <p:nvSpPr>
          <p:cNvPr id="38938" name="Text Box 25">
            <a:extLst>
              <a:ext uri="{FF2B5EF4-FFF2-40B4-BE49-F238E27FC236}">
                <a16:creationId xmlns:a16="http://schemas.microsoft.com/office/drawing/2014/main" id="{66015895-A2E6-40AA-910E-7B578AB38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34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Credits</a:t>
            </a:r>
          </a:p>
        </p:txBody>
      </p:sp>
      <p:sp>
        <p:nvSpPr>
          <p:cNvPr id="38939" name="Text Box 26">
            <a:extLst>
              <a:ext uri="{FF2B5EF4-FFF2-40B4-BE49-F238E27FC236}">
                <a16:creationId xmlns:a16="http://schemas.microsoft.com/office/drawing/2014/main" id="{B11FD9C0-0CB5-4CCB-977C-D91BF2D93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24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GPA</a:t>
            </a:r>
          </a:p>
        </p:txBody>
      </p:sp>
      <p:sp>
        <p:nvSpPr>
          <p:cNvPr id="38940" name="Line 27">
            <a:extLst>
              <a:ext uri="{FF2B5EF4-FFF2-40B4-BE49-F238E27FC236}">
                <a16:creationId xmlns:a16="http://schemas.microsoft.com/office/drawing/2014/main" id="{0FE631A4-DF96-4FE9-A34A-B75A9C1ED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895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1" name="Line 28">
            <a:extLst>
              <a:ext uri="{FF2B5EF4-FFF2-40B4-BE49-F238E27FC236}">
                <a16:creationId xmlns:a16="http://schemas.microsoft.com/office/drawing/2014/main" id="{44CB2EFA-11EF-4A3F-BC74-50E57B319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2860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2" name="Line 29">
            <a:extLst>
              <a:ext uri="{FF2B5EF4-FFF2-40B4-BE49-F238E27FC236}">
                <a16:creationId xmlns:a16="http://schemas.microsoft.com/office/drawing/2014/main" id="{B2C27A6B-3C66-497B-94C5-C3B8293172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22860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3" name="Line 30">
            <a:extLst>
              <a:ext uri="{FF2B5EF4-FFF2-40B4-BE49-F238E27FC236}">
                <a16:creationId xmlns:a16="http://schemas.microsoft.com/office/drawing/2014/main" id="{00267897-C353-4621-AAE6-3F4A3B0674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2895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4" name="Line 31">
            <a:extLst>
              <a:ext uri="{FF2B5EF4-FFF2-40B4-BE49-F238E27FC236}">
                <a16:creationId xmlns:a16="http://schemas.microsoft.com/office/drawing/2014/main" id="{06094919-6471-437C-81C6-AE8AE7606E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44958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5" name="Line 32">
            <a:extLst>
              <a:ext uri="{FF2B5EF4-FFF2-40B4-BE49-F238E27FC236}">
                <a16:creationId xmlns:a16="http://schemas.microsoft.com/office/drawing/2014/main" id="{6DC0387E-D19C-4638-AAC1-D430319DC5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4495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6" name="Line 33">
            <a:extLst>
              <a:ext uri="{FF2B5EF4-FFF2-40B4-BE49-F238E27FC236}">
                <a16:creationId xmlns:a16="http://schemas.microsoft.com/office/drawing/2014/main" id="{CAE45778-CCB3-486A-BCA7-0B5CA474D3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00200" y="44958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7" name="Line 34">
            <a:extLst>
              <a:ext uri="{FF2B5EF4-FFF2-40B4-BE49-F238E27FC236}">
                <a16:creationId xmlns:a16="http://schemas.microsoft.com/office/drawing/2014/main" id="{6C27AF8A-46B1-4B9F-89AA-6F3059FF36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00200" y="44958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Oval 35">
            <a:extLst>
              <a:ext uri="{FF2B5EF4-FFF2-40B4-BE49-F238E27FC236}">
                <a16:creationId xmlns:a16="http://schemas.microsoft.com/office/drawing/2014/main" id="{27FCB542-D2B0-4DA8-BC2F-D9A33B5AC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49" name="Oval 36">
            <a:extLst>
              <a:ext uri="{FF2B5EF4-FFF2-40B4-BE49-F238E27FC236}">
                <a16:creationId xmlns:a16="http://schemas.microsoft.com/office/drawing/2014/main" id="{20EEF7E0-F208-4E43-811E-D6A13A915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5146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50" name="Oval 37">
            <a:extLst>
              <a:ext uri="{FF2B5EF4-FFF2-40B4-BE49-F238E27FC236}">
                <a16:creationId xmlns:a16="http://schemas.microsoft.com/office/drawing/2014/main" id="{765A4E64-B92F-4CAC-AF7C-33C0D1B43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9050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51" name="Oval 38">
            <a:extLst>
              <a:ext uri="{FF2B5EF4-FFF2-40B4-BE49-F238E27FC236}">
                <a16:creationId xmlns:a16="http://schemas.microsoft.com/office/drawing/2014/main" id="{72B1C08C-D609-45C9-8366-6AB8DC2E7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52" name="Oval 39">
            <a:extLst>
              <a:ext uri="{FF2B5EF4-FFF2-40B4-BE49-F238E27FC236}">
                <a16:creationId xmlns:a16="http://schemas.microsoft.com/office/drawing/2014/main" id="{61C873DA-0B62-4C50-ABBA-B9C9FF5D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3340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53" name="Text Box 40">
            <a:extLst>
              <a:ext uri="{FF2B5EF4-FFF2-40B4-BE49-F238E27FC236}">
                <a16:creationId xmlns:a16="http://schemas.microsoft.com/office/drawing/2014/main" id="{F92B53E7-99BF-4DCD-A277-4C3DE4E2D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43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u="sng">
                <a:solidFill>
                  <a:schemeClr val="tx1"/>
                </a:solidFill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38954" name="Text Box 41">
            <a:extLst>
              <a:ext uri="{FF2B5EF4-FFF2-40B4-BE49-F238E27FC236}">
                <a16:creationId xmlns:a16="http://schemas.microsoft.com/office/drawing/2014/main" id="{50598F06-C0D7-48F5-85C9-24DF4C826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828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38955" name="Text Box 42">
            <a:extLst>
              <a:ext uri="{FF2B5EF4-FFF2-40B4-BE49-F238E27FC236}">
                <a16:creationId xmlns:a16="http://schemas.microsoft.com/office/drawing/2014/main" id="{05E71545-A596-4751-B47A-37999B7D6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514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Credits</a:t>
            </a:r>
          </a:p>
        </p:txBody>
      </p:sp>
      <p:sp>
        <p:nvSpPr>
          <p:cNvPr id="38956" name="Text Box 43">
            <a:extLst>
              <a:ext uri="{FF2B5EF4-FFF2-40B4-BE49-F238E27FC236}">
                <a16:creationId xmlns:a16="http://schemas.microsoft.com/office/drawing/2014/main" id="{1E330312-C73C-4D5B-B3F3-5B5CD59B8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648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38957" name="Text Box 44">
            <a:extLst>
              <a:ext uri="{FF2B5EF4-FFF2-40B4-BE49-F238E27FC236}">
                <a16:creationId xmlns:a16="http://schemas.microsoft.com/office/drawing/2014/main" id="{6F7F1AE3-5965-4134-B6AB-A0C3F24B0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257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Room</a:t>
            </a:r>
          </a:p>
        </p:txBody>
      </p:sp>
      <p:sp>
        <p:nvSpPr>
          <p:cNvPr id="38958" name="Oval 45">
            <a:extLst>
              <a:ext uri="{FF2B5EF4-FFF2-40B4-BE49-F238E27FC236}">
                <a16:creationId xmlns:a16="http://schemas.microsoft.com/office/drawing/2014/main" id="{755BBDCC-13EC-49AA-933B-1FA1C9EC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244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59" name="Text Box 46">
            <a:extLst>
              <a:ext uri="{FF2B5EF4-FFF2-40B4-BE49-F238E27FC236}">
                <a16:creationId xmlns:a16="http://schemas.microsoft.com/office/drawing/2014/main" id="{D913857D-E49B-40F4-942A-86FD6ED08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Instructor</a:t>
            </a:r>
          </a:p>
        </p:txBody>
      </p:sp>
      <p:sp>
        <p:nvSpPr>
          <p:cNvPr id="38960" name="Line 47">
            <a:extLst>
              <a:ext uri="{FF2B5EF4-FFF2-40B4-BE49-F238E27FC236}">
                <a16:creationId xmlns:a16="http://schemas.microsoft.com/office/drawing/2014/main" id="{454DEBAF-17EF-468F-A3E7-45A342461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8956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1" name="Line 48">
            <a:extLst>
              <a:ext uri="{FF2B5EF4-FFF2-40B4-BE49-F238E27FC236}">
                <a16:creationId xmlns:a16="http://schemas.microsoft.com/office/drawing/2014/main" id="{EE101338-8726-4812-A225-C6DF3E0C9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286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2" name="Line 49">
            <a:extLst>
              <a:ext uri="{FF2B5EF4-FFF2-40B4-BE49-F238E27FC236}">
                <a16:creationId xmlns:a16="http://schemas.microsoft.com/office/drawing/2014/main" id="{D8A6040F-2363-4C8A-9A96-ABBFE7FA53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28956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3" name="Line 50">
            <a:extLst>
              <a:ext uri="{FF2B5EF4-FFF2-40B4-BE49-F238E27FC236}">
                <a16:creationId xmlns:a16="http://schemas.microsoft.com/office/drawing/2014/main" id="{235918C4-BEEF-477F-A7C8-26F59CDA86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4419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4" name="Line 51">
            <a:extLst>
              <a:ext uri="{FF2B5EF4-FFF2-40B4-BE49-F238E27FC236}">
                <a16:creationId xmlns:a16="http://schemas.microsoft.com/office/drawing/2014/main" id="{F99E5D75-34FC-4152-9B00-A886FF0867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48600" y="44196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5" name="Line 52">
            <a:extLst>
              <a:ext uri="{FF2B5EF4-FFF2-40B4-BE49-F238E27FC236}">
                <a16:creationId xmlns:a16="http://schemas.microsoft.com/office/drawing/2014/main" id="{DD7614C1-9B3E-412A-954B-0F51CDC2A1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4419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1878805-1855-4275-BC14-4F7162A1C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 Relationship Model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B1B9BD5-3C1F-41B6-9237-D69DC409D0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The result is a diagram of all of the entities, their attributes, and the relationships between entities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Each entity becomes a table.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Student table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Course table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Each relationship (usually) becomes a table.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Enrolls, which allows you to join information from both tables.</a:t>
            </a:r>
          </a:p>
        </p:txBody>
      </p:sp>
      <p:sp>
        <p:nvSpPr>
          <p:cNvPr id="39940" name="Slide Number Placeholder 2">
            <a:extLst>
              <a:ext uri="{FF2B5EF4-FFF2-40B4-BE49-F238E27FC236}">
                <a16:creationId xmlns:a16="http://schemas.microsoft.com/office/drawing/2014/main" id="{5438687B-41C3-4221-A59A-D86F7D0C45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A6CCE2C-5DD9-4F1A-9D85-1075B8450690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0A8DBF0-E11F-45C4-BCDA-EF7884EE5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Types of Relationships between Entities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6757031-7CD8-4606-88D0-E46399E6B7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103438"/>
            <a:ext cx="8839200" cy="4525962"/>
          </a:xfrm>
        </p:spPr>
        <p:txBody>
          <a:bodyPr/>
          <a:lstStyle/>
          <a:p>
            <a:r>
              <a:rPr lang="en-US" altLang="en-US"/>
              <a:t>1:1 – one faculty member is assigned to one office.</a:t>
            </a:r>
          </a:p>
          <a:p>
            <a:r>
              <a:rPr lang="en-US" altLang="en-US"/>
              <a:t>1:M (M:1) – one faculty member teaches many courses.</a:t>
            </a:r>
          </a:p>
          <a:p>
            <a:r>
              <a:rPr lang="en-US" altLang="en-US"/>
              <a:t>M:N – many students take many courses.</a:t>
            </a:r>
          </a:p>
          <a:p>
            <a:endParaRPr lang="en-US" altLang="en-US"/>
          </a:p>
        </p:txBody>
      </p:sp>
      <p:sp>
        <p:nvSpPr>
          <p:cNvPr id="40964" name="Slide Number Placeholder 2">
            <a:extLst>
              <a:ext uri="{FF2B5EF4-FFF2-40B4-BE49-F238E27FC236}">
                <a16:creationId xmlns:a16="http://schemas.microsoft.com/office/drawing/2014/main" id="{D70F6A41-6288-4C80-AE77-17296B724B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DF1B20F-7D44-4E3F-8DD4-6F5DBD0AEED6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88123AE4-E624-4E7A-8CED-E2E658E48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1320800"/>
          </a:xfrm>
        </p:spPr>
        <p:txBody>
          <a:bodyPr/>
          <a:lstStyle/>
          <a:p>
            <a:r>
              <a:rPr lang="en-US" altLang="en-US"/>
              <a:t>Table Join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A8F90E47-8F8B-4EEF-8957-E24CE35623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9C5DD88-12EF-4AAA-899B-65644AF2F794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E277375A-3A92-4276-9472-68AE714DF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19225"/>
            <a:ext cx="65532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9D10FA2-14EF-496E-B32A-18BB6D36E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database?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659CF26-53DC-4DDA-8619-5BC9E04FBE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A database is any organized collection of data.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/>
              <a:t>Some examples common examples: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telephone book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T.V. Guide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airline reservation system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motor vehicle registration records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papers in your filing cabinet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files on your computer hard drive. 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10244" name="Slide Number Placeholder 2">
            <a:extLst>
              <a:ext uri="{FF2B5EF4-FFF2-40B4-BE49-F238E27FC236}">
                <a16:creationId xmlns:a16="http://schemas.microsoft.com/office/drawing/2014/main" id="{C413BE3F-8EEB-47CC-A49B-74A7E5ABB4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1B51998-8D5C-481F-BC72-3F87F7A15C37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>
            <a:extLst>
              <a:ext uri="{FF2B5EF4-FFF2-40B4-BE49-F238E27FC236}">
                <a16:creationId xmlns:a16="http://schemas.microsoft.com/office/drawing/2014/main" id="{34AECCDF-6124-4F8B-92A6-CD3FBEF85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6D8BAD9-C2FC-4DAE-8291-A0D006A70BAD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557CD30-91FE-430E-8800-4E873D78BC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Table Joins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56BBF7D-19F9-4A25-8559-EBD396EC05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Table joins depend on the </a:t>
            </a:r>
            <a:r>
              <a:rPr lang="en-US" altLang="en-US" b="1"/>
              <a:t>data </a:t>
            </a:r>
            <a:r>
              <a:rPr lang="en-US" altLang="en-US"/>
              <a:t>not the </a:t>
            </a:r>
            <a:r>
              <a:rPr lang="en-US" altLang="en-US" b="1"/>
              <a:t>attribute name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There are many different types of table joins.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Tables can be joined regardless of the relationship EXCEPT: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When joining to the feature attribute table in a GIS, the relationship must be 1:1 or M:1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Other relationships must use the </a:t>
            </a:r>
            <a:r>
              <a:rPr lang="en-US" altLang="en-US">
                <a:solidFill>
                  <a:srgbClr val="FF0000"/>
                </a:solidFill>
              </a:rPr>
              <a:t>relate.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2">
            <a:extLst>
              <a:ext uri="{FF2B5EF4-FFF2-40B4-BE49-F238E27FC236}">
                <a16:creationId xmlns:a16="http://schemas.microsoft.com/office/drawing/2014/main" id="{DA388DA3-2B9D-4B61-AEE0-29F6AA9202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E2B0B0F-D6F1-44B3-A0B3-294FBDE76AEF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B143A7A-501A-41F1-9E70-33E66F561A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One-to-One Join</a:t>
            </a:r>
          </a:p>
        </p:txBody>
      </p:sp>
      <p:graphicFrame>
        <p:nvGraphicFramePr>
          <p:cNvPr id="1419267" name="Group 3">
            <a:extLst>
              <a:ext uri="{FF2B5EF4-FFF2-40B4-BE49-F238E27FC236}">
                <a16:creationId xmlns:a16="http://schemas.microsoft.com/office/drawing/2014/main" id="{EBC9E0DC-18F0-44B3-BD9B-90288123F9AC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295400"/>
          <a:ext cx="4191000" cy="1066800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Employee-id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Digislave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Useless Supervisor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19281" name="Group 17">
            <a:extLst>
              <a:ext uri="{FF2B5EF4-FFF2-40B4-BE49-F238E27FC236}">
                <a16:creationId xmlns:a16="http://schemas.microsoft.com/office/drawing/2014/main" id="{F1C2A5EF-C4B9-49CA-AFE1-A0E057E42BF0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1295400"/>
          <a:ext cx="3886200" cy="1006475"/>
        </p:xfrm>
        <a:graphic>
          <a:graphicData uri="http://schemas.openxmlformats.org/drawingml/2006/table">
            <a:tbl>
              <a:tblPr/>
              <a:tblGrid>
                <a:gridCol w="204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Employee-id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Tom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064" name="Text Box 31">
            <a:extLst>
              <a:ext uri="{FF2B5EF4-FFF2-40B4-BE49-F238E27FC236}">
                <a16:creationId xmlns:a16="http://schemas.microsoft.com/office/drawing/2014/main" id="{47365479-FEDB-4F56-BC78-7018B39BC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2627313"/>
            <a:ext cx="35575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Join Employee-id to Employee-id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                After join</a:t>
            </a:r>
          </a:p>
        </p:txBody>
      </p:sp>
      <p:graphicFrame>
        <p:nvGraphicFramePr>
          <p:cNvPr id="1419296" name="Group 32">
            <a:extLst>
              <a:ext uri="{FF2B5EF4-FFF2-40B4-BE49-F238E27FC236}">
                <a16:creationId xmlns:a16="http://schemas.microsoft.com/office/drawing/2014/main" id="{F9F14DEA-DFF4-482D-BE23-6DE2C1A5A114}"/>
              </a:ext>
            </a:extLst>
          </p:cNvPr>
          <p:cNvGraphicFramePr>
            <a:graphicFrameLocks noGrp="1"/>
          </p:cNvGraphicFramePr>
          <p:nvPr/>
        </p:nvGraphicFramePr>
        <p:xfrm>
          <a:off x="9144000" y="5791200"/>
          <a:ext cx="207963" cy="517525"/>
        </p:xfrm>
        <a:graphic>
          <a:graphicData uri="http://schemas.openxmlformats.org/drawingml/2006/table">
            <a:tbl>
              <a:tblPr/>
              <a:tblGrid>
                <a:gridCol w="20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282" marR="91282"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9302" name="Group 38">
            <a:extLst>
              <a:ext uri="{FF2B5EF4-FFF2-40B4-BE49-F238E27FC236}">
                <a16:creationId xmlns:a16="http://schemas.microsoft.com/office/drawing/2014/main" id="{2B95354B-5706-45D4-B5F9-A72979913D13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3708400"/>
          <a:ext cx="7086600" cy="208280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Employee-id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Digislave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Useless Supervisor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089" name="Text Box 56">
            <a:extLst>
              <a:ext uri="{FF2B5EF4-FFF2-40B4-BE49-F238E27FC236}">
                <a16:creationId xmlns:a16="http://schemas.microsoft.com/office/drawing/2014/main" id="{CED4AD2E-C0FA-46B1-8D25-A46441D6D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867400"/>
            <a:ext cx="541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A join does not permanently alter the table structure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>
            <a:extLst>
              <a:ext uri="{FF2B5EF4-FFF2-40B4-BE49-F238E27FC236}">
                <a16:creationId xmlns:a16="http://schemas.microsoft.com/office/drawing/2014/main" id="{8D8603A1-8153-40A0-B116-38CCBA031B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6FF3C03-9BF0-4D9D-85F6-4812309780DF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82AC73D-1DAD-488E-9B14-78831E24CB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Many-to-One Join</a:t>
            </a:r>
          </a:p>
        </p:txBody>
      </p:sp>
      <p:graphicFrame>
        <p:nvGraphicFramePr>
          <p:cNvPr id="1421315" name="Group 3">
            <a:extLst>
              <a:ext uri="{FF2B5EF4-FFF2-40B4-BE49-F238E27FC236}">
                <a16:creationId xmlns:a16="http://schemas.microsoft.com/office/drawing/2014/main" id="{71DA617D-44B4-4B94-AA6A-F8174A2AB224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1295400"/>
          <a:ext cx="4953000" cy="1633538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Qa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Quaternary Alluvium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Quaternary Eolian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Permian Abo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21332" name="Group 20">
            <a:extLst>
              <a:ext uri="{FF2B5EF4-FFF2-40B4-BE49-F238E27FC236}">
                <a16:creationId xmlns:a16="http://schemas.microsoft.com/office/drawing/2014/main" id="{D1D8EEA1-378E-490B-9DFE-69C3A6ABFF07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219200"/>
          <a:ext cx="2209800" cy="1828800"/>
        </p:xfrm>
        <a:graphic>
          <a:graphicData uri="http://schemas.openxmlformats.org/drawingml/2006/table">
            <a:tbl>
              <a:tblPr/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Polygon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21352" name="Group 40">
            <a:extLst>
              <a:ext uri="{FF2B5EF4-FFF2-40B4-BE49-F238E27FC236}">
                <a16:creationId xmlns:a16="http://schemas.microsoft.com/office/drawing/2014/main" id="{004E78FF-84F7-4169-A9F4-E00A031CFBAF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4270375"/>
          <a:ext cx="5638800" cy="213360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Polygon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Quaternary Alluvium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Quaternary Alluvium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Permian Abo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Quaternary Eolian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147" name="Text Box 66">
            <a:extLst>
              <a:ext uri="{FF2B5EF4-FFF2-40B4-BE49-F238E27FC236}">
                <a16:creationId xmlns:a16="http://schemas.microsoft.com/office/drawing/2014/main" id="{10B67724-1CB1-47FF-8E2F-CAF38FEF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05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After Join on Symbol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>
            <a:extLst>
              <a:ext uri="{FF2B5EF4-FFF2-40B4-BE49-F238E27FC236}">
                <a16:creationId xmlns:a16="http://schemas.microsoft.com/office/drawing/2014/main" id="{B7C62606-2E1C-4A45-A0D0-10B1ED7167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7476FB9-60B7-4A2C-9396-3B56174767C0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34F5A80-ADFA-49AF-9511-3B1056F529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altLang="en-US"/>
              <a:t>Relate in a GIS</a:t>
            </a:r>
          </a:p>
        </p:txBody>
      </p:sp>
      <p:pic>
        <p:nvPicPr>
          <p:cNvPr id="48132" name="Picture 1">
            <a:extLst>
              <a:ext uri="{FF2B5EF4-FFF2-40B4-BE49-F238E27FC236}">
                <a16:creationId xmlns:a16="http://schemas.microsoft.com/office/drawing/2014/main" id="{5DDF35DA-42B4-4870-9D00-717422F84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600200"/>
            <a:ext cx="8443912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2">
            <a:extLst>
              <a:ext uri="{FF2B5EF4-FFF2-40B4-BE49-F238E27FC236}">
                <a16:creationId xmlns:a16="http://schemas.microsoft.com/office/drawing/2014/main" id="{668EFA3A-97D3-4353-9616-C6354C2EB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80060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https://courses.washington.edu/gis250/lessons/tables/images_av3/relate_table1.gif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2">
            <a:extLst>
              <a:ext uri="{FF2B5EF4-FFF2-40B4-BE49-F238E27FC236}">
                <a16:creationId xmlns:a16="http://schemas.microsoft.com/office/drawing/2014/main" id="{7D78D5AD-D59A-4559-8812-0C96AE180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E58A1E-6562-440B-8E92-477578A19F37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A2101C8-09F7-4EB1-BD6B-7A90E6CA6C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Relational Algebra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0EA1B08-5189-45CA-92DC-4A34678AE6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/>
              <a:t>Relational database relied on relational algebra.</a:t>
            </a:r>
          </a:p>
          <a:p>
            <a:r>
              <a:rPr lang="en-US" altLang="en-US"/>
              <a:t>Relational algebra takes tables/relations as inputs and returns tables as outputs.</a:t>
            </a:r>
          </a:p>
          <a:p>
            <a:r>
              <a:rPr lang="en-US" altLang="en-US"/>
              <a:t>The algebra combines or splits tables by rows or by columns to generate either a subset of tables or an expanded tables.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32DDB163-C2CD-4763-B7F2-63FE535C4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Fundamental Building Blocks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B33E8BA-D5DD-45A5-A60F-D8D2A72ECB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	Tables comprise the fundamental building blocks of any database.</a:t>
            </a:r>
            <a:r>
              <a:rPr lang="en-US" altLang="en-US" sz="1600"/>
              <a:t> 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16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/>
              <a:t>	The table above contains the employee information for an organization -- characteristics like name, date of birth and title. </a:t>
            </a:r>
            <a:endParaRPr lang="en-US" altLang="en-US" sz="3600"/>
          </a:p>
        </p:txBody>
      </p:sp>
      <p:sp>
        <p:nvSpPr>
          <p:cNvPr id="50180" name="Slide Number Placeholder 2">
            <a:extLst>
              <a:ext uri="{FF2B5EF4-FFF2-40B4-BE49-F238E27FC236}">
                <a16:creationId xmlns:a16="http://schemas.microsoft.com/office/drawing/2014/main" id="{42724D7F-978A-4F93-BDF2-5DB188DE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2CF0E62-BBE6-4346-BA35-1E3393DFB105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0181" name="Picture 4" descr="001203table">
            <a:extLst>
              <a:ext uri="{FF2B5EF4-FFF2-40B4-BE49-F238E27FC236}">
                <a16:creationId xmlns:a16="http://schemas.microsoft.com/office/drawing/2014/main" id="{A9CA05B3-A1B5-48D6-9FBD-56F072F6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57150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EA09FA9-7240-4AB1-8A63-07FD1E1DE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Algebra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65306C5-2F32-4A79-AAD5-08C891B4D9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7275" y="1443038"/>
            <a:ext cx="7615238" cy="4876800"/>
          </a:xfrm>
        </p:spPr>
        <p:txBody>
          <a:bodyPr/>
          <a:lstStyle/>
          <a:p>
            <a:r>
              <a:rPr lang="en-US" altLang="en-US"/>
              <a:t>Five basic operators</a:t>
            </a:r>
          </a:p>
          <a:p>
            <a:pPr lvl="1"/>
            <a:r>
              <a:rPr lang="en-US" altLang="en-US"/>
              <a:t>select: </a:t>
            </a:r>
            <a:r>
              <a:rPr lang="en-US" altLang="en-US" sz="3600">
                <a:sym typeface="Symbol" panose="05050102010706020507" pitchFamily="18" charset="2"/>
              </a:rPr>
              <a:t></a:t>
            </a:r>
            <a:endParaRPr lang="en-US" altLang="en-US"/>
          </a:p>
          <a:p>
            <a:pPr lvl="1"/>
            <a:r>
              <a:rPr lang="en-US" altLang="en-US"/>
              <a:t>project: </a:t>
            </a:r>
            <a:r>
              <a:rPr lang="en-US" altLang="en-US">
                <a:sym typeface="Symbol" panose="05050102010706020507" pitchFamily="18" charset="2"/>
              </a:rPr>
              <a:t></a:t>
            </a:r>
            <a:endParaRPr lang="en-US" altLang="en-US"/>
          </a:p>
          <a:p>
            <a:pPr lvl="1"/>
            <a:r>
              <a:rPr lang="en-US" altLang="en-US"/>
              <a:t>union: 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endParaRPr lang="en-US" altLang="en-US"/>
          </a:p>
          <a:p>
            <a:pPr lvl="1"/>
            <a:r>
              <a:rPr lang="en-US" altLang="en-US"/>
              <a:t>difference: </a:t>
            </a:r>
            <a:r>
              <a:rPr lang="en-US" altLang="en-US" i="1"/>
              <a:t>–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Cartesian product: x</a:t>
            </a:r>
          </a:p>
          <a:p>
            <a:r>
              <a:rPr lang="en-US" altLang="en-US"/>
              <a:t>The operators take one or  two relations as inputs and produce a new relation as a result.</a:t>
            </a:r>
          </a:p>
        </p:txBody>
      </p:sp>
      <p:sp>
        <p:nvSpPr>
          <p:cNvPr id="52228" name="Slide Number Placeholder 2">
            <a:extLst>
              <a:ext uri="{FF2B5EF4-FFF2-40B4-BE49-F238E27FC236}">
                <a16:creationId xmlns:a16="http://schemas.microsoft.com/office/drawing/2014/main" id="{BDDC8668-01F3-4128-B07E-BD491FDC66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B1E4E93-152D-4AE4-9617-0D2A05A0E2E2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376D0DA-606E-4DDC-84E1-E91B0FFB4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Algebra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E3C6747-20B8-4BCC-97C0-8C5790115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8513" y="1752600"/>
            <a:ext cx="7615237" cy="4876800"/>
          </a:xfrm>
        </p:spPr>
        <p:txBody>
          <a:bodyPr/>
          <a:lstStyle/>
          <a:p>
            <a:r>
              <a:rPr lang="en-US" altLang="en-US"/>
              <a:t>Derived Relational operators</a:t>
            </a:r>
          </a:p>
          <a:p>
            <a:pPr lvl="1"/>
            <a:r>
              <a:rPr lang="en-US" altLang="en-US"/>
              <a:t>Intersection </a:t>
            </a:r>
            <a:r>
              <a:rPr lang="en-US" altLang="en-US">
                <a:sym typeface="Symbol" panose="05050102010706020507" pitchFamily="18" charset="2"/>
              </a:rPr>
              <a:t></a:t>
            </a:r>
            <a:endParaRPr lang="en-US" altLang="en-US"/>
          </a:p>
          <a:p>
            <a:pPr lvl="1"/>
            <a:r>
              <a:rPr lang="en-US" altLang="en-US"/>
              <a:t>Divide (not used very often)</a:t>
            </a:r>
          </a:p>
          <a:p>
            <a:pPr lvl="1"/>
            <a:r>
              <a:rPr lang="en-US" altLang="en-US"/>
              <a:t>Join</a:t>
            </a:r>
            <a:endParaRPr lang="en-US" altLang="en-US" u="sng"/>
          </a:p>
          <a:p>
            <a:r>
              <a:rPr lang="en-US" altLang="en-US"/>
              <a:t>These can be expressed using different combinations of the fundamental operators.</a:t>
            </a:r>
          </a:p>
        </p:txBody>
      </p:sp>
      <p:sp>
        <p:nvSpPr>
          <p:cNvPr id="54276" name="Slide Number Placeholder 2">
            <a:extLst>
              <a:ext uri="{FF2B5EF4-FFF2-40B4-BE49-F238E27FC236}">
                <a16:creationId xmlns:a16="http://schemas.microsoft.com/office/drawing/2014/main" id="{FEF7ADDE-E587-40E2-9C1D-2C90AF564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F12B802-B90F-496E-8ECE-996008034013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54277" name="Group 4">
            <a:extLst>
              <a:ext uri="{FF2B5EF4-FFF2-40B4-BE49-F238E27FC236}">
                <a16:creationId xmlns:a16="http://schemas.microsoft.com/office/drawing/2014/main" id="{B6C4387D-1515-4977-AF11-49FAACEC233F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971800"/>
            <a:ext cx="381000" cy="152400"/>
            <a:chOff x="1584" y="2256"/>
            <a:chExt cx="240" cy="96"/>
          </a:xfrm>
        </p:grpSpPr>
        <p:sp>
          <p:nvSpPr>
            <p:cNvPr id="54278" name="Line 5">
              <a:extLst>
                <a:ext uri="{FF2B5EF4-FFF2-40B4-BE49-F238E27FC236}">
                  <a16:creationId xmlns:a16="http://schemas.microsoft.com/office/drawing/2014/main" id="{2F508DDA-8C5C-4B6D-9C7A-59DC27564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256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Line 6">
              <a:extLst>
                <a:ext uri="{FF2B5EF4-FFF2-40B4-BE49-F238E27FC236}">
                  <a16:creationId xmlns:a16="http://schemas.microsoft.com/office/drawing/2014/main" id="{0D8D43CC-92D0-4833-B0F4-22870AAD3A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256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7">
              <a:extLst>
                <a:ext uri="{FF2B5EF4-FFF2-40B4-BE49-F238E27FC236}">
                  <a16:creationId xmlns:a16="http://schemas.microsoft.com/office/drawing/2014/main" id="{E48D9B62-324E-4B04-9804-F4529505B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8">
              <a:extLst>
                <a:ext uri="{FF2B5EF4-FFF2-40B4-BE49-F238E27FC236}">
                  <a16:creationId xmlns:a16="http://schemas.microsoft.com/office/drawing/2014/main" id="{7AACF786-3D1F-486F-98C6-55B97FA05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2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FDFF994-00F1-4304-BDDE-52635B1F8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1320800"/>
          </a:xfrm>
        </p:spPr>
        <p:txBody>
          <a:bodyPr/>
          <a:lstStyle/>
          <a:p>
            <a:r>
              <a:rPr lang="en-US" altLang="en-US"/>
              <a:t>Select Operation – Example</a:t>
            </a:r>
          </a:p>
        </p:txBody>
      </p:sp>
      <p:sp>
        <p:nvSpPr>
          <p:cNvPr id="56323" name="Slide Number Placeholder 2">
            <a:extLst>
              <a:ext uri="{FF2B5EF4-FFF2-40B4-BE49-F238E27FC236}">
                <a16:creationId xmlns:a16="http://schemas.microsoft.com/office/drawing/2014/main" id="{3B0FCEEC-5FB2-492F-BA67-4108CEA416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BAE4460-91F1-45F5-A679-52EF4BFF4104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id="{3CB357E9-FF4D-450F-8A92-2C67D950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843088"/>
            <a:ext cx="1639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085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4287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17716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22885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68605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14325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60045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>
                <a:solidFill>
                  <a:schemeClr val="tx1"/>
                </a:solidFill>
                <a:latin typeface="Helvetica" panose="020B0604020202020204" pitchFamily="34" charset="0"/>
              </a:rPr>
              <a:t>Relation r</a:t>
            </a:r>
          </a:p>
        </p:txBody>
      </p:sp>
      <p:grpSp>
        <p:nvGrpSpPr>
          <p:cNvPr id="56325" name="Group 4">
            <a:extLst>
              <a:ext uri="{FF2B5EF4-FFF2-40B4-BE49-F238E27FC236}">
                <a16:creationId xmlns:a16="http://schemas.microsoft.com/office/drawing/2014/main" id="{99A92421-188A-4E9C-AAEA-3DF4DC9FDCEC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905000"/>
            <a:ext cx="1828800" cy="2209800"/>
            <a:chOff x="2208" y="760"/>
            <a:chExt cx="1152" cy="1392"/>
          </a:xfrm>
        </p:grpSpPr>
        <p:sp>
          <p:nvSpPr>
            <p:cNvPr id="56336" name="Rectangle 5">
              <a:extLst>
                <a:ext uri="{FF2B5EF4-FFF2-40B4-BE49-F238E27FC236}">
                  <a16:creationId xmlns:a16="http://schemas.microsoft.com/office/drawing/2014/main" id="{C74F9BEE-EEE5-442B-B5B1-7EC00B80E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56337" name="Rectangle 6">
              <a:extLst>
                <a:ext uri="{FF2B5EF4-FFF2-40B4-BE49-F238E27FC236}">
                  <a16:creationId xmlns:a16="http://schemas.microsoft.com/office/drawing/2014/main" id="{AF92C478-C98C-4251-9F38-0A6594F33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56338" name="Rectangle 7">
              <a:extLst>
                <a:ext uri="{FF2B5EF4-FFF2-40B4-BE49-F238E27FC236}">
                  <a16:creationId xmlns:a16="http://schemas.microsoft.com/office/drawing/2014/main" id="{5A6ADFBC-1CB8-4257-BC18-95B65FCE8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56339" name="Rectangle 8">
              <a:extLst>
                <a:ext uri="{FF2B5EF4-FFF2-40B4-BE49-F238E27FC236}">
                  <a16:creationId xmlns:a16="http://schemas.microsoft.com/office/drawing/2014/main" id="{4D9DD191-1C64-4378-8E53-B22567126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56340" name="Rectangle 9">
              <a:extLst>
                <a:ext uri="{FF2B5EF4-FFF2-40B4-BE49-F238E27FC236}">
                  <a16:creationId xmlns:a16="http://schemas.microsoft.com/office/drawing/2014/main" id="{0F5F582E-61BC-40F8-85B2-E3FF1EF38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96"/>
              <a:ext cx="288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56341" name="Rectangle 10">
              <a:extLst>
                <a:ext uri="{FF2B5EF4-FFF2-40B4-BE49-F238E27FC236}">
                  <a16:creationId xmlns:a16="http://schemas.microsoft.com/office/drawing/2014/main" id="{1287D97D-3B4F-47F7-A49F-CF0569C97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096"/>
              <a:ext cx="288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56342" name="Rectangle 11">
              <a:extLst>
                <a:ext uri="{FF2B5EF4-FFF2-40B4-BE49-F238E27FC236}">
                  <a16:creationId xmlns:a16="http://schemas.microsoft.com/office/drawing/2014/main" id="{741F03B8-A933-4E67-91FC-85802CC8C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096"/>
              <a:ext cx="288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5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12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23</a:t>
              </a:r>
            </a:p>
          </p:txBody>
        </p:sp>
        <p:sp>
          <p:nvSpPr>
            <p:cNvPr id="56343" name="Rectangle 12">
              <a:extLst>
                <a:ext uri="{FF2B5EF4-FFF2-40B4-BE49-F238E27FC236}">
                  <a16:creationId xmlns:a16="http://schemas.microsoft.com/office/drawing/2014/main" id="{EB2CFBA1-E76C-4DDC-8994-CC4D656FC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096"/>
              <a:ext cx="288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7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7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3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chemeClr val="tx1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</p:txBody>
        </p:sp>
      </p:grpSp>
      <p:sp>
        <p:nvSpPr>
          <p:cNvPr id="56326" name="Text Box 13">
            <a:extLst>
              <a:ext uri="{FF2B5EF4-FFF2-40B4-BE49-F238E27FC236}">
                <a16:creationId xmlns:a16="http://schemas.microsoft.com/office/drawing/2014/main" id="{0323E42E-5D4F-4E74-B0E4-81CA2AB30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4038600"/>
            <a:ext cx="203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 2" panose="05020102010507070707" pitchFamily="18" charset="2"/>
              <a:buChar char="¡"/>
            </a:pPr>
            <a:r>
              <a:rPr lang="en-US" altLang="en-US" sz="2400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400" baseline="-25000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A=B ^ D &gt; 5</a:t>
            </a:r>
            <a:r>
              <a:rPr lang="en-US" altLang="en-US" sz="2000" baseline="-25000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(r)</a:t>
            </a:r>
            <a:endParaRPr lang="en-US" altLang="en-US" sz="240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56327" name="Rectangle 14">
            <a:extLst>
              <a:ext uri="{FF2B5EF4-FFF2-40B4-BE49-F238E27FC236}">
                <a16:creationId xmlns:a16="http://schemas.microsoft.com/office/drawing/2014/main" id="{882B8625-5324-4C90-BDB5-A3715CC28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tx1"/>
                </a:solidFill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56328" name="Rectangle 15">
            <a:extLst>
              <a:ext uri="{FF2B5EF4-FFF2-40B4-BE49-F238E27FC236}">
                <a16:creationId xmlns:a16="http://schemas.microsoft.com/office/drawing/2014/main" id="{C2278ADF-661E-4E28-AA84-0388E4A9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tx1"/>
                </a:solidFill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56329" name="Rectangle 16">
            <a:extLst>
              <a:ext uri="{FF2B5EF4-FFF2-40B4-BE49-F238E27FC236}">
                <a16:creationId xmlns:a16="http://schemas.microsoft.com/office/drawing/2014/main" id="{A9834A03-D849-4B54-8E1B-20B54A372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tx1"/>
                </a:solidFill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56330" name="Rectangle 17">
            <a:extLst>
              <a:ext uri="{FF2B5EF4-FFF2-40B4-BE49-F238E27FC236}">
                <a16:creationId xmlns:a16="http://schemas.microsoft.com/office/drawing/2014/main" id="{D06D6187-0183-47C6-B046-68366A476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tx1"/>
                </a:solidFill>
                <a:latin typeface="Helvetica" panose="020B0604020202020204" pitchFamily="34" charset="0"/>
              </a:rPr>
              <a:t>D</a:t>
            </a:r>
          </a:p>
        </p:txBody>
      </p:sp>
      <p:sp>
        <p:nvSpPr>
          <p:cNvPr id="56331" name="Rectangle 18">
            <a:extLst>
              <a:ext uri="{FF2B5EF4-FFF2-40B4-BE49-F238E27FC236}">
                <a16:creationId xmlns:a16="http://schemas.microsoft.com/office/drawing/2014/main" id="{A0EE4D21-91ED-4212-9283-67890F092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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56332" name="Rectangle 19">
            <a:extLst>
              <a:ext uri="{FF2B5EF4-FFF2-40B4-BE49-F238E27FC236}">
                <a16:creationId xmlns:a16="http://schemas.microsoft.com/office/drawing/2014/main" id="{682ABD36-D018-4F6A-AF7E-927CE4078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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56333" name="Rectangle 20">
            <a:extLst>
              <a:ext uri="{FF2B5EF4-FFF2-40B4-BE49-F238E27FC236}">
                <a16:creationId xmlns:a16="http://schemas.microsoft.com/office/drawing/2014/main" id="{F1B31216-2E46-4420-A20F-3AEB7A422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1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56334" name="Rectangle 21">
            <a:extLst>
              <a:ext uri="{FF2B5EF4-FFF2-40B4-BE49-F238E27FC236}">
                <a16:creationId xmlns:a16="http://schemas.microsoft.com/office/drawing/2014/main" id="{09902548-64C3-4A0D-80D3-16379D576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7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tx1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53262" name="Text Box 22">
            <a:extLst>
              <a:ext uri="{FF2B5EF4-FFF2-40B4-BE49-F238E27FC236}">
                <a16:creationId xmlns:a16="http://schemas.microsoft.com/office/drawing/2014/main" id="{3D668A99-5F75-4065-ADC9-664A7CADD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00600"/>
            <a:ext cx="2895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Select from relation r where A=B AND D&gt;5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865E570-40A3-492C-AC10-26A4ED84F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Queries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1656E62-8D98-45A4-A6A8-5200C875E2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Queries may be made of one table or several tables at the same time.</a:t>
            </a:r>
          </a:p>
          <a:p>
            <a:r>
              <a:rPr lang="en-US" altLang="en-US"/>
              <a:t>In many systems querying is facilitated by icons, or menus, or queries by example (QBE – a graphical query language ).</a:t>
            </a:r>
          </a:p>
        </p:txBody>
      </p:sp>
      <p:sp>
        <p:nvSpPr>
          <p:cNvPr id="58372" name="Slide Number Placeholder 2">
            <a:extLst>
              <a:ext uri="{FF2B5EF4-FFF2-40B4-BE49-F238E27FC236}">
                <a16:creationId xmlns:a16="http://schemas.microsoft.com/office/drawing/2014/main" id="{BC1A5B98-7B18-431F-AC7F-2B2DFE3012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76CC223-AFE1-4C96-8D70-C1B4DFDEA4FC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8373" name="Picture 4" descr="Microsoft Access QBE">
            <a:extLst>
              <a:ext uri="{FF2B5EF4-FFF2-40B4-BE49-F238E27FC236}">
                <a16:creationId xmlns:a16="http://schemas.microsoft.com/office/drawing/2014/main" id="{191EE065-ACBE-4C9C-A866-82751BB6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343400"/>
            <a:ext cx="28575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FAAA011-F97A-4D18-901E-EB6CA402C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Definitions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5A150E2-2A63-49FA-A62F-351292FFEE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417638"/>
            <a:ext cx="8763000" cy="47085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What is a </a:t>
            </a:r>
            <a:r>
              <a:rPr lang="en-US" altLang="en-US">
                <a:solidFill>
                  <a:srgbClr val="00B0F0"/>
                </a:solidFill>
              </a:rPr>
              <a:t>database</a:t>
            </a:r>
            <a:r>
              <a:rPr lang="en-US" altLang="en-US"/>
              <a:t>?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It’s an organized collection of data, it need not be a computer based system.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What is a </a:t>
            </a:r>
            <a:r>
              <a:rPr lang="en-US" altLang="en-US">
                <a:solidFill>
                  <a:srgbClr val="00B0F0"/>
                </a:solidFill>
              </a:rPr>
              <a:t>database management system (DBMS)</a:t>
            </a:r>
            <a:r>
              <a:rPr lang="en-US" altLang="en-US"/>
              <a:t>?</a:t>
            </a: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A software system designed to: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Organize that data in a flexible manner,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Provide tools to add, modify or delete data from the database,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Query the data,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Produce reports summarizing selected contents. </a:t>
            </a:r>
          </a:p>
        </p:txBody>
      </p:sp>
      <p:sp>
        <p:nvSpPr>
          <p:cNvPr id="11268" name="Slide Number Placeholder 2">
            <a:extLst>
              <a:ext uri="{FF2B5EF4-FFF2-40B4-BE49-F238E27FC236}">
                <a16:creationId xmlns:a16="http://schemas.microsoft.com/office/drawing/2014/main" id="{59679E17-E2ED-401D-A2B5-AD736C5985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4F0C79F-EE3B-4664-8AD7-9378C643342E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E84F535-A029-4EB5-872D-B2CC4B238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Structured Query Language (SQL)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B7A540A-FA12-4E9C-B76F-2934A513CA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3429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DDL – Data Definition Language; used to create and manage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database.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DDM – Data Manipulation Language; used to query the database.</a:t>
            </a:r>
          </a:p>
        </p:txBody>
      </p:sp>
      <p:sp>
        <p:nvSpPr>
          <p:cNvPr id="59396" name="Slide Number Placeholder 2">
            <a:extLst>
              <a:ext uri="{FF2B5EF4-FFF2-40B4-BE49-F238E27FC236}">
                <a16:creationId xmlns:a16="http://schemas.microsoft.com/office/drawing/2014/main" id="{9FB069E5-72DE-4B09-9202-77990DB9BC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67C7A92-C122-4A1E-9ECF-4D34E9A3BE07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741CF97-100B-4F22-81FD-2CBA97A5B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SQL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C7CCF2E-8023-4B3E-A2E6-079F352793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SQL: widely used non-procedural language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E.g. find the name of the customer with customer-id 192-83-7465</a:t>
            </a:r>
            <a:br>
              <a:rPr lang="en-US" altLang="en-US" sz="2000"/>
            </a:br>
            <a:r>
              <a:rPr lang="en-US" altLang="en-US" sz="2000"/>
              <a:t>		</a:t>
            </a:r>
            <a:r>
              <a:rPr lang="en-US" altLang="en-US" sz="2000" b="1"/>
              <a:t>select</a:t>
            </a:r>
            <a:r>
              <a:rPr lang="en-US" altLang="en-US" sz="2000"/>
              <a:t>   </a:t>
            </a:r>
            <a:r>
              <a:rPr lang="en-US" altLang="en-US" sz="2000" i="1"/>
              <a:t>customer.customer-name</a:t>
            </a:r>
            <a:br>
              <a:rPr lang="en-US" altLang="en-US" sz="2000"/>
            </a:br>
            <a:r>
              <a:rPr lang="en-US" altLang="en-US" sz="2000"/>
              <a:t>		</a:t>
            </a:r>
            <a:r>
              <a:rPr lang="en-US" altLang="en-US" sz="2000" b="1"/>
              <a:t>from</a:t>
            </a:r>
            <a:r>
              <a:rPr lang="en-US" altLang="en-US" sz="2000"/>
              <a:t>     </a:t>
            </a:r>
            <a:r>
              <a:rPr lang="en-US" altLang="en-US" sz="2000" i="1"/>
              <a:t>customer</a:t>
            </a:r>
            <a:br>
              <a:rPr lang="en-US" altLang="en-US" sz="2000"/>
            </a:br>
            <a:r>
              <a:rPr lang="en-US" altLang="en-US" sz="2000"/>
              <a:t>		</a:t>
            </a:r>
            <a:r>
              <a:rPr lang="en-US" altLang="en-US" sz="2000" b="1"/>
              <a:t>where</a:t>
            </a:r>
            <a:r>
              <a:rPr lang="en-US" altLang="en-US" sz="2000"/>
              <a:t>  </a:t>
            </a:r>
            <a:r>
              <a:rPr lang="en-US" altLang="en-US" sz="2000" i="1"/>
              <a:t>customer.customer-id</a:t>
            </a:r>
            <a:r>
              <a:rPr lang="en-US" altLang="en-US" sz="2000"/>
              <a:t> = ‘192-83-7465’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Application programs generally access databases through one of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Language extensions to allow embedded SQL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Application program interface (e.g. ODBC/JDBC) which allow SQL queries to be sent to a database</a:t>
            </a:r>
          </a:p>
          <a:p>
            <a:pPr>
              <a:lnSpc>
                <a:spcPct val="90000"/>
              </a:lnSpc>
            </a:pPr>
            <a:endParaRPr lang="en-US" altLang="en-US" sz="2000" b="1"/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60420" name="Slide Number Placeholder 2">
            <a:extLst>
              <a:ext uri="{FF2B5EF4-FFF2-40B4-BE49-F238E27FC236}">
                <a16:creationId xmlns:a16="http://schemas.microsoft.com/office/drawing/2014/main" id="{D16C3EAC-B800-47CF-9EEC-8AB29AE5A0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E0A9CEB-CC72-4254-BE92-E09B1A0795B1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625BCB9-4450-471D-963B-7A024FC8C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03188"/>
            <a:ext cx="7772400" cy="1143000"/>
          </a:xfrm>
        </p:spPr>
        <p:txBody>
          <a:bodyPr/>
          <a:lstStyle/>
          <a:p>
            <a:r>
              <a:rPr lang="en-US" altLang="en-US"/>
              <a:t>SQL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F3DDF9-FBB6-4FBB-8A45-7850EBBF6A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60588"/>
          <a:ext cx="6348413" cy="296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Area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LandUse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Municip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Urban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City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330.3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Farm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County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Suburban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Township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96.0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Suburban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County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22.1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Urban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City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30.2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Farm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Township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Urban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County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490" name="Slide Number Placeholder 2">
            <a:extLst>
              <a:ext uri="{FF2B5EF4-FFF2-40B4-BE49-F238E27FC236}">
                <a16:creationId xmlns:a16="http://schemas.microsoft.com/office/drawing/2014/main" id="{DF9DE9F7-42D1-4267-BE83-89B1538ABF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0B9B4C5-74CF-4162-B21D-A94236BC756A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42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91" name="TextBox 4">
            <a:extLst>
              <a:ext uri="{FF2B5EF4-FFF2-40B4-BE49-F238E27FC236}">
                <a16:creationId xmlns:a16="http://schemas.microsoft.com/office/drawing/2014/main" id="{966346C8-CE8D-46F0-8999-CF6AD6851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14400"/>
            <a:ext cx="579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/>
              <a:t>1. Records with Area&gt;20.0</a:t>
            </a:r>
          </a:p>
          <a:p>
            <a:pPr eaLnBrk="1" hangingPunct="1"/>
            <a:r>
              <a:rPr lang="en-US" altLang="en-US"/>
              <a:t>2. Records with LandUse=Urban and Municip=City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2">
            <a:extLst>
              <a:ext uri="{FF2B5EF4-FFF2-40B4-BE49-F238E27FC236}">
                <a16:creationId xmlns:a16="http://schemas.microsoft.com/office/drawing/2014/main" id="{C889D504-0751-42D0-B68E-210222A6D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DD67D40-1C4C-4269-B550-1FBF0E5D2888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089C6B9-6B4F-4028-9C88-5744919F46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Attribute Queries</a:t>
            </a:r>
          </a:p>
        </p:txBody>
      </p:sp>
      <p:pic>
        <p:nvPicPr>
          <p:cNvPr id="62468" name="Picture 3" descr="fig8-11">
            <a:extLst>
              <a:ext uri="{FF2B5EF4-FFF2-40B4-BE49-F238E27FC236}">
                <a16:creationId xmlns:a16="http://schemas.microsoft.com/office/drawing/2014/main" id="{33A4085C-18B0-4235-B134-9A6C290AF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95463"/>
            <a:ext cx="815340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09941A3-088F-43FB-B16F-CC5ACBC54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03188"/>
            <a:ext cx="7772400" cy="1143000"/>
          </a:xfrm>
        </p:spPr>
        <p:txBody>
          <a:bodyPr/>
          <a:lstStyle/>
          <a:p>
            <a:r>
              <a:rPr lang="en-US" altLang="en-US"/>
              <a:t>SQL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60CBB9-0361-4667-A3B0-AA2924F2B3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60588"/>
          <a:ext cx="6348413" cy="296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Area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LandUse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Municip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Urban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City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330.3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Farm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County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Suburban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Township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96.0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Suburban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County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22.1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Urban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City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30.2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Farm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Township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Urban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County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3538" name="Slide Number Placeholder 2">
            <a:extLst>
              <a:ext uri="{FF2B5EF4-FFF2-40B4-BE49-F238E27FC236}">
                <a16:creationId xmlns:a16="http://schemas.microsoft.com/office/drawing/2014/main" id="{38B15DCE-37AD-45B1-B5F5-694B36D2F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3A11285-65F2-4823-8311-8ABE64DF20C2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539" name="TextBox 4">
            <a:extLst>
              <a:ext uri="{FF2B5EF4-FFF2-40B4-BE49-F238E27FC236}">
                <a16:creationId xmlns:a16="http://schemas.microsoft.com/office/drawing/2014/main" id="{EFBEAFB1-CF04-4328-99E9-D23F064C2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14400"/>
            <a:ext cx="579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/>
              <a:t>3. Records with Area&gt;20.0 OR Municip=City</a:t>
            </a:r>
          </a:p>
          <a:p>
            <a:pPr eaLnBrk="1" hangingPunct="1"/>
            <a:r>
              <a:rPr lang="en-US" altLang="en-US"/>
              <a:t>4. Records with LandUse NOT Urban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fig8-12">
            <a:extLst>
              <a:ext uri="{FF2B5EF4-FFF2-40B4-BE49-F238E27FC236}">
                <a16:creationId xmlns:a16="http://schemas.microsoft.com/office/drawing/2014/main" id="{970600C0-050B-47DC-949D-2AB638694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3440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Slide Number Placeholder 2">
            <a:extLst>
              <a:ext uri="{FF2B5EF4-FFF2-40B4-BE49-F238E27FC236}">
                <a16:creationId xmlns:a16="http://schemas.microsoft.com/office/drawing/2014/main" id="{01860138-D610-416C-B6CF-D79138BA2E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3093F4A-8480-4B38-993E-91D7AC604F85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45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A9F9FC9-3433-4EA2-9262-046AC843F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03188"/>
            <a:ext cx="7772400" cy="1143000"/>
          </a:xfrm>
        </p:spPr>
        <p:txBody>
          <a:bodyPr/>
          <a:lstStyle/>
          <a:p>
            <a:r>
              <a:rPr lang="en-US" altLang="en-US"/>
              <a:t>SQL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DA5495-31CC-4049-A84D-DF3C4F7A44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60588"/>
          <a:ext cx="6348413" cy="296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Area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LandUse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Municip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Urban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City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330.3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Farm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County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Suburban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Township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96.0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Suburban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County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22.1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Urban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City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30.2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Farm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Township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Urban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County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586" name="Slide Number Placeholder 2">
            <a:extLst>
              <a:ext uri="{FF2B5EF4-FFF2-40B4-BE49-F238E27FC236}">
                <a16:creationId xmlns:a16="http://schemas.microsoft.com/office/drawing/2014/main" id="{CAB6531B-78D3-4298-AD28-8633C342A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DCBD116-1C51-4E0A-9E32-BB7C09E6703F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46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87" name="TextBox 4">
            <a:extLst>
              <a:ext uri="{FF2B5EF4-FFF2-40B4-BE49-F238E27FC236}">
                <a16:creationId xmlns:a16="http://schemas.microsoft.com/office/drawing/2014/main" id="{EA96DBFA-EEB7-4C30-B5B8-06654309C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14400"/>
            <a:ext cx="6019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/>
              <a:t>5. NOT [ LandUse=Urban AND Municip=County</a:t>
            </a:r>
          </a:p>
          <a:p>
            <a:pPr eaLnBrk="1" hangingPunct="1"/>
            <a:r>
              <a:rPr lang="en-US" altLang="en-US"/>
              <a:t>6. [ NOT (LandUse=Urban)] AND [NOT (Municip=County)]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fig8-13">
            <a:extLst>
              <a:ext uri="{FF2B5EF4-FFF2-40B4-BE49-F238E27FC236}">
                <a16:creationId xmlns:a16="http://schemas.microsoft.com/office/drawing/2014/main" id="{A743EAC1-F51D-4209-815B-99D797A59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531225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Slide Number Placeholder 2">
            <a:extLst>
              <a:ext uri="{FF2B5EF4-FFF2-40B4-BE49-F238E27FC236}">
                <a16:creationId xmlns:a16="http://schemas.microsoft.com/office/drawing/2014/main" id="{7C716F28-D343-4F52-B7CE-920C65C5FE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46CEB48-9D69-46ED-B7B1-F4869851D1F5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D5B4E5E-038D-4E4E-A14F-91F8C3DC0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What is the ultimate purpose of </a:t>
            </a:r>
            <a:br>
              <a:rPr lang="en-US" altLang="en-US" dirty="0"/>
            </a:br>
            <a:r>
              <a:rPr lang="en-US" altLang="en-US" dirty="0"/>
              <a:t>a database management system?</a:t>
            </a:r>
          </a:p>
        </p:txBody>
      </p:sp>
      <p:sp>
        <p:nvSpPr>
          <p:cNvPr id="12291" name="Slide Number Placeholder 2">
            <a:extLst>
              <a:ext uri="{FF2B5EF4-FFF2-40B4-BE49-F238E27FC236}">
                <a16:creationId xmlns:a16="http://schemas.microsoft.com/office/drawing/2014/main" id="{06475D3D-B854-4DEB-81AE-E4A6053091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BF781B2-61CD-4AEC-A4EB-F218AFC955CD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D549BDB-9D4D-4BD0-8BE4-A8CCD6B78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962400"/>
            <a:ext cx="1524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EBFB5913-0F5C-4C7F-8D48-0A8257583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62400"/>
            <a:ext cx="1828800" cy="685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Information</a:t>
            </a:r>
          </a:p>
        </p:txBody>
      </p:sp>
      <p:sp>
        <p:nvSpPr>
          <p:cNvPr id="12294" name="Line 5">
            <a:extLst>
              <a:ext uri="{FF2B5EF4-FFF2-40B4-BE49-F238E27FC236}">
                <a16:creationId xmlns:a16="http://schemas.microsoft.com/office/drawing/2014/main" id="{75E3778F-D434-443D-ACC5-3758561ED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Rectangle 6">
            <a:extLst>
              <a:ext uri="{FF2B5EF4-FFF2-40B4-BE49-F238E27FC236}">
                <a16:creationId xmlns:a16="http://schemas.microsoft.com/office/drawing/2014/main" id="{5E95386B-71BD-4473-9EF7-5C3A0361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962400"/>
            <a:ext cx="18288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Knowledge</a:t>
            </a:r>
          </a:p>
        </p:txBody>
      </p:sp>
      <p:sp>
        <p:nvSpPr>
          <p:cNvPr id="12296" name="Line 7">
            <a:extLst>
              <a:ext uri="{FF2B5EF4-FFF2-40B4-BE49-F238E27FC236}">
                <a16:creationId xmlns:a16="http://schemas.microsoft.com/office/drawing/2014/main" id="{0550EADB-D510-4A6A-823C-9404451A6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Rectangle 8">
            <a:extLst>
              <a:ext uri="{FF2B5EF4-FFF2-40B4-BE49-F238E27FC236}">
                <a16:creationId xmlns:a16="http://schemas.microsoft.com/office/drawing/2014/main" id="{B244954B-0C5F-45F5-9D9B-D32FFC1FB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62400"/>
            <a:ext cx="1524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Action</a:t>
            </a:r>
          </a:p>
        </p:txBody>
      </p:sp>
      <p:sp>
        <p:nvSpPr>
          <p:cNvPr id="12298" name="Line 9">
            <a:extLst>
              <a:ext uri="{FF2B5EF4-FFF2-40B4-BE49-F238E27FC236}">
                <a16:creationId xmlns:a16="http://schemas.microsoft.com/office/drawing/2014/main" id="{4935E313-3A13-442C-8ED8-0683624C2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Text Box 10">
            <a:extLst>
              <a:ext uri="{FF2B5EF4-FFF2-40B4-BE49-F238E27FC236}">
                <a16:creationId xmlns:a16="http://schemas.microsoft.com/office/drawing/2014/main" id="{748B04F4-CC43-4472-9C2C-6F9D7DCEB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43200"/>
            <a:ext cx="426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Arial" panose="020B0604020202020204" pitchFamily="34" charset="0"/>
              </a:rPr>
              <a:t>Is to transform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25EC600-1B51-41A6-B969-72BBB5C7B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Features of a DBMS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E0928B1-3F05-4DAF-B03A-29AF943096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Management Systems provide features to maintain database: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rgbClr val="00B0F0"/>
                </a:solidFill>
              </a:rPr>
              <a:t>Data independence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It refers to the immunity of user applications to make changes in the definition and organization of data.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rgbClr val="00B0F0"/>
                </a:solidFill>
              </a:rPr>
              <a:t>Integrity and security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refers to maintaining and assuring the accuracy and consistency of data over its entire life-cycle </a:t>
            </a: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16" name="Slide Number Placeholder 2">
            <a:extLst>
              <a:ext uri="{FF2B5EF4-FFF2-40B4-BE49-F238E27FC236}">
                <a16:creationId xmlns:a16="http://schemas.microsoft.com/office/drawing/2014/main" id="{F5F0E625-E274-4061-97EB-A6577D92E2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563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5C58D35-D211-4C9F-A90D-214EED3DC9FE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5867A61-CEF5-4F30-B3D1-30D823044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Features of a DBMS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444C422-2A28-47B8-997C-D8F47C4D03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17638"/>
            <a:ext cx="8229600" cy="46783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Database Management Systems provide features to maintain database:</a:t>
            </a:r>
          </a:p>
          <a:p>
            <a:pPr lvl="1"/>
            <a:r>
              <a:rPr lang="en-US" altLang="en-US" sz="2400">
                <a:solidFill>
                  <a:srgbClr val="00B0F0"/>
                </a:solidFill>
              </a:rPr>
              <a:t>Transaction management </a:t>
            </a:r>
            <a:r>
              <a:rPr lang="en-US" altLang="en-US" sz="2400"/>
              <a:t>- A </a:t>
            </a:r>
            <a:r>
              <a:rPr lang="en-US" altLang="en-US" sz="2400" b="1"/>
              <a:t>transaction</a:t>
            </a:r>
            <a:r>
              <a:rPr lang="en-US" altLang="en-US" sz="2400"/>
              <a:t> comprises a unit of work performed within a DBMS against a database, and treated in a coherent and reliable way independent of other transactions.</a:t>
            </a:r>
          </a:p>
        </p:txBody>
      </p:sp>
      <p:sp>
        <p:nvSpPr>
          <p:cNvPr id="15364" name="Slide Number Placeholder 2">
            <a:extLst>
              <a:ext uri="{FF2B5EF4-FFF2-40B4-BE49-F238E27FC236}">
                <a16:creationId xmlns:a16="http://schemas.microsoft.com/office/drawing/2014/main" id="{5312A3F8-7CD8-4CFB-9FA9-CA056FEB04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563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A19FAFC-EFBD-464C-9611-49D42D424FFB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AEDEB8E-B759-4994-BBD7-1336B46DF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Features of a DBMS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1715788-2509-41ED-98E8-BD4D6F320A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417638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Database Management Systems provide features to maintain database:</a:t>
            </a:r>
          </a:p>
          <a:p>
            <a:pPr lvl="1"/>
            <a:r>
              <a:rPr lang="en-US" altLang="en-US" sz="2400">
                <a:solidFill>
                  <a:srgbClr val="00B0F0"/>
                </a:solidFill>
              </a:rPr>
              <a:t>Concurrency control </a:t>
            </a:r>
            <a:r>
              <a:rPr lang="en-US" altLang="en-US" sz="2400"/>
              <a:t>- ensures that correct results for concurrent operations are generated, while getting those results as quickly as possible. </a:t>
            </a:r>
          </a:p>
          <a:p>
            <a:pPr lvl="1"/>
            <a:r>
              <a:rPr lang="en-US" altLang="en-US" sz="2400">
                <a:solidFill>
                  <a:srgbClr val="00B0F0"/>
                </a:solidFill>
              </a:rPr>
              <a:t>Backup and recovery</a:t>
            </a:r>
          </a:p>
          <a:p>
            <a:pPr lvl="1"/>
            <a:r>
              <a:rPr lang="en-US" altLang="en-US" sz="2400">
                <a:solidFill>
                  <a:srgbClr val="00B0F0"/>
                </a:solidFill>
              </a:rPr>
              <a:t>Provides a language for the creation and querying of the database</a:t>
            </a:r>
            <a:r>
              <a:rPr lang="en-US" altLang="en-US" sz="2400"/>
              <a:t>.</a:t>
            </a:r>
          </a:p>
          <a:p>
            <a:pPr lvl="1"/>
            <a:r>
              <a:rPr lang="en-US" altLang="en-US" sz="2400">
                <a:solidFill>
                  <a:srgbClr val="00B0F0"/>
                </a:solidFill>
              </a:rPr>
              <a:t>A language for writing application programs</a:t>
            </a:r>
          </a:p>
          <a:p>
            <a:pPr lvl="1"/>
            <a:endParaRPr lang="en-US" altLang="en-US" sz="2400"/>
          </a:p>
        </p:txBody>
      </p:sp>
      <p:sp>
        <p:nvSpPr>
          <p:cNvPr id="17412" name="Slide Number Placeholder 2">
            <a:extLst>
              <a:ext uri="{FF2B5EF4-FFF2-40B4-BE49-F238E27FC236}">
                <a16:creationId xmlns:a16="http://schemas.microsoft.com/office/drawing/2014/main" id="{2DFC4C14-7DF7-42F6-8415-0115D05F77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563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42243C5-A057-483A-98CB-0F695A36B324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EC7116E-20FE-4270-93ED-3FF0B5774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Selecting a Database Management System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6E20948-5A4A-41AC-8F57-28E795EE0A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2065338"/>
            <a:ext cx="8229600" cy="32686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</a:t>
            </a:r>
            <a:r>
              <a:rPr lang="en-US" altLang="en-US" sz="2800"/>
              <a:t>Database management systems (or DBMSs) can be divided into two categories: </a:t>
            </a:r>
            <a:r>
              <a:rPr lang="en-US" altLang="en-US" sz="2400"/>
              <a:t> 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Desktop databases are oriented toward single-user applications and reside on standard personal computers (hence the term desktop). 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Server databases contain mechanisms to ensure the reliability and consistency of data and are geared toward multi-user applications.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</p:txBody>
      </p:sp>
      <p:sp>
        <p:nvSpPr>
          <p:cNvPr id="19460" name="Slide Number Placeholder 2">
            <a:extLst>
              <a:ext uri="{FF2B5EF4-FFF2-40B4-BE49-F238E27FC236}">
                <a16:creationId xmlns:a16="http://schemas.microsoft.com/office/drawing/2014/main" id="{9165C86C-29B3-4DCB-9B05-B27AE26CD7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F9AB2AC-46AB-48C0-A92B-89ADEB3E8939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1631</TotalTime>
  <Words>1914</Words>
  <Application>Microsoft Office PowerPoint</Application>
  <PresentationFormat>On-screen Show (4:3)</PresentationFormat>
  <Paragraphs>484</Paragraphs>
  <Slides>47</Slides>
  <Notes>13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Trebuchet MS</vt:lpstr>
      <vt:lpstr>Arial</vt:lpstr>
      <vt:lpstr>Wingdings 3</vt:lpstr>
      <vt:lpstr>Calibri</vt:lpstr>
      <vt:lpstr>Times New Roman</vt:lpstr>
      <vt:lpstr>Helvetica</vt:lpstr>
      <vt:lpstr>Monotype Sorts</vt:lpstr>
      <vt:lpstr>Symbol</vt:lpstr>
      <vt:lpstr>Wingdings 2</vt:lpstr>
      <vt:lpstr>Facet</vt:lpstr>
      <vt:lpstr>Lecture 4: The GIS Database</vt:lpstr>
      <vt:lpstr>Entity</vt:lpstr>
      <vt:lpstr>What is a database?</vt:lpstr>
      <vt:lpstr>Database Definitions</vt:lpstr>
      <vt:lpstr>What is the ultimate purpose of  a database management system?</vt:lpstr>
      <vt:lpstr>Features of a DBMS</vt:lpstr>
      <vt:lpstr>Features of a DBMS</vt:lpstr>
      <vt:lpstr>Features of a DBMS</vt:lpstr>
      <vt:lpstr>Selecting a Database Management System</vt:lpstr>
      <vt:lpstr>Relational Databases</vt:lpstr>
      <vt:lpstr>Relational Database Terminology</vt:lpstr>
      <vt:lpstr>Attributes</vt:lpstr>
      <vt:lpstr>PowerPoint Presentation</vt:lpstr>
      <vt:lpstr>Keys</vt:lpstr>
      <vt:lpstr>Super Key</vt:lpstr>
      <vt:lpstr>Candidate Keys</vt:lpstr>
      <vt:lpstr>Primary Key</vt:lpstr>
      <vt:lpstr>Keys</vt:lpstr>
      <vt:lpstr>Keys</vt:lpstr>
      <vt:lpstr>PowerPoint Presentation</vt:lpstr>
      <vt:lpstr>Keys</vt:lpstr>
      <vt:lpstr>Physical Database Structure</vt:lpstr>
      <vt:lpstr>Logical Database Structure</vt:lpstr>
      <vt:lpstr>Conceptual Structure</vt:lpstr>
      <vt:lpstr>Entity Relationship Diagram</vt:lpstr>
      <vt:lpstr>Entity Relationship Diagram</vt:lpstr>
      <vt:lpstr>Entity Relationship Model</vt:lpstr>
      <vt:lpstr>Types of Relationships between Entities</vt:lpstr>
      <vt:lpstr>Table Join</vt:lpstr>
      <vt:lpstr>Table Joins</vt:lpstr>
      <vt:lpstr>One-to-One Join</vt:lpstr>
      <vt:lpstr>Many-to-One Join</vt:lpstr>
      <vt:lpstr>Relate in a GIS</vt:lpstr>
      <vt:lpstr>Relational Algebra</vt:lpstr>
      <vt:lpstr>Fundamental Building Blocks</vt:lpstr>
      <vt:lpstr>Relational Algebra</vt:lpstr>
      <vt:lpstr>Relational Algebra</vt:lpstr>
      <vt:lpstr>Select Operation – Example</vt:lpstr>
      <vt:lpstr>Database Queries</vt:lpstr>
      <vt:lpstr>Structured Query Language (SQL)</vt:lpstr>
      <vt:lpstr>SQL</vt:lpstr>
      <vt:lpstr>SQL</vt:lpstr>
      <vt:lpstr>Attribute Queries</vt:lpstr>
      <vt:lpstr>SQL</vt:lpstr>
      <vt:lpstr>PowerPoint Presentation</vt:lpstr>
      <vt:lpstr>SQL</vt:lpstr>
      <vt:lpstr>PowerPoint Presentation</vt:lpstr>
    </vt:vector>
  </TitlesOfParts>
  <Company>University of Maine Spatial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L8- The GIS Database</dc:title>
  <dc:creator>Connie Holden</dc:creator>
  <cp:lastModifiedBy>Nabela H. Mahmoud Abd Elaal</cp:lastModifiedBy>
  <cp:revision>48</cp:revision>
  <dcterms:created xsi:type="dcterms:W3CDTF">2014-10-07T11:13:39Z</dcterms:created>
  <dcterms:modified xsi:type="dcterms:W3CDTF">2020-03-22T17:42:13Z</dcterms:modified>
</cp:coreProperties>
</file>