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6" r:id="rId3"/>
    <p:sldId id="268" r:id="rId4"/>
    <p:sldId id="257" r:id="rId5"/>
    <p:sldId id="269" r:id="rId6"/>
    <p:sldId id="258" r:id="rId7"/>
    <p:sldId id="266" r:id="rId8"/>
    <p:sldId id="259" r:id="rId9"/>
    <p:sldId id="261" r:id="rId10"/>
    <p:sldId id="273" r:id="rId11"/>
    <p:sldId id="262" r:id="rId12"/>
    <p:sldId id="267" r:id="rId13"/>
    <p:sldId id="272" r:id="rId14"/>
    <p:sldId id="263" r:id="rId15"/>
    <p:sldId id="264" r:id="rId16"/>
    <p:sldId id="270"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4660"/>
  </p:normalViewPr>
  <p:slideViewPr>
    <p:cSldViewPr snapToGrid="0">
      <p:cViewPr varScale="1">
        <p:scale>
          <a:sx n="77" d="100"/>
          <a:sy n="77" d="100"/>
        </p:scale>
        <p:origin x="77"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D97674-7FDC-4EEC-AAF9-89AA1D447E44}"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53DF-2A25-451F-9698-C07FD73456CA}" type="slidenum">
              <a:rPr lang="en-US" smtClean="0"/>
              <a:t>‹#›</a:t>
            </a:fld>
            <a:endParaRPr lang="en-US"/>
          </a:p>
        </p:txBody>
      </p:sp>
    </p:spTree>
    <p:extLst>
      <p:ext uri="{BB962C8B-B14F-4D97-AF65-F5344CB8AC3E}">
        <p14:creationId xmlns:p14="http://schemas.microsoft.com/office/powerpoint/2010/main" val="267443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D97674-7FDC-4EEC-AAF9-89AA1D447E44}"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53DF-2A25-451F-9698-C07FD73456CA}" type="slidenum">
              <a:rPr lang="en-US" smtClean="0"/>
              <a:t>‹#›</a:t>
            </a:fld>
            <a:endParaRPr lang="en-US"/>
          </a:p>
        </p:txBody>
      </p:sp>
    </p:spTree>
    <p:extLst>
      <p:ext uri="{BB962C8B-B14F-4D97-AF65-F5344CB8AC3E}">
        <p14:creationId xmlns:p14="http://schemas.microsoft.com/office/powerpoint/2010/main" val="657078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D97674-7FDC-4EEC-AAF9-89AA1D447E44}"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53DF-2A25-451F-9698-C07FD73456C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56342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D97674-7FDC-4EEC-AAF9-89AA1D447E44}"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53DF-2A25-451F-9698-C07FD73456CA}" type="slidenum">
              <a:rPr lang="en-US" smtClean="0"/>
              <a:t>‹#›</a:t>
            </a:fld>
            <a:endParaRPr lang="en-US"/>
          </a:p>
        </p:txBody>
      </p:sp>
    </p:spTree>
    <p:extLst>
      <p:ext uri="{BB962C8B-B14F-4D97-AF65-F5344CB8AC3E}">
        <p14:creationId xmlns:p14="http://schemas.microsoft.com/office/powerpoint/2010/main" val="4215908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D97674-7FDC-4EEC-AAF9-89AA1D447E44}"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53DF-2A25-451F-9698-C07FD73456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5163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D97674-7FDC-4EEC-AAF9-89AA1D447E44}"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53DF-2A25-451F-9698-C07FD73456CA}" type="slidenum">
              <a:rPr lang="en-US" smtClean="0"/>
              <a:t>‹#›</a:t>
            </a:fld>
            <a:endParaRPr lang="en-US"/>
          </a:p>
        </p:txBody>
      </p:sp>
    </p:spTree>
    <p:extLst>
      <p:ext uri="{BB962C8B-B14F-4D97-AF65-F5344CB8AC3E}">
        <p14:creationId xmlns:p14="http://schemas.microsoft.com/office/powerpoint/2010/main" val="3294970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97674-7FDC-4EEC-AAF9-89AA1D447E44}"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53DF-2A25-451F-9698-C07FD73456CA}" type="slidenum">
              <a:rPr lang="en-US" smtClean="0"/>
              <a:t>‹#›</a:t>
            </a:fld>
            <a:endParaRPr lang="en-US"/>
          </a:p>
        </p:txBody>
      </p:sp>
    </p:spTree>
    <p:extLst>
      <p:ext uri="{BB962C8B-B14F-4D97-AF65-F5344CB8AC3E}">
        <p14:creationId xmlns:p14="http://schemas.microsoft.com/office/powerpoint/2010/main" val="2048148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97674-7FDC-4EEC-AAF9-89AA1D447E44}"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53DF-2A25-451F-9698-C07FD73456CA}" type="slidenum">
              <a:rPr lang="en-US" smtClean="0"/>
              <a:t>‹#›</a:t>
            </a:fld>
            <a:endParaRPr lang="en-US"/>
          </a:p>
        </p:txBody>
      </p:sp>
    </p:spTree>
    <p:extLst>
      <p:ext uri="{BB962C8B-B14F-4D97-AF65-F5344CB8AC3E}">
        <p14:creationId xmlns:p14="http://schemas.microsoft.com/office/powerpoint/2010/main" val="82644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97674-7FDC-4EEC-AAF9-89AA1D447E44}"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53DF-2A25-451F-9698-C07FD73456CA}" type="slidenum">
              <a:rPr lang="en-US" smtClean="0"/>
              <a:t>‹#›</a:t>
            </a:fld>
            <a:endParaRPr lang="en-US"/>
          </a:p>
        </p:txBody>
      </p:sp>
    </p:spTree>
    <p:extLst>
      <p:ext uri="{BB962C8B-B14F-4D97-AF65-F5344CB8AC3E}">
        <p14:creationId xmlns:p14="http://schemas.microsoft.com/office/powerpoint/2010/main" val="789644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D97674-7FDC-4EEC-AAF9-89AA1D447E44}"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53DF-2A25-451F-9698-C07FD73456CA}" type="slidenum">
              <a:rPr lang="en-US" smtClean="0"/>
              <a:t>‹#›</a:t>
            </a:fld>
            <a:endParaRPr lang="en-US"/>
          </a:p>
        </p:txBody>
      </p:sp>
    </p:spTree>
    <p:extLst>
      <p:ext uri="{BB962C8B-B14F-4D97-AF65-F5344CB8AC3E}">
        <p14:creationId xmlns:p14="http://schemas.microsoft.com/office/powerpoint/2010/main" val="344139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D97674-7FDC-4EEC-AAF9-89AA1D447E44}"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53DF-2A25-451F-9698-C07FD73456CA}" type="slidenum">
              <a:rPr lang="en-US" smtClean="0"/>
              <a:t>‹#›</a:t>
            </a:fld>
            <a:endParaRPr lang="en-US"/>
          </a:p>
        </p:txBody>
      </p:sp>
    </p:spTree>
    <p:extLst>
      <p:ext uri="{BB962C8B-B14F-4D97-AF65-F5344CB8AC3E}">
        <p14:creationId xmlns:p14="http://schemas.microsoft.com/office/powerpoint/2010/main" val="3594339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D97674-7FDC-4EEC-AAF9-89AA1D447E44}" type="datetimeFigureOut">
              <a:rPr lang="en-US" smtClean="0"/>
              <a:t>3/21/2020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D53DF-2A25-451F-9698-C07FD73456CA}" type="slidenum">
              <a:rPr lang="en-US" smtClean="0"/>
              <a:t>‹#›</a:t>
            </a:fld>
            <a:endParaRPr lang="en-US"/>
          </a:p>
        </p:txBody>
      </p:sp>
    </p:spTree>
    <p:extLst>
      <p:ext uri="{BB962C8B-B14F-4D97-AF65-F5344CB8AC3E}">
        <p14:creationId xmlns:p14="http://schemas.microsoft.com/office/powerpoint/2010/main" val="355304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D97674-7FDC-4EEC-AAF9-89AA1D447E44}" type="datetimeFigureOut">
              <a:rPr lang="en-US" smtClean="0"/>
              <a:t>3/21/2020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D53DF-2A25-451F-9698-C07FD73456CA}" type="slidenum">
              <a:rPr lang="en-US" smtClean="0"/>
              <a:t>‹#›</a:t>
            </a:fld>
            <a:endParaRPr lang="en-US"/>
          </a:p>
        </p:txBody>
      </p:sp>
    </p:spTree>
    <p:extLst>
      <p:ext uri="{BB962C8B-B14F-4D97-AF65-F5344CB8AC3E}">
        <p14:creationId xmlns:p14="http://schemas.microsoft.com/office/powerpoint/2010/main" val="4095980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97674-7FDC-4EEC-AAF9-89AA1D447E44}" type="datetimeFigureOut">
              <a:rPr lang="en-US" smtClean="0"/>
              <a:t>3/21/2020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D53DF-2A25-451F-9698-C07FD73456CA}" type="slidenum">
              <a:rPr lang="en-US" smtClean="0"/>
              <a:t>‹#›</a:t>
            </a:fld>
            <a:endParaRPr lang="en-US"/>
          </a:p>
        </p:txBody>
      </p:sp>
    </p:spTree>
    <p:extLst>
      <p:ext uri="{BB962C8B-B14F-4D97-AF65-F5344CB8AC3E}">
        <p14:creationId xmlns:p14="http://schemas.microsoft.com/office/powerpoint/2010/main" val="83035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D97674-7FDC-4EEC-AAF9-89AA1D447E44}"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53DF-2A25-451F-9698-C07FD73456CA}" type="slidenum">
              <a:rPr lang="en-US" smtClean="0"/>
              <a:t>‹#›</a:t>
            </a:fld>
            <a:endParaRPr lang="en-US"/>
          </a:p>
        </p:txBody>
      </p:sp>
    </p:spTree>
    <p:extLst>
      <p:ext uri="{BB962C8B-B14F-4D97-AF65-F5344CB8AC3E}">
        <p14:creationId xmlns:p14="http://schemas.microsoft.com/office/powerpoint/2010/main" val="2713251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D97674-7FDC-4EEC-AAF9-89AA1D447E44}"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53DF-2A25-451F-9698-C07FD73456CA}" type="slidenum">
              <a:rPr lang="en-US" smtClean="0"/>
              <a:t>‹#›</a:t>
            </a:fld>
            <a:endParaRPr lang="en-US"/>
          </a:p>
        </p:txBody>
      </p:sp>
    </p:spTree>
    <p:extLst>
      <p:ext uri="{BB962C8B-B14F-4D97-AF65-F5344CB8AC3E}">
        <p14:creationId xmlns:p14="http://schemas.microsoft.com/office/powerpoint/2010/main" val="157506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D97674-7FDC-4EEC-AAF9-89AA1D447E44}" type="datetimeFigureOut">
              <a:rPr lang="en-US" smtClean="0"/>
              <a:t>3/21/2020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55D53DF-2A25-451F-9698-C07FD73456CA}" type="slidenum">
              <a:rPr lang="en-US" smtClean="0"/>
              <a:t>‹#›</a:t>
            </a:fld>
            <a:endParaRPr lang="en-US"/>
          </a:p>
        </p:txBody>
      </p:sp>
    </p:spTree>
    <p:extLst>
      <p:ext uri="{BB962C8B-B14F-4D97-AF65-F5344CB8AC3E}">
        <p14:creationId xmlns:p14="http://schemas.microsoft.com/office/powerpoint/2010/main" val="18368500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134DE-0F3E-45FA-A9D5-6CBAFA5BC901}"/>
              </a:ext>
            </a:extLst>
          </p:cNvPr>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p>
            <a:pPr marL="0" indent="0" algn="r" fontAlgn="base">
              <a:spcBef>
                <a:spcPct val="0"/>
              </a:spcBef>
              <a:spcAft>
                <a:spcPct val="0"/>
              </a:spcAft>
              <a:buNone/>
            </a:pPr>
            <a:r>
              <a:rPr lang="en-US" sz="4400" dirty="0">
                <a:solidFill>
                  <a:schemeClr val="accent1"/>
                </a:solidFill>
                <a:latin typeface="+mj-lt"/>
                <a:ea typeface="+mj-ea"/>
                <a:cs typeface="+mj-cs"/>
              </a:rPr>
              <a:t>Lecture 5:</a:t>
            </a:r>
          </a:p>
          <a:p>
            <a:pPr marL="0" indent="0" algn="r" fontAlgn="base">
              <a:spcBef>
                <a:spcPct val="0"/>
              </a:spcBef>
              <a:spcAft>
                <a:spcPct val="0"/>
              </a:spcAft>
              <a:buNone/>
            </a:pPr>
            <a:r>
              <a:rPr lang="en-US" sz="4400" dirty="0">
                <a:solidFill>
                  <a:schemeClr val="accent1"/>
                </a:solidFill>
                <a:latin typeface="+mj-lt"/>
                <a:ea typeface="+mj-ea"/>
                <a:cs typeface="+mj-cs"/>
              </a:rPr>
              <a:t>Remote Sensing and GIS</a:t>
            </a:r>
          </a:p>
          <a:p>
            <a:pPr marL="0" indent="0" algn="r" fontAlgn="base">
              <a:spcBef>
                <a:spcPct val="0"/>
              </a:spcBef>
              <a:spcAft>
                <a:spcPct val="0"/>
              </a:spcAft>
              <a:buNone/>
            </a:pPr>
            <a:endParaRPr lang="en-US" sz="4400" dirty="0">
              <a:solidFill>
                <a:schemeClr val="accent1"/>
              </a:solidFill>
              <a:latin typeface="+mj-lt"/>
              <a:ea typeface="+mj-ea"/>
              <a:cs typeface="+mj-cs"/>
            </a:endParaRPr>
          </a:p>
        </p:txBody>
      </p:sp>
    </p:spTree>
    <p:extLst>
      <p:ext uri="{BB962C8B-B14F-4D97-AF65-F5344CB8AC3E}">
        <p14:creationId xmlns:p14="http://schemas.microsoft.com/office/powerpoint/2010/main" val="3414167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D1628B-A887-4AA2-B101-E10D36429140}"/>
              </a:ext>
            </a:extLst>
          </p:cNvPr>
          <p:cNvSpPr txBox="1"/>
          <p:nvPr/>
        </p:nvSpPr>
        <p:spPr>
          <a:xfrm>
            <a:off x="1212979" y="345232"/>
            <a:ext cx="6410131" cy="369332"/>
          </a:xfrm>
          <a:prstGeom prst="rect">
            <a:avLst/>
          </a:prstGeom>
          <a:noFill/>
        </p:spPr>
        <p:txBody>
          <a:bodyPr wrap="square" rtlCol="0">
            <a:spAutoFit/>
          </a:bodyPr>
          <a:lstStyle>
            <a:defPPr>
              <a:defRPr lang="en-US"/>
            </a:defPPr>
            <a:lvl1pPr>
              <a:defRPr sz="2800">
                <a:solidFill>
                  <a:schemeClr val="accent2"/>
                </a:solidFill>
                <a:latin typeface="Times New Roman" panose="02020603050405020304" pitchFamily="18" charset="0"/>
                <a:cs typeface="Times New Roman" panose="02020603050405020304" pitchFamily="18" charset="0"/>
              </a:defRPr>
            </a:lvl1pPr>
          </a:lstStyle>
          <a:p>
            <a:r>
              <a:rPr lang="en-US" dirty="0"/>
              <a:t>Main stages in remote sensing</a:t>
            </a:r>
          </a:p>
        </p:txBody>
      </p:sp>
      <p:pic>
        <p:nvPicPr>
          <p:cNvPr id="4" name="Picture 3">
            <a:extLst>
              <a:ext uri="{FF2B5EF4-FFF2-40B4-BE49-F238E27FC236}">
                <a16:creationId xmlns:a16="http://schemas.microsoft.com/office/drawing/2014/main" id="{84C5BEF8-6C19-4893-B0C0-7F2AC26FDC9C}"/>
              </a:ext>
            </a:extLst>
          </p:cNvPr>
          <p:cNvPicPr>
            <a:picLocks noChangeAspect="1"/>
          </p:cNvPicPr>
          <p:nvPr/>
        </p:nvPicPr>
        <p:blipFill rotWithShape="1">
          <a:blip r:embed="rId2">
            <a:extLst>
              <a:ext uri="{28A0092B-C50C-407E-A947-70E740481C1C}">
                <a14:useLocalDpi xmlns:a14="http://schemas.microsoft.com/office/drawing/2010/main" val="0"/>
              </a:ext>
            </a:extLst>
          </a:blip>
          <a:srcRect t="11968" b="-1"/>
          <a:stretch/>
        </p:blipFill>
        <p:spPr>
          <a:xfrm>
            <a:off x="1324043" y="1174751"/>
            <a:ext cx="7689133" cy="5082012"/>
          </a:xfrm>
          <a:prstGeom prst="rect">
            <a:avLst/>
          </a:prstGeom>
        </p:spPr>
      </p:pic>
    </p:spTree>
    <p:extLst>
      <p:ext uri="{BB962C8B-B14F-4D97-AF65-F5344CB8AC3E}">
        <p14:creationId xmlns:p14="http://schemas.microsoft.com/office/powerpoint/2010/main" val="227093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AF9F9F-905D-4B6A-96FF-7C256C844518}"/>
              </a:ext>
            </a:extLst>
          </p:cNvPr>
          <p:cNvSpPr/>
          <p:nvPr/>
        </p:nvSpPr>
        <p:spPr>
          <a:xfrm>
            <a:off x="808652" y="1020602"/>
            <a:ext cx="8923176" cy="5218160"/>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Depending on the source of electromagnetic energy, remote sensing can be classified as passive or active remote sensing. </a:t>
            </a: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case of passive remote sensing, source of energy is that naturally available such as the Sun. </a:t>
            </a: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Most of the remote sensing systems work in passive mode using solar energy as the source of EMR. </a:t>
            </a: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Solar energy reflected by the targets at specific wavelength bands are recorded using sensors on board air-borne or space borne platforms.</a:t>
            </a: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In order to ensure that signal strength received at the sensor, wavelength / energy bands capable of traversing through the atmosphere, without significant loss through atmospheric interactions, are generally used in remote sensing </a:t>
            </a:r>
          </a:p>
        </p:txBody>
      </p:sp>
      <p:sp>
        <p:nvSpPr>
          <p:cNvPr id="2" name="TextBox 1">
            <a:extLst>
              <a:ext uri="{FF2B5EF4-FFF2-40B4-BE49-F238E27FC236}">
                <a16:creationId xmlns:a16="http://schemas.microsoft.com/office/drawing/2014/main" id="{085B1E45-920E-474C-894C-CBD52FDB46B8}"/>
              </a:ext>
            </a:extLst>
          </p:cNvPr>
          <p:cNvSpPr txBox="1"/>
          <p:nvPr/>
        </p:nvSpPr>
        <p:spPr>
          <a:xfrm>
            <a:off x="1119673" y="279918"/>
            <a:ext cx="5999584" cy="523220"/>
          </a:xfrm>
          <a:prstGeom prst="rect">
            <a:avLst/>
          </a:prstGeom>
          <a:noFill/>
        </p:spPr>
        <p:txBody>
          <a:bodyPr wrap="square" rtlCol="0">
            <a:spAutoFit/>
          </a:bodyPr>
          <a:lstStyle>
            <a:defPPr>
              <a:defRPr lang="en-US"/>
            </a:defPPr>
            <a:lvl1pPr>
              <a:defRPr sz="2800">
                <a:solidFill>
                  <a:schemeClr val="accent2"/>
                </a:solidFill>
                <a:latin typeface="Times New Roman" panose="02020603050405020304" pitchFamily="18" charset="0"/>
                <a:cs typeface="Times New Roman" panose="02020603050405020304" pitchFamily="18" charset="0"/>
              </a:defRPr>
            </a:lvl1pPr>
          </a:lstStyle>
          <a:p>
            <a:r>
              <a:rPr lang="en-US" dirty="0"/>
              <a:t>Passive/ Active Remote Sensing</a:t>
            </a:r>
          </a:p>
        </p:txBody>
      </p:sp>
    </p:spTree>
    <p:extLst>
      <p:ext uri="{BB962C8B-B14F-4D97-AF65-F5344CB8AC3E}">
        <p14:creationId xmlns:p14="http://schemas.microsoft.com/office/powerpoint/2010/main" val="3958664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AF9F9F-905D-4B6A-96FF-7C256C844518}"/>
              </a:ext>
            </a:extLst>
          </p:cNvPr>
          <p:cNvSpPr/>
          <p:nvPr/>
        </p:nvSpPr>
        <p:spPr>
          <a:xfrm>
            <a:off x="715340" y="1020602"/>
            <a:ext cx="8923176" cy="5423344"/>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case of active remote sensing, energy is generated and sent from the remote sensing platform towards the targets. </a:t>
            </a:r>
          </a:p>
          <a:p>
            <a:pPr marL="285750" indent="-285750" algn="just">
              <a:lnSpc>
                <a:spcPct val="107000"/>
              </a:lnSpc>
              <a:spcAft>
                <a:spcPts val="8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energy reflected back from the targets are recorded using sensors on board the remote sensing platform. </a:t>
            </a:r>
          </a:p>
          <a:p>
            <a:pPr marL="285750" indent="-285750" algn="just">
              <a:lnSpc>
                <a:spcPct val="107000"/>
              </a:lnSpc>
              <a:spcAft>
                <a:spcPts val="8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Most of the microwave remote sensing is done through active remote sensing.</a:t>
            </a:r>
          </a:p>
          <a:p>
            <a:pPr marL="285750" indent="-285750" algn="just">
              <a:lnSpc>
                <a:spcPct val="107000"/>
              </a:lnSpc>
              <a:spcAft>
                <a:spcPts val="8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a simple analogy, passive remote sensing is similar to taking a picture with an ordinary camera whereas active remote sensing is analogous to taking a picture with camera having built-in flash</a:t>
            </a:r>
          </a:p>
        </p:txBody>
      </p:sp>
      <p:sp>
        <p:nvSpPr>
          <p:cNvPr id="2" name="TextBox 1">
            <a:extLst>
              <a:ext uri="{FF2B5EF4-FFF2-40B4-BE49-F238E27FC236}">
                <a16:creationId xmlns:a16="http://schemas.microsoft.com/office/drawing/2014/main" id="{085B1E45-920E-474C-894C-CBD52FDB46B8}"/>
              </a:ext>
            </a:extLst>
          </p:cNvPr>
          <p:cNvSpPr txBox="1"/>
          <p:nvPr/>
        </p:nvSpPr>
        <p:spPr>
          <a:xfrm>
            <a:off x="1119672" y="307910"/>
            <a:ext cx="5654351" cy="523220"/>
          </a:xfrm>
          <a:prstGeom prst="rect">
            <a:avLst/>
          </a:prstGeom>
          <a:noFill/>
        </p:spPr>
        <p:txBody>
          <a:bodyPr wrap="square" rtlCol="0">
            <a:spAutoFit/>
          </a:bodyPr>
          <a:lstStyle>
            <a:defPPr>
              <a:defRPr lang="en-US"/>
            </a:defPPr>
            <a:lvl1pPr>
              <a:defRPr sz="2800">
                <a:solidFill>
                  <a:schemeClr val="accent2"/>
                </a:solidFill>
                <a:latin typeface="Times New Roman" panose="02020603050405020304" pitchFamily="18" charset="0"/>
                <a:cs typeface="Times New Roman" panose="02020603050405020304" pitchFamily="18" charset="0"/>
              </a:defRPr>
            </a:lvl1pPr>
          </a:lstStyle>
          <a:p>
            <a:r>
              <a:rPr lang="en-US" dirty="0"/>
              <a:t>Passive/ Active Remote Sensing</a:t>
            </a:r>
          </a:p>
        </p:txBody>
      </p:sp>
    </p:spTree>
    <p:extLst>
      <p:ext uri="{BB962C8B-B14F-4D97-AF65-F5344CB8AC3E}">
        <p14:creationId xmlns:p14="http://schemas.microsoft.com/office/powerpoint/2010/main" val="671334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B1E45-920E-474C-894C-CBD52FDB46B8}"/>
              </a:ext>
            </a:extLst>
          </p:cNvPr>
          <p:cNvSpPr txBox="1"/>
          <p:nvPr/>
        </p:nvSpPr>
        <p:spPr>
          <a:xfrm>
            <a:off x="1119672" y="307910"/>
            <a:ext cx="5654351" cy="523220"/>
          </a:xfrm>
          <a:prstGeom prst="rect">
            <a:avLst/>
          </a:prstGeom>
          <a:noFill/>
        </p:spPr>
        <p:txBody>
          <a:bodyPr wrap="square" rtlCol="0">
            <a:spAutoFit/>
          </a:bodyPr>
          <a:lstStyle>
            <a:defPPr>
              <a:defRPr lang="en-US"/>
            </a:defPPr>
            <a:lvl1pPr>
              <a:defRPr sz="2800">
                <a:solidFill>
                  <a:schemeClr val="accent2"/>
                </a:solidFill>
                <a:latin typeface="Times New Roman" panose="02020603050405020304" pitchFamily="18" charset="0"/>
                <a:cs typeface="Times New Roman" panose="02020603050405020304" pitchFamily="18" charset="0"/>
              </a:defRPr>
            </a:lvl1pPr>
          </a:lstStyle>
          <a:p>
            <a:r>
              <a:rPr lang="en-US" dirty="0"/>
              <a:t>Passive/ Active Remote Sensing</a:t>
            </a:r>
          </a:p>
        </p:txBody>
      </p:sp>
      <p:pic>
        <p:nvPicPr>
          <p:cNvPr id="4" name="Picture 3" descr="A close up of a logo&#10;&#10;Description automatically generated">
            <a:extLst>
              <a:ext uri="{FF2B5EF4-FFF2-40B4-BE49-F238E27FC236}">
                <a16:creationId xmlns:a16="http://schemas.microsoft.com/office/drawing/2014/main" id="{4CAF0D20-CA6B-4E2E-B060-544DEAF3B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527" y="1049439"/>
            <a:ext cx="7472823" cy="5610474"/>
          </a:xfrm>
          <a:prstGeom prst="rect">
            <a:avLst/>
          </a:prstGeom>
        </p:spPr>
      </p:pic>
    </p:spTree>
    <p:extLst>
      <p:ext uri="{BB962C8B-B14F-4D97-AF65-F5344CB8AC3E}">
        <p14:creationId xmlns:p14="http://schemas.microsoft.com/office/powerpoint/2010/main" val="1698880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AF9F9F-905D-4B6A-96FF-7C256C844518}"/>
              </a:ext>
            </a:extLst>
          </p:cNvPr>
          <p:cNvSpPr/>
          <p:nvPr/>
        </p:nvSpPr>
        <p:spPr>
          <a:xfrm>
            <a:off x="933061" y="1244537"/>
            <a:ext cx="11737911" cy="3785652"/>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Remote Sensing:</a:t>
            </a:r>
          </a:p>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surveying and data collection technique. </a:t>
            </a:r>
          </a:p>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can retrieve large amounts of data.</a:t>
            </a:r>
          </a:p>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reduces manual field work dramatically.</a:t>
            </a:r>
          </a:p>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allows retrieval of data in regions difficult or impossible to access. </a:t>
            </a:r>
          </a:p>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allows collection of more data in a short period of time.</a:t>
            </a:r>
          </a:p>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Mostly use in data collection.</a:t>
            </a:r>
          </a:p>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Has a more complex user interface. </a:t>
            </a:r>
          </a:p>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covers a limited study area at a time. </a:t>
            </a:r>
          </a:p>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Less ideal for communicating information between departments.</a:t>
            </a:r>
          </a:p>
        </p:txBody>
      </p:sp>
      <p:sp>
        <p:nvSpPr>
          <p:cNvPr id="3" name="TextBox 2">
            <a:extLst>
              <a:ext uri="{FF2B5EF4-FFF2-40B4-BE49-F238E27FC236}">
                <a16:creationId xmlns:a16="http://schemas.microsoft.com/office/drawing/2014/main" id="{4607AC60-F6E5-494B-BC07-3A756729CCDD}"/>
              </a:ext>
            </a:extLst>
          </p:cNvPr>
          <p:cNvSpPr txBox="1"/>
          <p:nvPr/>
        </p:nvSpPr>
        <p:spPr>
          <a:xfrm>
            <a:off x="1119672" y="307910"/>
            <a:ext cx="8248263" cy="523220"/>
          </a:xfrm>
          <a:prstGeom prst="rect">
            <a:avLst/>
          </a:prstGeom>
          <a:noFill/>
        </p:spPr>
        <p:txBody>
          <a:bodyPr wrap="square" rtlCol="0">
            <a:spAutoFit/>
          </a:bodyPr>
          <a:lstStyle>
            <a:defPPr>
              <a:defRPr lang="en-US"/>
            </a:defPPr>
            <a:lvl1pPr>
              <a:defRPr sz="2800">
                <a:solidFill>
                  <a:schemeClr val="accent2"/>
                </a:solidFill>
                <a:latin typeface="Times New Roman" panose="02020603050405020304" pitchFamily="18" charset="0"/>
                <a:cs typeface="Times New Roman" panose="02020603050405020304" pitchFamily="18" charset="0"/>
              </a:defRPr>
            </a:lvl1pPr>
          </a:lstStyle>
          <a:p>
            <a:r>
              <a:rPr lang="en-US" dirty="0"/>
              <a:t>The Difference between Remote Sensing and GIS</a:t>
            </a:r>
          </a:p>
        </p:txBody>
      </p:sp>
    </p:spTree>
    <p:extLst>
      <p:ext uri="{BB962C8B-B14F-4D97-AF65-F5344CB8AC3E}">
        <p14:creationId xmlns:p14="http://schemas.microsoft.com/office/powerpoint/2010/main" val="1286421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AF9F9F-905D-4B6A-96FF-7C256C844518}"/>
              </a:ext>
            </a:extLst>
          </p:cNvPr>
          <p:cNvSpPr/>
          <p:nvPr/>
        </p:nvSpPr>
        <p:spPr>
          <a:xfrm>
            <a:off x="681135" y="1020604"/>
            <a:ext cx="11737911" cy="41549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GIS: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computer system consisting of hardware and software.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can cope with larger amounts of data.</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can cover large study areas.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can cope with unlimited and frequent data edits.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robust and resistant to damage.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Faster and more efficient.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requires less person, time and money.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Mostly used for data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Has a more simplified user interface.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Is an ideal tool for communication between different departments.</a:t>
            </a:r>
          </a:p>
        </p:txBody>
      </p:sp>
      <p:sp>
        <p:nvSpPr>
          <p:cNvPr id="3" name="TextBox 2">
            <a:extLst>
              <a:ext uri="{FF2B5EF4-FFF2-40B4-BE49-F238E27FC236}">
                <a16:creationId xmlns:a16="http://schemas.microsoft.com/office/drawing/2014/main" id="{773DE0EC-A3E6-42E0-B863-AF4067229F31}"/>
              </a:ext>
            </a:extLst>
          </p:cNvPr>
          <p:cNvSpPr txBox="1"/>
          <p:nvPr/>
        </p:nvSpPr>
        <p:spPr>
          <a:xfrm>
            <a:off x="1119672" y="307910"/>
            <a:ext cx="8248263" cy="523220"/>
          </a:xfrm>
          <a:prstGeom prst="rect">
            <a:avLst/>
          </a:prstGeom>
          <a:noFill/>
        </p:spPr>
        <p:txBody>
          <a:bodyPr wrap="square" rtlCol="0">
            <a:spAutoFit/>
          </a:bodyPr>
          <a:lstStyle>
            <a:defPPr>
              <a:defRPr lang="en-US"/>
            </a:defPPr>
            <a:lvl1pPr>
              <a:defRPr sz="2800">
                <a:solidFill>
                  <a:schemeClr val="accent2"/>
                </a:solidFill>
                <a:latin typeface="Times New Roman" panose="02020603050405020304" pitchFamily="18" charset="0"/>
                <a:cs typeface="Times New Roman" panose="02020603050405020304" pitchFamily="18" charset="0"/>
              </a:defRPr>
            </a:lvl1pPr>
          </a:lstStyle>
          <a:p>
            <a:r>
              <a:rPr lang="en-US" dirty="0"/>
              <a:t>The Difference between Remote Sensing and GIS</a:t>
            </a:r>
          </a:p>
        </p:txBody>
      </p:sp>
    </p:spTree>
    <p:extLst>
      <p:ext uri="{BB962C8B-B14F-4D97-AF65-F5344CB8AC3E}">
        <p14:creationId xmlns:p14="http://schemas.microsoft.com/office/powerpoint/2010/main" val="472144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283402-D9A2-45FA-AFD5-296D41B71A85}"/>
              </a:ext>
            </a:extLst>
          </p:cNvPr>
          <p:cNvPicPr>
            <a:picLocks noChangeAspect="1"/>
          </p:cNvPicPr>
          <p:nvPr/>
        </p:nvPicPr>
        <p:blipFill>
          <a:blip r:embed="rId2"/>
          <a:stretch>
            <a:fillRect/>
          </a:stretch>
        </p:blipFill>
        <p:spPr>
          <a:xfrm>
            <a:off x="1054360" y="1450911"/>
            <a:ext cx="8014295" cy="4480432"/>
          </a:xfrm>
          <a:prstGeom prst="rect">
            <a:avLst/>
          </a:prstGeom>
        </p:spPr>
      </p:pic>
      <p:sp>
        <p:nvSpPr>
          <p:cNvPr id="5" name="TextBox 4">
            <a:extLst>
              <a:ext uri="{FF2B5EF4-FFF2-40B4-BE49-F238E27FC236}">
                <a16:creationId xmlns:a16="http://schemas.microsoft.com/office/drawing/2014/main" id="{491F5A6D-63D4-4F8A-BEB7-304DE6CF0EFE}"/>
              </a:ext>
            </a:extLst>
          </p:cNvPr>
          <p:cNvSpPr txBox="1"/>
          <p:nvPr/>
        </p:nvSpPr>
        <p:spPr>
          <a:xfrm>
            <a:off x="242595" y="465759"/>
            <a:ext cx="8649477" cy="523220"/>
          </a:xfrm>
          <a:prstGeom prst="rect">
            <a:avLst/>
          </a:prstGeom>
          <a:noFill/>
        </p:spPr>
        <p:txBody>
          <a:bodyPr wrap="square" rtlCol="0">
            <a:spAutoFit/>
          </a:bodyPr>
          <a:lstStyle/>
          <a:p>
            <a:r>
              <a:rPr lang="en-US" sz="2800" dirty="0" err="1">
                <a:solidFill>
                  <a:schemeClr val="accent2"/>
                </a:solidFill>
                <a:latin typeface="Times New Roman" panose="02020603050405020304" pitchFamily="18" charset="0"/>
                <a:cs typeface="Times New Roman" panose="02020603050405020304" pitchFamily="18" charset="0"/>
              </a:rPr>
              <a:t>Electromagetic</a:t>
            </a:r>
            <a:r>
              <a:rPr lang="en-US" sz="2800" dirty="0">
                <a:solidFill>
                  <a:schemeClr val="accent2"/>
                </a:solidFill>
                <a:latin typeface="Times New Roman" panose="02020603050405020304" pitchFamily="18" charset="0"/>
                <a:cs typeface="Times New Roman" panose="02020603050405020304" pitchFamily="18" charset="0"/>
              </a:rPr>
              <a:t> remote sensing of earth and its processing</a:t>
            </a:r>
          </a:p>
        </p:txBody>
      </p:sp>
    </p:spTree>
    <p:extLst>
      <p:ext uri="{BB962C8B-B14F-4D97-AF65-F5344CB8AC3E}">
        <p14:creationId xmlns:p14="http://schemas.microsoft.com/office/powerpoint/2010/main" val="1530401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AF9F9F-905D-4B6A-96FF-7C256C844518}"/>
              </a:ext>
            </a:extLst>
          </p:cNvPr>
          <p:cNvSpPr/>
          <p:nvPr/>
        </p:nvSpPr>
        <p:spPr>
          <a:xfrm>
            <a:off x="587828" y="1011268"/>
            <a:ext cx="11737911" cy="6001643"/>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Advantages of remote sensing are: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Provides data of large areas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Provides data of very remote and inaccessible regions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Able to obtain imagery of any area over a continuous period of time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Relatively inexpensive when compared to employing a team of surveyors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Easy and rapid collection of data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Rapid production of maps for interpretation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Disadvantages of remote sensing are: </a:t>
            </a:r>
          </a:p>
          <a:p>
            <a:pPr marL="3429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interpretation of imagery requires a certain skill level</a:t>
            </a:r>
          </a:p>
          <a:p>
            <a:pPr marL="3429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Needs cross verification with ground (field) survey data </a:t>
            </a:r>
          </a:p>
          <a:p>
            <a:pPr marL="3429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from multiple sources may create confusion </a:t>
            </a:r>
          </a:p>
          <a:p>
            <a:pPr marL="3429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Objects can be misclassified or confused </a:t>
            </a:r>
          </a:p>
          <a:p>
            <a:pPr marL="3429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Distortions may occur in an image due to the relative motion of </a:t>
            </a:r>
          </a:p>
          <a:p>
            <a:pPr marL="0" lvl="1"/>
            <a:r>
              <a:rPr lang="en-US" sz="2400" dirty="0">
                <a:latin typeface="Times New Roman" panose="02020603050405020304" pitchFamily="18" charset="0"/>
                <a:cs typeface="Times New Roman" panose="02020603050405020304" pitchFamily="18" charset="0"/>
              </a:rPr>
              <a:t>sensor and source</a:t>
            </a:r>
          </a:p>
          <a:p>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933D317-222D-4998-9EF0-1122D2CA8F05}"/>
              </a:ext>
            </a:extLst>
          </p:cNvPr>
          <p:cNvSpPr txBox="1"/>
          <p:nvPr/>
        </p:nvSpPr>
        <p:spPr>
          <a:xfrm>
            <a:off x="1119672" y="307910"/>
            <a:ext cx="8248263" cy="523220"/>
          </a:xfrm>
          <a:prstGeom prst="rect">
            <a:avLst/>
          </a:prstGeom>
          <a:noFill/>
        </p:spPr>
        <p:txBody>
          <a:bodyPr wrap="square" rtlCol="0">
            <a:spAutoFit/>
          </a:bodyPr>
          <a:lstStyle>
            <a:defPPr>
              <a:defRPr lang="en-US"/>
            </a:defPPr>
            <a:lvl1pPr>
              <a:defRPr sz="2800">
                <a:solidFill>
                  <a:schemeClr val="accent2"/>
                </a:solidFill>
                <a:latin typeface="Times New Roman" panose="02020603050405020304" pitchFamily="18" charset="0"/>
                <a:cs typeface="Times New Roman" panose="02020603050405020304" pitchFamily="18" charset="0"/>
              </a:defRPr>
            </a:lvl1pPr>
          </a:lstStyle>
          <a:p>
            <a:r>
              <a:rPr lang="en-US" dirty="0"/>
              <a:t>Advantages and Disadvantages of Remote Sensing</a:t>
            </a:r>
          </a:p>
        </p:txBody>
      </p:sp>
    </p:spTree>
    <p:extLst>
      <p:ext uri="{BB962C8B-B14F-4D97-AF65-F5344CB8AC3E}">
        <p14:creationId xmlns:p14="http://schemas.microsoft.com/office/powerpoint/2010/main" val="3356450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AF9F9F-905D-4B6A-96FF-7C256C844518}"/>
              </a:ext>
            </a:extLst>
          </p:cNvPr>
          <p:cNvSpPr/>
          <p:nvPr/>
        </p:nvSpPr>
        <p:spPr>
          <a:xfrm>
            <a:off x="864630" y="889036"/>
            <a:ext cx="8335353" cy="6015686"/>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cs typeface="Arial" panose="020B0604020202020204" pitchFamily="34" charset="0"/>
              </a:rPr>
              <a:t>Any location on the earth has massive amounts of data tied to it, which not only include physical features, but political, economic and social data, as well. </a:t>
            </a: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cs typeface="Arial" panose="020B0604020202020204" pitchFamily="34" charset="0"/>
              </a:rPr>
              <a:t>GIS facilitates the process by which we can visualize, analyze and understand this data. </a:t>
            </a: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cs typeface="Arial" panose="020B0604020202020204" pitchFamily="34" charset="0"/>
              </a:rPr>
              <a:t>Remote sensing is one of the methods commonly used for collecting physical data to be integrated into GIS. </a:t>
            </a: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cs typeface="Arial" panose="020B0604020202020204" pitchFamily="34" charset="0"/>
              </a:rPr>
              <a:t>Remote sensors collect data from objects on the earth without any direct contact. They do this by detecting energy reflected from the earth, and are typically mounted on satellites or aircraft. </a:t>
            </a: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cs typeface="Arial" panose="020B0604020202020204" pitchFamily="34" charset="0"/>
              </a:rPr>
              <a:t>Remote sensing technology has become much more prevalent, accurate and accessible in recent years, and covers a wide range of engineering applications.</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BE074A0F-4CEA-4C47-AAC3-6CED94124435}"/>
              </a:ext>
            </a:extLst>
          </p:cNvPr>
          <p:cNvSpPr txBox="1"/>
          <p:nvPr/>
        </p:nvSpPr>
        <p:spPr>
          <a:xfrm>
            <a:off x="989045" y="261257"/>
            <a:ext cx="7333861" cy="523220"/>
          </a:xfrm>
          <a:prstGeom prst="rect">
            <a:avLst/>
          </a:prstGeom>
          <a:noFill/>
        </p:spPr>
        <p:txBody>
          <a:bodyPr wrap="square" rtlCol="0">
            <a:spAutoFit/>
          </a:bodyPr>
          <a:lstStyle>
            <a:defPPr>
              <a:defRPr lang="en-US"/>
            </a:defPPr>
            <a:lvl1pPr>
              <a:defRPr sz="2800">
                <a:solidFill>
                  <a:schemeClr val="accent2"/>
                </a:solidFill>
                <a:latin typeface="Times New Roman" panose="02020603050405020304" pitchFamily="18" charset="0"/>
                <a:cs typeface="Times New Roman" panose="02020603050405020304" pitchFamily="18" charset="0"/>
              </a:defRPr>
            </a:lvl1pPr>
          </a:lstStyle>
          <a:p>
            <a:r>
              <a:rPr lang="en-US" dirty="0"/>
              <a:t>Remote Sensing and GIS</a:t>
            </a:r>
          </a:p>
        </p:txBody>
      </p:sp>
    </p:spTree>
    <p:extLst>
      <p:ext uri="{BB962C8B-B14F-4D97-AF65-F5344CB8AC3E}">
        <p14:creationId xmlns:p14="http://schemas.microsoft.com/office/powerpoint/2010/main" val="2805873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0060F6-92F8-4B53-A35B-4374C297E7E0}"/>
              </a:ext>
            </a:extLst>
          </p:cNvPr>
          <p:cNvPicPr>
            <a:picLocks noChangeAspect="1"/>
          </p:cNvPicPr>
          <p:nvPr/>
        </p:nvPicPr>
        <p:blipFill>
          <a:blip r:embed="rId2"/>
          <a:stretch>
            <a:fillRect/>
          </a:stretch>
        </p:blipFill>
        <p:spPr>
          <a:xfrm>
            <a:off x="1922106" y="172279"/>
            <a:ext cx="6501422" cy="5155989"/>
          </a:xfrm>
          <a:prstGeom prst="rect">
            <a:avLst/>
          </a:prstGeom>
        </p:spPr>
      </p:pic>
      <p:sp>
        <p:nvSpPr>
          <p:cNvPr id="5" name="TextBox 4">
            <a:extLst>
              <a:ext uri="{FF2B5EF4-FFF2-40B4-BE49-F238E27FC236}">
                <a16:creationId xmlns:a16="http://schemas.microsoft.com/office/drawing/2014/main" id="{3540CDB8-D8A4-43A5-8082-5AC2A1B08879}"/>
              </a:ext>
            </a:extLst>
          </p:cNvPr>
          <p:cNvSpPr txBox="1"/>
          <p:nvPr/>
        </p:nvSpPr>
        <p:spPr>
          <a:xfrm>
            <a:off x="615820" y="5402423"/>
            <a:ext cx="9386596"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Can you recall Google Earth ?</a:t>
            </a:r>
          </a:p>
          <a:p>
            <a:r>
              <a:rPr lang="en-US" dirty="0">
                <a:latin typeface="Times New Roman" panose="02020603050405020304" pitchFamily="18" charset="0"/>
                <a:cs typeface="Times New Roman" panose="02020603050405020304" pitchFamily="18" charset="0"/>
              </a:rPr>
              <a:t>The information in the Google earth is obtained through Remote Sensing</a:t>
            </a:r>
          </a:p>
          <a:p>
            <a:r>
              <a:rPr lang="en-US" dirty="0">
                <a:latin typeface="Times New Roman" panose="02020603050405020304" pitchFamily="18" charset="0"/>
                <a:cs typeface="Times New Roman" panose="02020603050405020304" pitchFamily="18" charset="0"/>
              </a:rPr>
              <a:t>While its representation and management on geographical locations is made possible through GIS</a:t>
            </a:r>
          </a:p>
        </p:txBody>
      </p:sp>
    </p:spTree>
    <p:extLst>
      <p:ext uri="{BB962C8B-B14F-4D97-AF65-F5344CB8AC3E}">
        <p14:creationId xmlns:p14="http://schemas.microsoft.com/office/powerpoint/2010/main" val="225963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AF9F9F-905D-4B6A-96FF-7C256C844518}"/>
              </a:ext>
            </a:extLst>
          </p:cNvPr>
          <p:cNvSpPr/>
          <p:nvPr/>
        </p:nvSpPr>
        <p:spPr>
          <a:xfrm>
            <a:off x="895739" y="1412487"/>
            <a:ext cx="8845420" cy="4102983"/>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Remote sensing is an art and science of obtaining information about an object or feature without physically coming in contact with that object or feature. </a:t>
            </a:r>
          </a:p>
          <a:p>
            <a:pPr marL="285750" indent="-285750" algn="just">
              <a:lnSpc>
                <a:spcPct val="107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remotely collected data through various sensors may be </a:t>
            </a:r>
            <a:r>
              <a:rPr lang="en-US" sz="2000" dirty="0" err="1">
                <a:latin typeface="Times New Roman" panose="02020603050405020304" pitchFamily="18" charset="0"/>
                <a:cs typeface="Times New Roman" panose="02020603050405020304" pitchFamily="18" charset="0"/>
              </a:rPr>
              <a:t>analysed</a:t>
            </a:r>
            <a:r>
              <a:rPr lang="en-US" sz="2000" dirty="0">
                <a:latin typeface="Times New Roman" panose="02020603050405020304" pitchFamily="18" charset="0"/>
                <a:cs typeface="Times New Roman" panose="02020603050405020304" pitchFamily="18" charset="0"/>
              </a:rPr>
              <a:t> to obtain information about the objects or features under investigation. </a:t>
            </a:r>
          </a:p>
          <a:p>
            <a:pPr marL="285750" indent="-285750" algn="just">
              <a:lnSpc>
                <a:spcPct val="107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remote sensing is the process of inferring surface parameters from measurements of the electromagnetic radiation (EMR) from the Earth‘s surface. </a:t>
            </a:r>
          </a:p>
          <a:p>
            <a:pPr marL="285750" indent="-285750" algn="just">
              <a:lnSpc>
                <a:spcPct val="107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EMR can either be reflected or emitted from the Earth‘s surface. </a:t>
            </a:r>
          </a:p>
          <a:p>
            <a:pPr marL="285750" indent="-285750" algn="just">
              <a:lnSpc>
                <a:spcPct val="107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other words, remote sensing is detecting and measuring electromagnetic (EM) energy emitted or reflected from distant objects made of various materials, so that we can identify and categorize these objects by class or type, substance and spatial distribution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8A3F83E-49A7-4D12-AE0B-F9761C04CED1}"/>
              </a:ext>
            </a:extLst>
          </p:cNvPr>
          <p:cNvSpPr txBox="1"/>
          <p:nvPr/>
        </p:nvSpPr>
        <p:spPr>
          <a:xfrm>
            <a:off x="1352939" y="261258"/>
            <a:ext cx="5570375" cy="523220"/>
          </a:xfrm>
          <a:prstGeom prst="rect">
            <a:avLst/>
          </a:prstGeom>
          <a:noFill/>
        </p:spPr>
        <p:txBody>
          <a:bodyPr wrap="square" rtlCol="0">
            <a:spAutoFit/>
          </a:bodyPr>
          <a:lstStyle/>
          <a:p>
            <a:r>
              <a:rPr lang="en-US" sz="2800" dirty="0">
                <a:solidFill>
                  <a:schemeClr val="accent2"/>
                </a:solidFill>
                <a:latin typeface="Times New Roman" panose="02020603050405020304" pitchFamily="18" charset="0"/>
                <a:cs typeface="Times New Roman" panose="02020603050405020304" pitchFamily="18" charset="0"/>
              </a:rPr>
              <a:t>Remote Sensing Definition</a:t>
            </a:r>
          </a:p>
        </p:txBody>
      </p:sp>
    </p:spTree>
    <p:extLst>
      <p:ext uri="{BB962C8B-B14F-4D97-AF65-F5344CB8AC3E}">
        <p14:creationId xmlns:p14="http://schemas.microsoft.com/office/powerpoint/2010/main" val="296103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D58F58-BC6D-4F4E-A2EA-EF53E9251575}"/>
              </a:ext>
            </a:extLst>
          </p:cNvPr>
          <p:cNvPicPr>
            <a:picLocks noChangeAspect="1"/>
          </p:cNvPicPr>
          <p:nvPr/>
        </p:nvPicPr>
        <p:blipFill>
          <a:blip r:embed="rId2"/>
          <a:stretch>
            <a:fillRect/>
          </a:stretch>
        </p:blipFill>
        <p:spPr>
          <a:xfrm>
            <a:off x="235845" y="124119"/>
            <a:ext cx="3617693" cy="2706259"/>
          </a:xfrm>
          <a:prstGeom prst="rect">
            <a:avLst/>
          </a:prstGeom>
        </p:spPr>
      </p:pic>
      <p:pic>
        <p:nvPicPr>
          <p:cNvPr id="5" name="Picture 4">
            <a:extLst>
              <a:ext uri="{FF2B5EF4-FFF2-40B4-BE49-F238E27FC236}">
                <a16:creationId xmlns:a16="http://schemas.microsoft.com/office/drawing/2014/main" id="{7BD1D60F-8B24-4B79-B225-7A6F81BD9DBD}"/>
              </a:ext>
            </a:extLst>
          </p:cNvPr>
          <p:cNvPicPr>
            <a:picLocks noChangeAspect="1"/>
          </p:cNvPicPr>
          <p:nvPr/>
        </p:nvPicPr>
        <p:blipFill>
          <a:blip r:embed="rId3"/>
          <a:stretch>
            <a:fillRect/>
          </a:stretch>
        </p:blipFill>
        <p:spPr>
          <a:xfrm>
            <a:off x="5308680" y="436697"/>
            <a:ext cx="3683358" cy="2028423"/>
          </a:xfrm>
          <a:prstGeom prst="rect">
            <a:avLst/>
          </a:prstGeom>
        </p:spPr>
      </p:pic>
      <p:pic>
        <p:nvPicPr>
          <p:cNvPr id="6" name="Picture 5">
            <a:extLst>
              <a:ext uri="{FF2B5EF4-FFF2-40B4-BE49-F238E27FC236}">
                <a16:creationId xmlns:a16="http://schemas.microsoft.com/office/drawing/2014/main" id="{54BE5027-0052-4067-92FC-2B7F0D6F7C20}"/>
              </a:ext>
            </a:extLst>
          </p:cNvPr>
          <p:cNvPicPr>
            <a:picLocks noChangeAspect="1"/>
          </p:cNvPicPr>
          <p:nvPr/>
        </p:nvPicPr>
        <p:blipFill>
          <a:blip r:embed="rId4"/>
          <a:stretch>
            <a:fillRect/>
          </a:stretch>
        </p:blipFill>
        <p:spPr>
          <a:xfrm>
            <a:off x="3467001" y="2911156"/>
            <a:ext cx="4154428" cy="2287841"/>
          </a:xfrm>
          <a:prstGeom prst="rect">
            <a:avLst/>
          </a:prstGeom>
        </p:spPr>
      </p:pic>
      <p:sp>
        <p:nvSpPr>
          <p:cNvPr id="7" name="TextBox 6">
            <a:extLst>
              <a:ext uri="{FF2B5EF4-FFF2-40B4-BE49-F238E27FC236}">
                <a16:creationId xmlns:a16="http://schemas.microsoft.com/office/drawing/2014/main" id="{3758A9EB-9505-4DC4-98FB-89F57A702444}"/>
              </a:ext>
            </a:extLst>
          </p:cNvPr>
          <p:cNvSpPr txBox="1"/>
          <p:nvPr/>
        </p:nvSpPr>
        <p:spPr>
          <a:xfrm>
            <a:off x="385138" y="5349271"/>
            <a:ext cx="9439995"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By recording emitted or reflected radiation and applying knowledge of its behavior as it passes through the Earth’s atmosphere and interacts with objects, remote sensing analysts develop knowledge of the character of features such as vegetation, structures, soils, rock, or water bodies on the Earth’s surface.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14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AF9F9F-905D-4B6A-96FF-7C256C844518}"/>
              </a:ext>
            </a:extLst>
          </p:cNvPr>
          <p:cNvSpPr/>
          <p:nvPr/>
        </p:nvSpPr>
        <p:spPr>
          <a:xfrm>
            <a:off x="789992" y="1085915"/>
            <a:ext cx="8923176" cy="4328557"/>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Electromagnetic energy or electromagnetic radiation (EMR) is the energy propagated in the form of an advancing interaction between electric and magnetic fields.</a:t>
            </a:r>
          </a:p>
          <a:p>
            <a:pPr marL="285750" indent="-285750" algn="just">
              <a:lnSpc>
                <a:spcPct val="107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travels with the velocity of light. Visible light, ultraviolet rays, infrared rays, heat, radio waves, X-rays all are different forms of electro-magnetic energy. </a:t>
            </a:r>
          </a:p>
          <a:p>
            <a:pPr marL="285750" indent="-285750" algn="just">
              <a:lnSpc>
                <a:spcPct val="107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Electro-magnetic energy (E) can be expressed either in terms of frequency (f) or wave length (λ) of radiation as E = h c f or h c / λ </a:t>
            </a:r>
          </a:p>
          <a:p>
            <a:pPr marL="285750" indent="-285750" algn="just">
              <a:lnSpc>
                <a:spcPct val="107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where h is Planck's constant (6.626 x 10-34 Joules-sec), c is a constant that expresses the celerity or speed of light (3 x 108 m/sec), f is frequency expressed in Hertz and λ is the wavelength expressed in micro meters (1μm = 10-6 m). </a:t>
            </a:r>
          </a:p>
        </p:txBody>
      </p:sp>
      <p:sp>
        <p:nvSpPr>
          <p:cNvPr id="2" name="TextBox 1">
            <a:extLst>
              <a:ext uri="{FF2B5EF4-FFF2-40B4-BE49-F238E27FC236}">
                <a16:creationId xmlns:a16="http://schemas.microsoft.com/office/drawing/2014/main" id="{34CEAE2F-9DAA-4997-92AB-C1F955330074}"/>
              </a:ext>
            </a:extLst>
          </p:cNvPr>
          <p:cNvSpPr txBox="1"/>
          <p:nvPr/>
        </p:nvSpPr>
        <p:spPr>
          <a:xfrm>
            <a:off x="1203649" y="298580"/>
            <a:ext cx="5747657" cy="369332"/>
          </a:xfrm>
          <a:prstGeom prst="rect">
            <a:avLst/>
          </a:prstGeom>
          <a:noFill/>
        </p:spPr>
        <p:txBody>
          <a:bodyPr wrap="square" rtlCol="0">
            <a:spAutoFit/>
          </a:bodyPr>
          <a:lstStyle>
            <a:defPPr>
              <a:defRPr lang="en-US"/>
            </a:defPPr>
            <a:lvl1pPr>
              <a:defRPr sz="2800">
                <a:solidFill>
                  <a:schemeClr val="accent2"/>
                </a:solidFill>
                <a:latin typeface="Times New Roman" panose="02020603050405020304" pitchFamily="18" charset="0"/>
                <a:cs typeface="Times New Roman" panose="02020603050405020304" pitchFamily="18" charset="0"/>
              </a:defRPr>
            </a:lvl1pPr>
          </a:lstStyle>
          <a:p>
            <a:r>
              <a:rPr lang="en-US" dirty="0"/>
              <a:t>Basic concepts of remote sensing</a:t>
            </a:r>
          </a:p>
        </p:txBody>
      </p:sp>
    </p:spTree>
    <p:extLst>
      <p:ext uri="{BB962C8B-B14F-4D97-AF65-F5344CB8AC3E}">
        <p14:creationId xmlns:p14="http://schemas.microsoft.com/office/powerpoint/2010/main" val="214501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AF9F9F-905D-4B6A-96FF-7C256C844518}"/>
              </a:ext>
            </a:extLst>
          </p:cNvPr>
          <p:cNvSpPr/>
          <p:nvPr/>
        </p:nvSpPr>
        <p:spPr>
          <a:xfrm>
            <a:off x="789992" y="1085915"/>
            <a:ext cx="8923176" cy="4391074"/>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can be observed from this equation, shorter wavelengths have higher energy content and longer wavelengths have lower energy content.</a:t>
            </a: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Distribution of the continuum of energy can be plotted as a function of wavelength (or frequency) and is known as the EMR spectrum</a:t>
            </a: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All matters reflect, emit or radiate a range of electromagnetic energy, depending upon the material characteristics. </a:t>
            </a: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remote sensing, it is the measurement of electromagnetic radiation reflected or emitted from an object, is the used to identify the target and to infer its properties. </a:t>
            </a:r>
          </a:p>
        </p:txBody>
      </p:sp>
      <p:sp>
        <p:nvSpPr>
          <p:cNvPr id="2" name="TextBox 1">
            <a:extLst>
              <a:ext uri="{FF2B5EF4-FFF2-40B4-BE49-F238E27FC236}">
                <a16:creationId xmlns:a16="http://schemas.microsoft.com/office/drawing/2014/main" id="{34CEAE2F-9DAA-4997-92AB-C1F955330074}"/>
              </a:ext>
            </a:extLst>
          </p:cNvPr>
          <p:cNvSpPr txBox="1"/>
          <p:nvPr/>
        </p:nvSpPr>
        <p:spPr>
          <a:xfrm>
            <a:off x="1203649" y="298580"/>
            <a:ext cx="5747657" cy="523220"/>
          </a:xfrm>
          <a:prstGeom prst="rect">
            <a:avLst/>
          </a:prstGeom>
          <a:noFill/>
        </p:spPr>
        <p:txBody>
          <a:bodyPr wrap="square" rtlCol="0">
            <a:spAutoFit/>
          </a:bodyPr>
          <a:lstStyle/>
          <a:p>
            <a:r>
              <a:rPr lang="en-US" sz="2800" dirty="0">
                <a:solidFill>
                  <a:schemeClr val="accent2"/>
                </a:solidFill>
                <a:latin typeface="Times New Roman" panose="02020603050405020304" pitchFamily="18" charset="0"/>
                <a:cs typeface="Times New Roman" panose="02020603050405020304" pitchFamily="18" charset="0"/>
              </a:rPr>
              <a:t>Basic concepts of remote sensing</a:t>
            </a:r>
          </a:p>
        </p:txBody>
      </p:sp>
    </p:spTree>
    <p:extLst>
      <p:ext uri="{BB962C8B-B14F-4D97-AF65-F5344CB8AC3E}">
        <p14:creationId xmlns:p14="http://schemas.microsoft.com/office/powerpoint/2010/main" val="2322240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AF9F9F-905D-4B6A-96FF-7C256C844518}"/>
              </a:ext>
            </a:extLst>
          </p:cNvPr>
          <p:cNvSpPr/>
          <p:nvPr/>
        </p:nvSpPr>
        <p:spPr>
          <a:xfrm>
            <a:off x="734007" y="1076581"/>
            <a:ext cx="8923176" cy="5115568"/>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Different objects reflect or emit different amounts of energy in different bands of the electromagnetic spectrum. </a:t>
            </a: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amount of energy reflected or emitted depends on the properties of both the material and the incident energy (angle of incidence, intensity and wavelength). </a:t>
            </a: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Detection and discrimination of objects or surface features is done through the uniqueness of the reflected or emitted electromagnetic radiation from the object. </a:t>
            </a: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device to detect this reflected or emitted electro-magnetic radiation from an object is called a ―sensor‖ (e.g., cameras and scanners). A vehicle used to carry the sensor is called a ―platform‖ (e.g., aircrafts and satellites).</a:t>
            </a:r>
          </a:p>
        </p:txBody>
      </p:sp>
      <p:sp>
        <p:nvSpPr>
          <p:cNvPr id="2" name="TextBox 1">
            <a:extLst>
              <a:ext uri="{FF2B5EF4-FFF2-40B4-BE49-F238E27FC236}">
                <a16:creationId xmlns:a16="http://schemas.microsoft.com/office/drawing/2014/main" id="{1A280EF8-4B52-4661-8292-B2CCDD1F4E1D}"/>
              </a:ext>
            </a:extLst>
          </p:cNvPr>
          <p:cNvSpPr txBox="1"/>
          <p:nvPr/>
        </p:nvSpPr>
        <p:spPr>
          <a:xfrm>
            <a:off x="877077" y="217279"/>
            <a:ext cx="5561045" cy="523220"/>
          </a:xfrm>
          <a:prstGeom prst="rect">
            <a:avLst/>
          </a:prstGeom>
          <a:noFill/>
        </p:spPr>
        <p:txBody>
          <a:bodyPr wrap="square" rtlCol="0">
            <a:spAutoFit/>
          </a:bodyPr>
          <a:lstStyle/>
          <a:p>
            <a:r>
              <a:rPr lang="en-US" sz="2800" dirty="0">
                <a:solidFill>
                  <a:schemeClr val="accent2"/>
                </a:solidFill>
                <a:latin typeface="Times New Roman" panose="02020603050405020304" pitchFamily="18" charset="0"/>
                <a:cs typeface="Times New Roman" panose="02020603050405020304" pitchFamily="18" charset="0"/>
              </a:rPr>
              <a:t>Principles of Remote Sensing</a:t>
            </a:r>
          </a:p>
        </p:txBody>
      </p:sp>
    </p:spTree>
    <p:extLst>
      <p:ext uri="{BB962C8B-B14F-4D97-AF65-F5344CB8AC3E}">
        <p14:creationId xmlns:p14="http://schemas.microsoft.com/office/powerpoint/2010/main" val="83455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AF9F9F-905D-4B6A-96FF-7C256C844518}"/>
              </a:ext>
            </a:extLst>
          </p:cNvPr>
          <p:cNvSpPr/>
          <p:nvPr/>
        </p:nvSpPr>
        <p:spPr>
          <a:xfrm>
            <a:off x="743338" y="1079947"/>
            <a:ext cx="8923176" cy="5028171"/>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Emission of electromagnetic radiation: The Sun or an EMR source located on the platform </a:t>
            </a: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Transmission of energy from the source to the object: Absorption and scattering of the EMR while transmission </a:t>
            </a: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Interaction of EMR with the object and subsequent reflection and emission: Transmission of energy from the object to the sensor </a:t>
            </a: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Recording of energy by the sensor : Photographic or non-photographic sensors </a:t>
            </a: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Transmission of the recorded information to the ground station </a:t>
            </a: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Processing of the data into digital or hard copy image </a:t>
            </a:r>
          </a:p>
          <a:p>
            <a:pPr marL="285750" indent="-285750" algn="just">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Analysis of data </a:t>
            </a:r>
          </a:p>
        </p:txBody>
      </p:sp>
      <p:sp>
        <p:nvSpPr>
          <p:cNvPr id="2" name="TextBox 1">
            <a:extLst>
              <a:ext uri="{FF2B5EF4-FFF2-40B4-BE49-F238E27FC236}">
                <a16:creationId xmlns:a16="http://schemas.microsoft.com/office/drawing/2014/main" id="{0FD1628B-A887-4AA2-B101-E10D36429140}"/>
              </a:ext>
            </a:extLst>
          </p:cNvPr>
          <p:cNvSpPr txBox="1"/>
          <p:nvPr/>
        </p:nvSpPr>
        <p:spPr>
          <a:xfrm>
            <a:off x="1212979" y="345232"/>
            <a:ext cx="6410131" cy="369332"/>
          </a:xfrm>
          <a:prstGeom prst="rect">
            <a:avLst/>
          </a:prstGeom>
          <a:noFill/>
        </p:spPr>
        <p:txBody>
          <a:bodyPr wrap="square" rtlCol="0">
            <a:spAutoFit/>
          </a:bodyPr>
          <a:lstStyle>
            <a:defPPr>
              <a:defRPr lang="en-US"/>
            </a:defPPr>
            <a:lvl1pPr>
              <a:defRPr sz="2800">
                <a:solidFill>
                  <a:schemeClr val="accent2"/>
                </a:solidFill>
                <a:latin typeface="Times New Roman" panose="02020603050405020304" pitchFamily="18" charset="0"/>
                <a:cs typeface="Times New Roman" panose="02020603050405020304" pitchFamily="18" charset="0"/>
              </a:defRPr>
            </a:lvl1pPr>
          </a:lstStyle>
          <a:p>
            <a:r>
              <a:rPr lang="en-US" dirty="0"/>
              <a:t>Main stages in remote sensing</a:t>
            </a:r>
          </a:p>
        </p:txBody>
      </p:sp>
    </p:spTree>
    <p:extLst>
      <p:ext uri="{BB962C8B-B14F-4D97-AF65-F5344CB8AC3E}">
        <p14:creationId xmlns:p14="http://schemas.microsoft.com/office/powerpoint/2010/main" val="25764508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931</TotalTime>
  <Words>1348</Words>
  <Application>Microsoft Office PowerPoint</Application>
  <PresentationFormat>Widescreen</PresentationFormat>
  <Paragraphs>97</Paragraphs>
  <Slides>17</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Nabela H. Mahmoud Abd Elaal</dc:creator>
  <cp:lastModifiedBy>Nabela H. Mahmoud Abd Elaal</cp:lastModifiedBy>
  <cp:revision>25</cp:revision>
  <dcterms:created xsi:type="dcterms:W3CDTF">2020-03-19T10:12:38Z</dcterms:created>
  <dcterms:modified xsi:type="dcterms:W3CDTF">2020-03-21T18:18:13Z</dcterms:modified>
</cp:coreProperties>
</file>