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 Slab"/>
      <p:regular r:id="rId34"/>
      <p:bold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bold.fntdata"/><Relationship Id="rId12" Type="http://schemas.openxmlformats.org/officeDocument/2006/relationships/slide" Target="slides/slide7.xml"/><Relationship Id="rId34" Type="http://schemas.openxmlformats.org/officeDocument/2006/relationships/font" Target="fonts/RobotoSlab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24af62c87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24af62c87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26ee9bee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26ee9bee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a22180f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a22180f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a22180f8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a22180f8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a22180f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a22180f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a22180f8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a22180f8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a22180f8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a22180f8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a22180f8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a22180f8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24af62c87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24af62c87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24af62c87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24af62c87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2874097a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2874097a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26ee9bee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26ee9bee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24af62c87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24af62c87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26e20f0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26e20f0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26ee9be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26ee9be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26ee9be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26ee9be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26ee9bee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26ee9bee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26ee9bee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26ee9bee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26ee9bee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26ee9bee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26ee9bee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26ee9bee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24af62c87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24af62c87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24af62c8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24af62c8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24af62c87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24af62c87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26ee9bee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26ee9be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26ee9be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26ee9be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24af62c87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24af62c87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24af62c87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24af62c87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Relationship Id="rId4" Type="http://schemas.openxmlformats.org/officeDocument/2006/relationships/hyperlink" Target="mailto:elsayed.ahmed.elwasefy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084525" y="1767900"/>
            <a:ext cx="6371700" cy="10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Science &amp; Devops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W</a:t>
            </a:r>
            <a:r>
              <a:rPr lang="en"/>
              <a:t>orkflow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0" cy="30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VS Business Intelligence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the easiest way to differentiate is to think of: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Data science</a:t>
            </a:r>
            <a:r>
              <a:rPr lang="en"/>
              <a:t> in terms of the </a:t>
            </a:r>
            <a:r>
              <a:rPr lang="en">
                <a:solidFill>
                  <a:srgbClr val="FF0000"/>
                </a:solidFill>
              </a:rPr>
              <a:t>future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BI</a:t>
            </a:r>
            <a:r>
              <a:rPr lang="en"/>
              <a:t> in terms of the </a:t>
            </a:r>
            <a:r>
              <a:rPr lang="en">
                <a:solidFill>
                  <a:srgbClr val="FF0000"/>
                </a:solidFill>
              </a:rPr>
              <a:t>past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present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Data Science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Volume, Velocity, Variety (</a:t>
            </a:r>
            <a:r>
              <a:rPr b="1" lang="en">
                <a:solidFill>
                  <a:srgbClr val="FF0000"/>
                </a:solidFill>
              </a:rPr>
              <a:t>3 V’s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 sz="1800">
                <a:solidFill>
                  <a:srgbClr val="FF0000"/>
                </a:solidFill>
              </a:rPr>
              <a:t>Volume</a:t>
            </a:r>
            <a:r>
              <a:rPr lang="en" sz="1800"/>
              <a:t>: A good data scientist will be adept at managing volume</a:t>
            </a:r>
            <a:r>
              <a:rPr lang="en" sz="1800">
                <a:solidFill>
                  <a:srgbClr val="FF0000"/>
                </a:solidFill>
              </a:rPr>
              <a:t> not just technically</a:t>
            </a:r>
            <a:r>
              <a:rPr lang="en" sz="1800"/>
              <a:t> in a database sense, </a:t>
            </a:r>
            <a:r>
              <a:rPr lang="en" sz="1800">
                <a:solidFill>
                  <a:srgbClr val="FF0000"/>
                </a:solidFill>
              </a:rPr>
              <a:t>but by building algorithms</a:t>
            </a:r>
            <a:r>
              <a:rPr lang="en" sz="1800"/>
              <a:t> to make intelligent use of the size of the data as efficiently as possible.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Data Science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Volume, Velocity, Variety (</a:t>
            </a:r>
            <a:r>
              <a:rPr b="1" lang="en">
                <a:solidFill>
                  <a:srgbClr val="FF0000"/>
                </a:solidFill>
              </a:rPr>
              <a:t>3 V’s</a:t>
            </a:r>
            <a:r>
              <a:rPr lang="en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 startAt="2"/>
            </a:pPr>
            <a:r>
              <a:rPr b="1" lang="en" sz="1800">
                <a:solidFill>
                  <a:srgbClr val="FF0000"/>
                </a:solidFill>
              </a:rPr>
              <a:t>Velocity:</a:t>
            </a:r>
            <a:r>
              <a:rPr lang="en" sz="1800"/>
              <a:t> is the measure of </a:t>
            </a:r>
            <a:r>
              <a:rPr lang="en" sz="1800">
                <a:solidFill>
                  <a:srgbClr val="FF0000"/>
                </a:solidFill>
              </a:rPr>
              <a:t>how fast the data is coming in</a:t>
            </a:r>
            <a:r>
              <a:rPr lang="en" sz="1800"/>
              <a:t>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AutoNum type="romanLcPeriod"/>
            </a:pPr>
            <a:r>
              <a:rPr lang="en" sz="1800"/>
              <a:t> </a:t>
            </a:r>
            <a:r>
              <a:rPr b="1" lang="en" sz="1800">
                <a:solidFill>
                  <a:srgbClr val="FF0000"/>
                </a:solidFill>
              </a:rPr>
              <a:t>Facebook</a:t>
            </a:r>
            <a:r>
              <a:rPr lang="en" sz="1800"/>
              <a:t> has to handle a tsunami of photographs every day. It has to ingest it all, process it, file it, and somehow, later, be able to retrieve it.</a:t>
            </a:r>
            <a:endParaRPr b="1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Data Science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Volume, Velocity, Variety (</a:t>
            </a:r>
            <a:r>
              <a:rPr b="1" lang="en">
                <a:solidFill>
                  <a:srgbClr val="FF0000"/>
                </a:solidFill>
              </a:rPr>
              <a:t>3 V’s</a:t>
            </a:r>
            <a:r>
              <a:rPr lang="en"/>
              <a:t>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lphaLcPeriod" startAt="3"/>
            </a:pPr>
            <a:r>
              <a:rPr b="1" lang="en" sz="1800">
                <a:solidFill>
                  <a:srgbClr val="FF0000"/>
                </a:solidFill>
              </a:rPr>
              <a:t>Variety: </a:t>
            </a:r>
            <a:r>
              <a:rPr lang="en" sz="1800">
                <a:solidFill>
                  <a:srgbClr val="FFFFFF"/>
                </a:solidFill>
              </a:rPr>
              <a:t>Different</a:t>
            </a:r>
            <a:r>
              <a:rPr lang="en" sz="1800">
                <a:solidFill>
                  <a:srgbClr val="FFFFFF"/>
                </a:solidFill>
              </a:rPr>
              <a:t> forms of data,</a:t>
            </a:r>
            <a:endParaRPr sz="18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y</a:t>
            </a:r>
            <a:r>
              <a:rPr lang="en" sz="1800">
                <a:solidFill>
                  <a:srgbClr val="FFFFFF"/>
                </a:solidFill>
              </a:rPr>
              <a:t>ou may deal with</a:t>
            </a:r>
            <a:r>
              <a:rPr lang="en" sz="1800">
                <a:solidFill>
                  <a:srgbClr val="FFFFFF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photographs</a:t>
            </a:r>
            <a:r>
              <a:rPr lang="en" sz="1800">
                <a:solidFill>
                  <a:srgbClr val="FFFFFF"/>
                </a:solidFill>
              </a:rPr>
              <a:t>, </a:t>
            </a:r>
            <a:r>
              <a:rPr lang="en" sz="1800">
                <a:solidFill>
                  <a:srgbClr val="FF0000"/>
                </a:solidFill>
              </a:rPr>
              <a:t>tweets</a:t>
            </a:r>
            <a:r>
              <a:rPr lang="en" sz="1800">
                <a:solidFill>
                  <a:srgbClr val="FFFFFF"/>
                </a:solidFill>
              </a:rPr>
              <a:t>, </a:t>
            </a:r>
            <a:r>
              <a:rPr lang="en" sz="1800">
                <a:solidFill>
                  <a:srgbClr val="FF0000"/>
                </a:solidFill>
              </a:rPr>
              <a:t>plain texts</a:t>
            </a:r>
            <a:r>
              <a:rPr lang="en" sz="1800">
                <a:solidFill>
                  <a:srgbClr val="FFFFFF"/>
                </a:solidFill>
              </a:rPr>
              <a:t>, and so on. Each of these are very different from each other.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Data Science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n"/>
              <a:t>Machine Learning: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about how systems </a:t>
            </a:r>
            <a:r>
              <a:rPr lang="en">
                <a:solidFill>
                  <a:srgbClr val="FF0000"/>
                </a:solidFill>
              </a:rPr>
              <a:t>learn from data</a:t>
            </a:r>
            <a:r>
              <a:rPr lang="en"/>
              <a:t>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Systems may be</a:t>
            </a:r>
            <a:r>
              <a:rPr lang="en">
                <a:solidFill>
                  <a:srgbClr val="FF0000"/>
                </a:solidFill>
              </a:rPr>
              <a:t> trained on data to make decisions</a:t>
            </a:r>
            <a:r>
              <a:rPr lang="en"/>
              <a:t>, and training is a continuous process, where the system updates its learning and (hopefully) improves its decision-making ability with more data.</a:t>
            </a:r>
            <a:endParaRPr/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feed it more data it keeps changing its decision rules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Data Science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Supervised and Unsupervised Learning (</a:t>
            </a:r>
            <a:r>
              <a:rPr lang="en">
                <a:solidFill>
                  <a:srgbClr val="FF0000"/>
                </a:solidFill>
              </a:rPr>
              <a:t>s</a:t>
            </a:r>
            <a:r>
              <a:rPr lang="en">
                <a:solidFill>
                  <a:srgbClr val="FF0000"/>
                </a:solidFill>
              </a:rPr>
              <a:t>ystems may learn in two broad ways) 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FF0000"/>
                </a:solidFill>
              </a:rPr>
              <a:t>Supervised Learning</a:t>
            </a:r>
            <a:r>
              <a:rPr lang="en"/>
              <a:t>: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 system produces decisions (outputs) based on input data.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Automated credit card approval systems is an example of this type of learning.</a:t>
            </a:r>
            <a:endParaRPr/>
          </a:p>
          <a:p>
            <a:pPr indent="-3175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/>
              <a:t>The system is given a historical data sample of </a:t>
            </a:r>
            <a:r>
              <a:rPr lang="en">
                <a:solidFill>
                  <a:srgbClr val="FF0000"/>
                </a:solidFill>
              </a:rPr>
              <a:t>inputs</a:t>
            </a:r>
            <a:r>
              <a:rPr lang="en"/>
              <a:t> and known </a:t>
            </a:r>
            <a:r>
              <a:rPr lang="en">
                <a:solidFill>
                  <a:srgbClr val="FF0000"/>
                </a:solidFill>
              </a:rPr>
              <a:t>outputs</a:t>
            </a:r>
            <a:r>
              <a:rPr lang="en"/>
              <a:t>, and it “learns” the relationship between the two using machine learning techniques.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Art Of Data Science</a:t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Supervised and Unsupervised Learning (</a:t>
            </a:r>
            <a:r>
              <a:rPr lang="en">
                <a:solidFill>
                  <a:srgbClr val="FF0000"/>
                </a:solidFill>
              </a:rPr>
              <a:t>systems may learn in two broad ways) 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>
                <a:solidFill>
                  <a:srgbClr val="FF0000"/>
                </a:solidFill>
              </a:rPr>
              <a:t>Uns</a:t>
            </a:r>
            <a:r>
              <a:rPr lang="en">
                <a:solidFill>
                  <a:srgbClr val="FF0000"/>
                </a:solidFill>
              </a:rPr>
              <a:t>upervised Learning</a:t>
            </a:r>
            <a:r>
              <a:rPr lang="en"/>
              <a:t>:</a:t>
            </a:r>
            <a:endParaRPr/>
          </a:p>
          <a:p>
            <a:pPr indent="-2984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arenR"/>
            </a:pPr>
            <a:r>
              <a:rPr lang="en" sz="1500">
                <a:solidFill>
                  <a:srgbClr val="FF0000"/>
                </a:solidFill>
              </a:rPr>
              <a:t>is a process of reorganizing</a:t>
            </a:r>
            <a:r>
              <a:rPr lang="en" sz="1500"/>
              <a:t> and enhancing the inputs in order to place structure on unlabeled data.</a:t>
            </a:r>
            <a:endParaRPr sz="1500"/>
          </a:p>
          <a:p>
            <a:pPr indent="-32385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lphaLcParenR"/>
            </a:pPr>
            <a:r>
              <a:rPr lang="en" sz="1500">
                <a:solidFill>
                  <a:srgbClr val="FF0000"/>
                </a:solidFill>
              </a:rPr>
              <a:t>Example:</a:t>
            </a:r>
            <a:r>
              <a:rPr lang="en" sz="1500"/>
              <a:t> is cluster analysis, which takes a collection of entities, each with a number of attributes, and partitions the entity space into sets or groups based on closeness of the attributes of all entities.</a:t>
            </a:r>
            <a:endParaRPr sz="15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Goals and Deliverables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Here is a short list of common data science deliverables: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Prediction (predict a value based on inputs)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Classification (e.g., spam or not spam)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Recommendations (e.g., Amazon, Wuzzuf and Netflix recommendations)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Pattern detection and grouping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Recognition (image, text, audio, video, facial, …)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Goals and Deliverables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Here is a short list of common data science deliverables: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Actionable insights (via dashboards, reports, visualizations, …)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Automated processes and decision-making (e.g., credit card approval)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Optimization (e.g., risk management)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en"/>
              <a:t>Forecasts (e.g., sales and revenue)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680300" y="982725"/>
            <a:ext cx="5783400" cy="78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846600" y="2020950"/>
            <a:ext cx="5579400" cy="2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Data Science.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Relationship to statistics.</a:t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Impact of Data Science.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science workflow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Why data scientists need to know about DevOps?</a:t>
            </a:r>
            <a:endParaRPr sz="16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science development infrastructure.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Science deployment.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428775" y="4549100"/>
            <a:ext cx="3447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By: Elsayed Ahmed Elwasefy</a:t>
            </a:r>
            <a:endParaRPr sz="16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Cases: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489825"/>
            <a:ext cx="8368201" cy="30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89825"/>
            <a:ext cx="8368201" cy="32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ctrTitle"/>
          </p:nvPr>
        </p:nvSpPr>
        <p:spPr>
          <a:xfrm>
            <a:off x="1293300" y="1493475"/>
            <a:ext cx="6557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Applying devops in data science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47725" y="458025"/>
            <a:ext cx="8476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Why data scientists need to know about DevOps?</a:t>
            </a:r>
            <a:endParaRPr sz="2800"/>
          </a:p>
        </p:txBody>
      </p:sp>
      <p:sp>
        <p:nvSpPr>
          <p:cNvPr id="193" name="Google Shape;193;p34"/>
          <p:cNvSpPr txBox="1"/>
          <p:nvPr/>
        </p:nvSpPr>
        <p:spPr>
          <a:xfrm>
            <a:off x="565050" y="1651725"/>
            <a:ext cx="7816800" cy="29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 developers needed to move fast and experiment often,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 Operations teams prioritized </a:t>
            </a: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stability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availability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of services (these are the people who keep servers ru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nning day in and day out).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Their goals were </a:t>
            </a: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 only opposing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they were </a:t>
            </a:r>
            <a:r>
              <a:rPr lang="en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competing</a:t>
            </a: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scientists create value by experiments: new ways of modeling, combining, and transforming data.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87900" y="210075"/>
            <a:ext cx="8368200" cy="9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Devops requirements for data scientists differ from application developers</a:t>
            </a:r>
            <a:endParaRPr sz="2400"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perform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more experimentation </a:t>
            </a:r>
            <a:r>
              <a:rPr lang="en"/>
              <a:t>around data sets and models, it’s in role require plan, build, test, deploy cycle.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and testing models vary in machine levels.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Auto scale </a:t>
            </a:r>
            <a:r>
              <a:rPr lang="en"/>
              <a:t>depending on data size and the model used.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Models deployed into production also require </a:t>
            </a:r>
            <a:r>
              <a:rPr lang="en">
                <a:solidFill>
                  <a:srgbClr val="FF0000"/>
                </a:solidFill>
              </a:rPr>
              <a:t>ongoing maintenance</a:t>
            </a:r>
            <a:r>
              <a:rPr lang="en"/>
              <a:t>, so need new configurations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Monitoring</a:t>
            </a:r>
            <a:r>
              <a:rPr lang="en"/>
              <a:t> data pipelines and models.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Environment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87900" y="1489825"/>
            <a:ext cx="8368200" cy="35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Roboto Slab"/>
              <a:buAutoNum type="arabicPeriod"/>
            </a:pPr>
            <a:r>
              <a:rPr lang="en" sz="2200" u="sng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Preparing infrastructure:</a:t>
            </a:r>
            <a:endParaRPr sz="2200" u="sng">
              <a:solidFill>
                <a:srgbClr val="FF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Roboto Slab"/>
              <a:buAutoNum type="alphaLcPeriod"/>
            </a:pPr>
            <a:r>
              <a:rPr lang="en" sz="19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Programing language </a:t>
            </a: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(Python, R, or other languages)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Roboto Slab"/>
              <a:buAutoNum type="alphaLcPeriod"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What </a:t>
            </a:r>
            <a:r>
              <a:rPr lang="en" sz="19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tools</a:t>
            </a: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 (Jupyter, Tableau, Apache Kafka, and NLTK) for analysis and modeling.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Roboto Slab"/>
              <a:buAutoNum type="alphaLcPeriod"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What </a:t>
            </a:r>
            <a:r>
              <a:rPr lang="en" sz="19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databases</a:t>
            </a: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 and clouds are they using as data sources.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Roboto Slab"/>
              <a:buAutoNum type="arabicPeriod"/>
            </a:pPr>
            <a:r>
              <a:rPr lang="en" sz="2200" u="sng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Code Management:</a:t>
            </a:r>
            <a:endParaRPr sz="2200" u="sng">
              <a:solidFill>
                <a:srgbClr val="FF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oboto Slab"/>
              <a:buAutoNum type="alphaLcPeriod"/>
            </a:pPr>
            <a:r>
              <a:rPr lang="en" sz="19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Where to store code.</a:t>
            </a:r>
            <a:endParaRPr sz="1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Roboto Slab"/>
              <a:buAutoNum type="alphaLcPeriod"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How code is versioned.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1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Roboto Slab"/>
              <a:buAutoNum type="alphaLcPeriod"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How code is packaged for deployment.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AutoNum type="arabicPeriod"/>
            </a:pPr>
            <a:r>
              <a:rPr lang="en" sz="2200" u="sng">
                <a:solidFill>
                  <a:srgbClr val="FF0000"/>
                </a:solidFill>
              </a:rPr>
              <a:t>Implementing Continuous Integration:</a:t>
            </a:r>
            <a:endParaRPr sz="2200" u="sng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lphaLcPeriod"/>
            </a:pPr>
            <a:r>
              <a:rPr lang="en" sz="2000">
                <a:solidFill>
                  <a:srgbClr val="FFFFFF"/>
                </a:solidFill>
              </a:rPr>
              <a:t>removes some of the manual work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in testing new algorithms.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lphaLcPeriod"/>
            </a:pPr>
            <a:r>
              <a:rPr lang="en" sz="2000">
                <a:solidFill>
                  <a:srgbClr val="FFFFFF"/>
                </a:solidFill>
              </a:rPr>
              <a:t> Configure tools like </a:t>
            </a:r>
            <a:r>
              <a:rPr lang="en" sz="2000">
                <a:solidFill>
                  <a:srgbClr val="FF0000"/>
                </a:solidFill>
              </a:rPr>
              <a:t>Jenkins</a:t>
            </a:r>
            <a:r>
              <a:rPr lang="en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or other tools.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200" y="2377575"/>
            <a:ext cx="3185950" cy="20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 startAt="2"/>
            </a:pPr>
            <a:r>
              <a:rPr lang="en" sz="2000">
                <a:solidFill>
                  <a:srgbClr val="FF0000"/>
                </a:solidFill>
              </a:rPr>
              <a:t>Applying containerization</a:t>
            </a:r>
            <a:r>
              <a:rPr lang="en" sz="2000">
                <a:solidFill>
                  <a:srgbClr val="FFFFFF"/>
                </a:solidFill>
              </a:rPr>
              <a:t> (Docker)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050" y="2405800"/>
            <a:ext cx="3637750" cy="16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AutoNum type="arabicPeriod" startAt="3"/>
            </a:pPr>
            <a:r>
              <a:rPr lang="en" sz="2000">
                <a:solidFill>
                  <a:srgbClr val="FF0000"/>
                </a:solidFill>
              </a:rPr>
              <a:t>Orchestration tools</a:t>
            </a:r>
            <a:r>
              <a:rPr lang="en" sz="2000">
                <a:solidFill>
                  <a:srgbClr val="FFFFFF"/>
                </a:solidFill>
              </a:rPr>
              <a:t> such as </a:t>
            </a:r>
            <a:r>
              <a:rPr lang="en" sz="2000">
                <a:solidFill>
                  <a:srgbClr val="FF0000"/>
                </a:solidFill>
              </a:rPr>
              <a:t>Kubernetes</a:t>
            </a:r>
            <a:r>
              <a:rPr lang="en" sz="2000">
                <a:solidFill>
                  <a:srgbClr val="FFFFFF"/>
                </a:solidFill>
              </a:rPr>
              <a:t>. 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75" y="2274550"/>
            <a:ext cx="4624900" cy="16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0"/>
          <p:cNvSpPr txBox="1"/>
          <p:nvPr/>
        </p:nvSpPr>
        <p:spPr>
          <a:xfrm>
            <a:off x="5103875" y="3606000"/>
            <a:ext cx="34950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You can find me at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elsayed.ahmed.elwasefy@gmail.com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01068379284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40"/>
          <p:cNvSpPr txBox="1"/>
          <p:nvPr/>
        </p:nvSpPr>
        <p:spPr>
          <a:xfrm>
            <a:off x="4834425" y="713275"/>
            <a:ext cx="34554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 sz="33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1680300" y="1315725"/>
            <a:ext cx="5783400" cy="14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5"/>
            <a:ext cx="8368200" cy="3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 is a</a:t>
            </a:r>
            <a:r>
              <a:rPr lang="en"/>
              <a:t> multi-disciplinary</a:t>
            </a:r>
            <a:r>
              <a:rPr lang="en"/>
              <a:t> field that uses</a:t>
            </a:r>
            <a:r>
              <a:rPr lang="en"/>
              <a:t> 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scientific methods,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processes,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algorithms and systems</a:t>
            </a:r>
            <a:r>
              <a:rPr lang="en"/>
              <a:t>) to extract </a:t>
            </a:r>
            <a:r>
              <a:rPr lang="en">
                <a:solidFill>
                  <a:srgbClr val="FF0000"/>
                </a:solidFill>
              </a:rPr>
              <a:t>knowledge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insights</a:t>
            </a:r>
            <a:r>
              <a:rPr lang="en"/>
              <a:t> from many </a:t>
            </a:r>
            <a:r>
              <a:rPr lang="en">
                <a:solidFill>
                  <a:srgbClr val="FF0000"/>
                </a:solidFill>
              </a:rPr>
              <a:t>structural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unstructured</a:t>
            </a:r>
            <a:r>
              <a:rPr lang="en"/>
              <a:t> data which are typically large.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science is related to </a:t>
            </a:r>
            <a:r>
              <a:rPr lang="en">
                <a:solidFill>
                  <a:srgbClr val="FF0000"/>
                </a:solidFill>
              </a:rPr>
              <a:t>data mining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machine learning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big data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5"/>
            <a:ext cx="83682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concept to unify statistics, </a:t>
            </a:r>
            <a:r>
              <a:rPr lang="en">
                <a:solidFill>
                  <a:srgbClr val="FF0000"/>
                </a:solidFill>
              </a:rPr>
              <a:t>data analysis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machine learning</a:t>
            </a:r>
            <a:r>
              <a:rPr lang="en"/>
              <a:t> and their related methods in order to </a:t>
            </a:r>
            <a:r>
              <a:rPr lang="en">
                <a:solidFill>
                  <a:srgbClr val="FF0000"/>
                </a:solidFill>
              </a:rPr>
              <a:t>understand</a:t>
            </a:r>
            <a:r>
              <a:rPr lang="en"/>
              <a:t> and </a:t>
            </a:r>
            <a:r>
              <a:rPr lang="en">
                <a:solidFill>
                  <a:srgbClr val="FF0000"/>
                </a:solidFill>
              </a:rPr>
              <a:t>analyze</a:t>
            </a:r>
            <a:r>
              <a:rPr lang="en"/>
              <a:t> actual phenomena with data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6425" y="2833475"/>
            <a:ext cx="4713600" cy="16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Employs techniques and theories drawn from many fields within the context of mathematics, statistics and computer science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425" y="2571750"/>
            <a:ext cx="3182751" cy="241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to statistics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87900" y="1489825"/>
            <a:ext cx="8368200" cy="34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statisticians, have argued that data science is </a:t>
            </a:r>
            <a:r>
              <a:rPr lang="en">
                <a:solidFill>
                  <a:srgbClr val="FF0000"/>
                </a:solidFill>
              </a:rPr>
              <a:t>not a new field</a:t>
            </a:r>
            <a:r>
              <a:rPr lang="en"/>
              <a:t>, but rather </a:t>
            </a:r>
            <a:r>
              <a:rPr lang="en">
                <a:solidFill>
                  <a:srgbClr val="FF0000"/>
                </a:solidFill>
              </a:rPr>
              <a:t>another name for statistics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Others</a:t>
            </a:r>
            <a:r>
              <a:rPr lang="en"/>
              <a:t> argue that data science is </a:t>
            </a:r>
            <a:r>
              <a:rPr lang="en">
                <a:solidFill>
                  <a:srgbClr val="FF0000"/>
                </a:solidFill>
              </a:rPr>
              <a:t>distinct</a:t>
            </a:r>
            <a:r>
              <a:rPr lang="en"/>
              <a:t> from statistics because </a:t>
            </a:r>
            <a:r>
              <a:rPr lang="en">
                <a:solidFill>
                  <a:srgbClr val="FF0000"/>
                </a:solidFill>
              </a:rPr>
              <a:t>it focuses on problems and techniques unique to digital data.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</a:t>
            </a:r>
            <a:r>
              <a:rPr lang="en" u="sng"/>
              <a:t>Andrew Gelman</a:t>
            </a:r>
            <a:r>
              <a:rPr lang="en"/>
              <a:t> a data scientist has described statistics as a nonessential part of data </a:t>
            </a:r>
            <a:r>
              <a:rPr lang="en"/>
              <a:t>science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it is described as an applied field growing out of traditional statistics.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Impacts of data science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data is very quickly becoming a vital tool for businesses and companies of all sizes.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Data-driven businesses</a:t>
            </a:r>
            <a:r>
              <a:rPr lang="en"/>
              <a:t> are worth </a:t>
            </a:r>
            <a:r>
              <a:rPr lang="en">
                <a:solidFill>
                  <a:srgbClr val="FF0000"/>
                </a:solidFill>
              </a:rPr>
              <a:t>$1.2 trillion</a:t>
            </a:r>
            <a:r>
              <a:rPr lang="en"/>
              <a:t> collectively in 2020, an increase from </a:t>
            </a:r>
            <a:r>
              <a:rPr lang="en">
                <a:solidFill>
                  <a:srgbClr val="FF0000"/>
                </a:solidFill>
              </a:rPr>
              <a:t>$333 billion</a:t>
            </a:r>
            <a:r>
              <a:rPr lang="en"/>
              <a:t> in the year 2015.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scientist need to be comfortable with: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Mathematics: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Algebra, Calculus, Graph Theory and Probability.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Software Engineering</a:t>
            </a:r>
            <a:r>
              <a:rPr lang="en">
                <a:solidFill>
                  <a:srgbClr val="FF0000"/>
                </a:solidFill>
              </a:rPr>
              <a:t>: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Algorithms and data structures.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Machine Learning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Steps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Data Gathering</a:t>
            </a:r>
            <a:r>
              <a:rPr lang="en"/>
              <a:t>: structured and </a:t>
            </a:r>
            <a:r>
              <a:rPr lang="en"/>
              <a:t>unstructured data.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Data Preparation</a:t>
            </a:r>
            <a:r>
              <a:rPr lang="en"/>
              <a:t>: Once Getting data, clean and format.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Exploration</a:t>
            </a:r>
            <a:r>
              <a:rPr lang="en"/>
              <a:t>: Get some insights, visualize, apply clustering algorithms to understand this data to aid you in building a model step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FF0000"/>
                </a:solidFill>
              </a:rPr>
              <a:t>Building Model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