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5" r:id="rId2"/>
    <p:sldId id="284" r:id="rId3"/>
    <p:sldId id="266" r:id="rId4"/>
    <p:sldId id="286" r:id="rId5"/>
    <p:sldId id="287" r:id="rId6"/>
    <p:sldId id="267" r:id="rId7"/>
    <p:sldId id="288" r:id="rId8"/>
    <p:sldId id="268" r:id="rId9"/>
    <p:sldId id="273" r:id="rId10"/>
    <p:sldId id="278" r:id="rId11"/>
    <p:sldId id="279" r:id="rId12"/>
    <p:sldId id="283" r:id="rId13"/>
    <p:sldId id="271" r:id="rId14"/>
    <p:sldId id="290" r:id="rId15"/>
    <p:sldId id="289" r:id="rId16"/>
    <p:sldId id="272" r:id="rId17"/>
    <p:sldId id="281" r:id="rId18"/>
    <p:sldId id="291" r:id="rId19"/>
    <p:sldId id="270" r:id="rId20"/>
    <p:sldId id="293" r:id="rId21"/>
    <p:sldId id="294" r:id="rId22"/>
    <p:sldId id="295" r:id="rId23"/>
    <p:sldId id="297" r:id="rId24"/>
    <p:sldId id="296" r:id="rId25"/>
    <p:sldId id="269" r:id="rId2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44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1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6"/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E856-42A5-89C2-7E2EAE673E4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E856-42A5-89C2-7E2EAE673E4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56-42A5-89C2-7E2EAE673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E52B-499C-90D3-B346B3AEB8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E52B-499C-90D3-B346B3AEB8E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2B-499C-90D3-B346B3AEB8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8177-4195-86A8-DA91E682447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8177-4195-86A8-DA91E682447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77-4195-86A8-DA91E6824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ar-EG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0.26626</cdr:x>
      <cdr:y>0.26257</cdr:y>
    </cdr:from>
    <cdr:to>
      <cdr:x>0.73374</cdr:x>
      <cdr:y>0.73742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4FC068F2-94DF-447B-AF3F-5FB85684FD76}"/>
            </a:ext>
          </a:extLst>
        </cdr:cNvPr>
        <cdr:cNvSpPr/>
      </cdr:nvSpPr>
      <cdr:spPr>
        <a:xfrm xmlns:a="http://schemas.openxmlformats.org/drawingml/2006/main">
          <a:off x="291313" y="282816"/>
          <a:ext cx="511456" cy="511455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ar-EG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 sz="24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B213B1E-52B9-48F6-B6C1-E81E1F45E3D0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07DE539-0D60-4969-8C07-B889FC3716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393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1757-3609-4ACF-9E5B-CE9DD9552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5F685-BFFE-4B31-B12B-674F18BEC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C4D8-11AB-4FA7-B437-4F6B1BA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DC3E-391D-4C48-95D0-ABC7D910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637E-FC96-4786-8819-21160A51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31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32A3-0E4E-4ECA-AEDE-A460A898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2C620-74FC-45B5-877F-36ABE289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82A48-B733-4CA3-A11D-329C1307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8285-7370-4C02-A177-ED0910E0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D362-0E4B-4D15-B586-58BE1850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206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4D9BD-6E3D-4374-AD26-B4D82AF31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C8C3-11BB-41D0-997E-806F4AA2D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B9F1-3FF0-463E-937C-3C1271C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60FC-5033-42EA-ABEE-170EB4F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0A24-C7E5-4287-8A1C-F1A6DD69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0193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4A49-AF2F-480F-B9FF-5D3361ED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9B0E-994B-4B1E-9EFD-5D73BEC8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2EFC-F273-40BA-A613-FFA49D15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BAA0-13F7-4A4C-B35A-5FFF604B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034A-C499-4112-AB3E-25EB2C0A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008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1FB5-B91D-414A-A021-0B13032C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31F7-CC2E-415C-8BF8-F7DC9F83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40EC-8DC9-404B-B92B-C199557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64C7-FB76-4127-8C1C-260B0CFE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7C00-776C-4B7A-9077-AD3C14C6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636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9DE8-F6D5-45E4-8BEA-944DB5F8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553BA-C199-4F45-8848-8A740AA0E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81F23-F7FA-4F20-BD5F-509FBE7A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2745-8FF8-404B-A94A-14A108F2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D1494-655C-416E-9F3B-C7E5DBB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64230-6829-4C23-AD40-0A6D5381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308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5836-1150-49AB-895B-B023CAB3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6F4E1-A0B4-4647-B529-310F1EDA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9F52E-B920-43F7-BB46-256B4B0C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82EA2-92AA-4271-BD9F-58E710FC3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4E7D4-C6E3-44DF-B51D-82FD636B8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505BB-5903-4AA0-9C28-EA78B35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8D863-25AB-46D7-829B-FF82B842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E5A1A-F5A2-4183-AE3F-30300B13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661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E75D-6D95-4562-91A1-A8F86FFD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FC5BE-7D83-49B8-97EF-E21000B1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037C2-19D8-494C-A4ED-88D1779B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F900F-1C77-45BA-B4F4-D2FF6E8C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39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6BB1C-CC50-4452-8885-3823A4A8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6BA94-C148-458D-8A27-E69D04BB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ABF02-6E7C-4E5F-B761-B169A447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AEFE-8BCD-41BD-A28A-FF4A69E7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662A-9ED5-48B0-9329-CF5D9233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9574F-5518-45F1-B2E4-6876D8748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7ADD-8216-4F83-AC13-2B00EF36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FBEC9-339B-4E6E-A744-8660D9E6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59BF8-0990-4417-AD72-346CC9F8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1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3FEF-EB2B-47B4-9ABD-6174837D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A15BD-1129-4A81-8E38-A15595389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95BF7-C99D-4C66-B874-FC0EB19B0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ECA7-4B7C-4070-B585-14E9A72F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78E6-624F-4A2B-838A-684CE155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BAC82-A795-4EE1-BDB0-D2B562F7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345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A7277-E584-4EAB-B8C3-9BBC2DDD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7FA9-26AF-4934-B844-CDCF7858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876F8-7969-4B50-95BA-310B60237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29E2B-3C5E-430A-B4E1-BAD92B73A2B1}" type="datetimeFigureOut">
              <a:rPr lang="ar-EG" smtClean="0"/>
              <a:t>22/05/1442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2DE1-05B7-4E5A-A3C1-5B9A71C19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47EF-2750-4074-9A7C-9A7F5BEC7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E6F2-CCA2-46F3-8D0B-32FE1ADCD1B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7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3BD0E-0086-4BE1-AAF0-C9D1ED25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0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Characteristics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4AA33A-88B0-4C91-AB7A-3D266BAC059E}"/>
              </a:ext>
            </a:extLst>
          </p:cNvPr>
          <p:cNvSpPr txBox="1">
            <a:spLocks/>
          </p:cNvSpPr>
          <p:nvPr/>
        </p:nvSpPr>
        <p:spPr>
          <a:xfrm>
            <a:off x="152400" y="14246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• Event Driven</a:t>
            </a: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 is to design the scheme depending on the need</a:t>
            </a:r>
          </a:p>
          <a:p>
            <a:pPr algn="l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• Flexible Structure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 means that hundreds and thousands of nodes will be disable and will be set to run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56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Characteristics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4AA33A-88B0-4C91-AB7A-3D266BAC059E}"/>
              </a:ext>
            </a:extLst>
          </p:cNvPr>
          <p:cNvSpPr txBox="1">
            <a:spLocks/>
          </p:cNvSpPr>
          <p:nvPr/>
        </p:nvSpPr>
        <p:spPr>
          <a:xfrm>
            <a:off x="152400" y="14246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•Complex access technology</a:t>
            </a: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means that there's several kinds of media such as vehicle stone that they need different access technologies.</a:t>
            </a:r>
          </a:p>
          <a:p>
            <a:pPr algn="l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• Semantic Sharing</a:t>
            </a:r>
          </a:p>
          <a:p>
            <a:pPr algn="l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is the machine can rend and send by themselves. No need to tell human beings</a:t>
            </a:r>
            <a:endParaRPr lang="ar-E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42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Applications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B62A97-963A-4586-B2A6-4A40FE8D0216}"/>
              </a:ext>
            </a:extLst>
          </p:cNvPr>
          <p:cNvSpPr/>
          <p:nvPr/>
        </p:nvSpPr>
        <p:spPr>
          <a:xfrm>
            <a:off x="7567193" y="3134657"/>
            <a:ext cx="3231085" cy="123183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Retail</a:t>
            </a:r>
            <a:endParaRPr lang="ar-EG" sz="2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ECAA93-49E8-4F4D-AEF4-10F4ED2581D2}"/>
              </a:ext>
            </a:extLst>
          </p:cNvPr>
          <p:cNvSpPr/>
          <p:nvPr/>
        </p:nvSpPr>
        <p:spPr>
          <a:xfrm>
            <a:off x="6403448" y="5210751"/>
            <a:ext cx="3231085" cy="12536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logistics</a:t>
            </a:r>
            <a:endParaRPr lang="ar-EG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BD2DB9-7BDB-4B1B-80AD-D0605A11472D}"/>
              </a:ext>
            </a:extLst>
          </p:cNvPr>
          <p:cNvSpPr/>
          <p:nvPr/>
        </p:nvSpPr>
        <p:spPr>
          <a:xfrm>
            <a:off x="2153736" y="5200883"/>
            <a:ext cx="3338528" cy="137710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Health Care</a:t>
            </a:r>
            <a:endParaRPr lang="ar-EG" sz="2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FFE61-1AEA-4C9B-B92F-6C3ADE9F0378}"/>
              </a:ext>
            </a:extLst>
          </p:cNvPr>
          <p:cNvSpPr/>
          <p:nvPr/>
        </p:nvSpPr>
        <p:spPr>
          <a:xfrm>
            <a:off x="1117169" y="3236546"/>
            <a:ext cx="3338527" cy="137710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Food</a:t>
            </a:r>
            <a:endParaRPr lang="ar-EG" sz="28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78E32-1C7D-405B-B0E0-33420CBADDC8}"/>
              </a:ext>
            </a:extLst>
          </p:cNvPr>
          <p:cNvSpPr/>
          <p:nvPr/>
        </p:nvSpPr>
        <p:spPr>
          <a:xfrm>
            <a:off x="6297381" y="1436303"/>
            <a:ext cx="3337152" cy="123183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Management</a:t>
            </a:r>
            <a:endParaRPr lang="ar-EG" sz="28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81D837-5518-4C21-9EC5-7A167F624C93}"/>
              </a:ext>
            </a:extLst>
          </p:cNvPr>
          <p:cNvSpPr/>
          <p:nvPr/>
        </p:nvSpPr>
        <p:spPr>
          <a:xfrm>
            <a:off x="2070650" y="1391235"/>
            <a:ext cx="3338527" cy="137710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Education</a:t>
            </a:r>
            <a:endParaRPr lang="ar-EG" sz="2800" b="1" dirty="0"/>
          </a:p>
        </p:txBody>
      </p:sp>
    </p:spTree>
    <p:extLst>
      <p:ext uri="{BB962C8B-B14F-4D97-AF65-F5344CB8AC3E}">
        <p14:creationId xmlns:p14="http://schemas.microsoft.com/office/powerpoint/2010/main" val="1792721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2"/>
                </a:solidFill>
                <a:cs typeface="Arial" pitchFamily="34" charset="0"/>
              </a:rPr>
              <a:t>IOT Advantages</a:t>
            </a:r>
            <a:endParaRPr lang="ar-EG" sz="80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448971"/>
            <a:ext cx="12192000" cy="5409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Dynamic control of industry &amp; daily life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Improve the resource utilization ratio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 Integrating human society &amp; physical systems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Flexible configuration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Universal transport &amp; internetworking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Acts as technologies integrator</a:t>
            </a:r>
            <a:endParaRPr lang="en-US" sz="4000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83979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6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2"/>
                </a:solidFill>
                <a:cs typeface="Arial" pitchFamily="34" charset="0"/>
              </a:rPr>
              <a:t>IOT Disadvantages</a:t>
            </a:r>
            <a:endParaRPr lang="ar-EG" sz="80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1"/>
            <a:endParaRPr lang="ar-EG" sz="3200" dirty="0"/>
          </a:p>
          <a:p>
            <a:endParaRPr lang="en-US" dirty="0"/>
          </a:p>
          <a:p>
            <a:endParaRPr lang="ar-E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85AA49-F1B4-45B3-909F-1BCD6659B019}"/>
              </a:ext>
            </a:extLst>
          </p:cNvPr>
          <p:cNvGrpSpPr/>
          <p:nvPr/>
        </p:nvGrpSpPr>
        <p:grpSpPr>
          <a:xfrm>
            <a:off x="4765757" y="1195551"/>
            <a:ext cx="2467780" cy="1198101"/>
            <a:chOff x="2284886" y="-105665"/>
            <a:chExt cx="1440163" cy="1198101"/>
          </a:xfrm>
          <a:solidFill>
            <a:schemeClr val="accent3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D31549-A950-4B59-B629-F13D15DB5233}"/>
                </a:ext>
              </a:extLst>
            </p:cNvPr>
            <p:cNvSpPr/>
            <p:nvPr/>
          </p:nvSpPr>
          <p:spPr>
            <a:xfrm>
              <a:off x="2284886" y="-105665"/>
              <a:ext cx="1440163" cy="1198101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EFC42DCB-7EC2-4E5F-8FE7-D02AA21543DB}"/>
                </a:ext>
              </a:extLst>
            </p:cNvPr>
            <p:cNvSpPr txBox="1"/>
            <p:nvPr/>
          </p:nvSpPr>
          <p:spPr>
            <a:xfrm>
              <a:off x="2495793" y="69793"/>
              <a:ext cx="1018349" cy="84718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/>
                <a:t>safety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ABB59-323A-4D1B-9F44-FF400B3E87F4}"/>
              </a:ext>
            </a:extLst>
          </p:cNvPr>
          <p:cNvGrpSpPr/>
          <p:nvPr/>
        </p:nvGrpSpPr>
        <p:grpSpPr>
          <a:xfrm>
            <a:off x="7503394" y="3185039"/>
            <a:ext cx="2467780" cy="1193880"/>
            <a:chOff x="3769071" y="1422892"/>
            <a:chExt cx="1640851" cy="1193880"/>
          </a:xfrm>
          <a:solidFill>
            <a:schemeClr val="accent3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68D22C-743B-4104-AE5E-B9DA3193C758}"/>
                </a:ext>
              </a:extLst>
            </p:cNvPr>
            <p:cNvSpPr/>
            <p:nvPr/>
          </p:nvSpPr>
          <p:spPr>
            <a:xfrm>
              <a:off x="3769071" y="1422892"/>
              <a:ext cx="1640851" cy="119388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64C632A7-9C18-45BC-877F-B5E978080E97}"/>
                </a:ext>
              </a:extLst>
            </p:cNvPr>
            <p:cNvSpPr txBox="1"/>
            <p:nvPr/>
          </p:nvSpPr>
          <p:spPr>
            <a:xfrm>
              <a:off x="4009367" y="1597732"/>
              <a:ext cx="1160257" cy="8442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Security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7D0D81-B478-4A42-AC11-29E6246914B8}"/>
              </a:ext>
            </a:extLst>
          </p:cNvPr>
          <p:cNvGrpSpPr/>
          <p:nvPr/>
        </p:nvGrpSpPr>
        <p:grpSpPr>
          <a:xfrm>
            <a:off x="4541328" y="5075575"/>
            <a:ext cx="2916637" cy="1246769"/>
            <a:chOff x="2083203" y="2985371"/>
            <a:chExt cx="1929587" cy="1246769"/>
          </a:xfrm>
          <a:solidFill>
            <a:schemeClr val="accent3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78C4EE-4A3D-47D4-8890-1A64FA990CE3}"/>
                </a:ext>
              </a:extLst>
            </p:cNvPr>
            <p:cNvSpPr/>
            <p:nvPr/>
          </p:nvSpPr>
          <p:spPr>
            <a:xfrm>
              <a:off x="2083203" y="2985371"/>
              <a:ext cx="1929587" cy="124676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000AFA51-CEBD-4D9A-86FB-2463557B7A6C}"/>
                </a:ext>
              </a:extLst>
            </p:cNvPr>
            <p:cNvSpPr txBox="1"/>
            <p:nvPr/>
          </p:nvSpPr>
          <p:spPr>
            <a:xfrm>
              <a:off x="2365783" y="3187607"/>
              <a:ext cx="1364425" cy="8815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compatibility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ACDE51-8941-45ED-BA30-0C0AB65E3E7C}"/>
              </a:ext>
            </a:extLst>
          </p:cNvPr>
          <p:cNvGrpSpPr/>
          <p:nvPr/>
        </p:nvGrpSpPr>
        <p:grpSpPr>
          <a:xfrm>
            <a:off x="2150433" y="3083875"/>
            <a:ext cx="2538174" cy="1218219"/>
            <a:chOff x="599725" y="1464642"/>
            <a:chExt cx="1468724" cy="1218219"/>
          </a:xfrm>
          <a:solidFill>
            <a:schemeClr val="accent3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6DB75F7-F156-4868-A2B7-2D15E96A37CA}"/>
                </a:ext>
              </a:extLst>
            </p:cNvPr>
            <p:cNvSpPr/>
            <p:nvPr/>
          </p:nvSpPr>
          <p:spPr>
            <a:xfrm>
              <a:off x="599725" y="1464642"/>
              <a:ext cx="1468724" cy="1218219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BBD4BDF8-9C33-4B36-804E-3620E30EFFC4}"/>
                </a:ext>
              </a:extLst>
            </p:cNvPr>
            <p:cNvSpPr txBox="1"/>
            <p:nvPr/>
          </p:nvSpPr>
          <p:spPr>
            <a:xfrm>
              <a:off x="814815" y="1643046"/>
              <a:ext cx="1038544" cy="8614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bg1"/>
                  </a:solidFill>
                </a:rPr>
                <a:t>complexity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359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2"/>
                </a:solidFill>
              </a:rPr>
              <a:t>Agenda</a:t>
            </a:r>
            <a:endParaRPr lang="ar-EG" sz="80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Introduction to IOT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IOT Definition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Expected Numbers of IoT devices or “objects”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Characteristics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cs typeface="Arial" pitchFamily="34" charset="0"/>
              </a:rPr>
              <a:t>IOT Advantages and Disadvantages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Security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71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Challenges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160074-38C0-4E11-8C10-A4B7C3041801}"/>
              </a:ext>
            </a:extLst>
          </p:cNvPr>
          <p:cNvSpPr txBox="1">
            <a:spLocks/>
          </p:cNvSpPr>
          <p:nvPr/>
        </p:nvSpPr>
        <p:spPr>
          <a:xfrm>
            <a:off x="0" y="1603512"/>
            <a:ext cx="12192000" cy="525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400" b="1" dirty="0">
                <a:solidFill>
                  <a:srgbClr val="CC0000"/>
                </a:solidFill>
                <a:cs typeface="Arial" pitchFamily="34" charset="0"/>
              </a:rPr>
              <a:t>• Sensing a complex environment</a:t>
            </a:r>
          </a:p>
          <a:p>
            <a:pPr algn="l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Innovative ways to sense and deliver information from the physical world to the cloud</a:t>
            </a:r>
          </a:p>
          <a:p>
            <a:pPr algn="l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• Connectivity</a:t>
            </a:r>
          </a:p>
          <a:p>
            <a:pPr algn="l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Variety of wired and wireless connectivity standards are required to enable different application needs</a:t>
            </a:r>
            <a:endParaRPr lang="en-US" sz="4400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45079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Challenges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1160074-38C0-4E11-8C10-A4B7C3041801}"/>
              </a:ext>
            </a:extLst>
          </p:cNvPr>
          <p:cNvSpPr txBox="1">
            <a:spLocks/>
          </p:cNvSpPr>
          <p:nvPr/>
        </p:nvSpPr>
        <p:spPr>
          <a:xfrm>
            <a:off x="0" y="1603512"/>
            <a:ext cx="12192000" cy="5254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• IOT is complex</a:t>
            </a:r>
          </a:p>
          <a:p>
            <a:pPr algn="l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IOT application development needs to be easy for all developers , not just to exports</a:t>
            </a:r>
          </a:p>
          <a:p>
            <a:pPr algn="l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• Cloud is important</a:t>
            </a:r>
          </a:p>
          <a:p>
            <a:pPr algn="l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 IOT applications require end-to-end solutions including cloud services </a:t>
            </a:r>
            <a:endParaRPr lang="ar-EG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81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2"/>
                </a:solidFill>
              </a:rPr>
              <a:t>Agenda</a:t>
            </a:r>
            <a:endParaRPr lang="ar-EG" sz="80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Introduction to IOT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IOT Definition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Expected Numbers of IoT devices or “objects”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Characteristics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cs typeface="Arial" pitchFamily="34" charset="0"/>
              </a:rPr>
              <a:t>IOT Advantages and Disadvantages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Security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pPr algn="l"/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3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Security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-What do we mean by IoT Security?</a:t>
            </a:r>
          </a:p>
          <a:p>
            <a:r>
              <a:rPr lang="en-US" sz="4800" dirty="0">
                <a:solidFill>
                  <a:schemeClr val="bg1"/>
                </a:solidFill>
              </a:rPr>
              <a:t>IOT security is the technology are a concerned with </a:t>
            </a:r>
          </a:p>
          <a:p>
            <a:r>
              <a:rPr lang="en-US" sz="4800" dirty="0">
                <a:solidFill>
                  <a:schemeClr val="bg1"/>
                </a:solidFill>
              </a:rPr>
              <a:t>safeguarding connected </a:t>
            </a:r>
          </a:p>
          <a:p>
            <a:r>
              <a:rPr lang="en-US" sz="4800" dirty="0">
                <a:solidFill>
                  <a:schemeClr val="bg1"/>
                </a:solidFill>
              </a:rPr>
              <a:t>devices and networks in the </a:t>
            </a:r>
          </a:p>
          <a:p>
            <a:r>
              <a:rPr lang="en-US" sz="4800" dirty="0">
                <a:solidFill>
                  <a:schemeClr val="bg1"/>
                </a:solidFill>
              </a:rPr>
              <a:t>internet of things.</a:t>
            </a:r>
          </a:p>
          <a:p>
            <a:pPr algn="l"/>
            <a:endParaRPr lang="ko-KR" altLang="en-US" sz="4800" b="1" dirty="0">
              <a:solidFill>
                <a:srgbClr val="CC0000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3609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2"/>
                </a:solidFill>
              </a:rPr>
              <a:t>Agenda</a:t>
            </a:r>
            <a:endParaRPr lang="ar-EG" sz="80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Introduction to IOT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IOT Definition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Expected Numbers of IoT devices or “objects”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Characteristics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cs typeface="Arial" pitchFamily="34" charset="0"/>
              </a:rPr>
              <a:t>IOT Advantages and Disadvantages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Security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pPr algn="l"/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498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Security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6200" b="1" dirty="0">
                <a:solidFill>
                  <a:srgbClr val="CC0000"/>
                </a:solidFill>
                <a:cs typeface="Arial" pitchFamily="34" charset="0"/>
              </a:rPr>
              <a:t>-</a:t>
            </a:r>
            <a:r>
              <a:rPr lang="en-US" sz="6200" b="1" dirty="0">
                <a:solidFill>
                  <a:srgbClr val="CC0000"/>
                </a:solidFill>
                <a:cs typeface="Arial" pitchFamily="34" charset="0"/>
              </a:rPr>
              <a:t>Why do we need IOT security?</a:t>
            </a:r>
          </a:p>
          <a:p>
            <a:r>
              <a:rPr lang="en-US" sz="5700" dirty="0">
                <a:solidFill>
                  <a:schemeClr val="bg1"/>
                </a:solidFill>
              </a:rPr>
              <a:t>Encryption can help prevent unauthorized access </a:t>
            </a:r>
          </a:p>
          <a:p>
            <a:r>
              <a:rPr lang="en-US" sz="5700" dirty="0">
                <a:solidFill>
                  <a:schemeClr val="bg1"/>
                </a:solidFill>
              </a:rPr>
              <a:t>to data and devices. This helps maintain data </a:t>
            </a:r>
          </a:p>
          <a:p>
            <a:r>
              <a:rPr lang="en-US" sz="5700" dirty="0">
                <a:solidFill>
                  <a:schemeClr val="bg1"/>
                </a:solidFill>
              </a:rPr>
              <a:t>integrity and prevent data sniffing by hackers so </a:t>
            </a:r>
          </a:p>
          <a:p>
            <a:r>
              <a:rPr lang="en-US" sz="5700" dirty="0">
                <a:solidFill>
                  <a:schemeClr val="bg1"/>
                </a:solidFill>
              </a:rPr>
              <a:t>you must use Authentication. </a:t>
            </a:r>
          </a:p>
          <a:p>
            <a:endParaRPr lang="en-US" sz="5700" dirty="0">
              <a:solidFill>
                <a:schemeClr val="bg1"/>
              </a:solidFill>
            </a:endParaRPr>
          </a:p>
          <a:p>
            <a:r>
              <a:rPr lang="en-US" sz="5700" dirty="0">
                <a:solidFill>
                  <a:schemeClr val="bg1"/>
                </a:solidFill>
              </a:rPr>
              <a:t>All communication with your </a:t>
            </a:r>
            <a:r>
              <a:rPr lang="en-US" sz="5700" b="1" dirty="0">
                <a:solidFill>
                  <a:schemeClr val="bg1"/>
                </a:solidFill>
              </a:rPr>
              <a:t>IOT </a:t>
            </a:r>
            <a:r>
              <a:rPr lang="en-US" sz="5700" dirty="0">
                <a:solidFill>
                  <a:schemeClr val="bg1"/>
                </a:solidFill>
              </a:rPr>
              <a:t>devices </a:t>
            </a:r>
            <a:r>
              <a:rPr lang="en-US" sz="5700" b="1" dirty="0">
                <a:solidFill>
                  <a:schemeClr val="bg1"/>
                </a:solidFill>
              </a:rPr>
              <a:t>should</a:t>
            </a:r>
            <a:r>
              <a:rPr lang="en-US" sz="5700" dirty="0">
                <a:solidFill>
                  <a:schemeClr val="bg1"/>
                </a:solidFill>
              </a:rPr>
              <a:t> </a:t>
            </a:r>
          </a:p>
          <a:p>
            <a:r>
              <a:rPr lang="en-US" sz="5700" dirty="0">
                <a:solidFill>
                  <a:schemeClr val="bg1"/>
                </a:solidFill>
              </a:rPr>
              <a:t>be authenticated using strong passwords, </a:t>
            </a:r>
          </a:p>
          <a:p>
            <a:r>
              <a:rPr lang="en-US" sz="5700" dirty="0">
                <a:solidFill>
                  <a:schemeClr val="bg1"/>
                </a:solidFill>
              </a:rPr>
              <a:t>authentication protocols or time-based </a:t>
            </a:r>
          </a:p>
          <a:p>
            <a:r>
              <a:rPr lang="en-US" sz="5700" dirty="0">
                <a:solidFill>
                  <a:schemeClr val="bg1"/>
                </a:solidFill>
              </a:rPr>
              <a:t>authentication tokens.</a:t>
            </a:r>
          </a:p>
          <a:p>
            <a:pPr algn="l"/>
            <a:endParaRPr lang="ko-KR" altLang="en-US" sz="4800" b="1" dirty="0">
              <a:solidFill>
                <a:srgbClr val="CC0000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87080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Security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600" b="1" dirty="0">
                <a:solidFill>
                  <a:srgbClr val="CC0000"/>
                </a:solidFill>
                <a:cs typeface="Arial" pitchFamily="34" charset="0"/>
              </a:rPr>
              <a:t>-Problems and security challenges </a:t>
            </a:r>
          </a:p>
          <a:p>
            <a:pPr marL="685800" indent="-685800" algn="l">
              <a:buClr>
                <a:schemeClr val="accen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bg1"/>
                </a:solidFill>
              </a:rPr>
              <a:t>Need new devices for endpoint security, new </a:t>
            </a:r>
            <a:r>
              <a:rPr lang="en-US" sz="4400" dirty="0">
                <a:solidFill>
                  <a:schemeClr val="bg1"/>
                </a:solidFill>
              </a:rPr>
              <a:t>firewalls</a:t>
            </a:r>
            <a:r>
              <a:rPr lang="en-US" sz="4300" dirty="0">
                <a:solidFill>
                  <a:schemeClr val="bg1"/>
                </a:solidFill>
              </a:rPr>
              <a:t>, embedded OS, new software &amp; etc.</a:t>
            </a:r>
          </a:p>
          <a:p>
            <a:pPr marL="685800" indent="-685800" algn="l">
              <a:buClr>
                <a:schemeClr val="accen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bg1"/>
                </a:solidFill>
              </a:rPr>
              <a:t>It is not possible to support AV (anti-virus) on every device.</a:t>
            </a:r>
          </a:p>
          <a:p>
            <a:pPr marL="571500" indent="-571500" algn="l">
              <a:buClr>
                <a:schemeClr val="accen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bg1"/>
                </a:solidFill>
              </a:rPr>
              <a:t>Need new transport protocols for making network security difficult.</a:t>
            </a:r>
          </a:p>
          <a:p>
            <a:pPr marL="571500" indent="-571500" algn="l">
              <a:buClr>
                <a:schemeClr val="accen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bg1"/>
                </a:solidFill>
              </a:rPr>
              <a:t>Applying security analysis leads to much more network traffic.</a:t>
            </a:r>
          </a:p>
          <a:p>
            <a:pPr marL="571500" indent="-571500" algn="l">
              <a:buClr>
                <a:schemeClr val="accent1"/>
              </a:buClr>
              <a:buSzPct val="180000"/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bg1"/>
                </a:solidFill>
              </a:rPr>
              <a:t>Bad news for large enterprises as network security is already complex and complicated for most of enterprises.</a:t>
            </a:r>
          </a:p>
          <a:p>
            <a:pPr algn="l">
              <a:buClr>
                <a:schemeClr val="accent1"/>
              </a:buClr>
              <a:buSzPct val="180000"/>
            </a:pPr>
            <a:endParaRPr lang="en-US" sz="4800" dirty="0">
              <a:solidFill>
                <a:schemeClr val="bg1"/>
              </a:solidFill>
            </a:endParaRPr>
          </a:p>
          <a:p>
            <a:pPr marL="266700">
              <a:buClr>
                <a:schemeClr val="accent1"/>
              </a:buClr>
              <a:buSzPct val="180000"/>
            </a:pP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ko-KR" altLang="en-US" sz="4800" b="1" dirty="0">
              <a:solidFill>
                <a:srgbClr val="CC0000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2595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Security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200" b="1" dirty="0">
                <a:solidFill>
                  <a:srgbClr val="CC0000"/>
                </a:solidFill>
              </a:rPr>
              <a:t>-IOT will merge the following domains </a:t>
            </a:r>
          </a:p>
          <a:p>
            <a:pPr marL="266700" indent="-266700" algn="l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Information Security</a:t>
            </a:r>
          </a:p>
          <a:p>
            <a:pPr marL="266700" indent="-266700" algn="l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Information Technology Security</a:t>
            </a:r>
          </a:p>
          <a:p>
            <a:pPr marL="266700" indent="-266700" algn="l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Physical Security </a:t>
            </a:r>
          </a:p>
          <a:p>
            <a:pPr marL="266700" indent="-266700" algn="l"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Operational Security</a:t>
            </a:r>
          </a:p>
          <a:p>
            <a:pPr algn="l">
              <a:buClr>
                <a:schemeClr val="accent1"/>
              </a:buClr>
              <a:buSzPct val="180000"/>
            </a:pPr>
            <a:endParaRPr lang="en-US" sz="4800" dirty="0">
              <a:solidFill>
                <a:schemeClr val="bg1"/>
              </a:solidFill>
            </a:endParaRPr>
          </a:p>
          <a:p>
            <a:pPr marL="266700">
              <a:buClr>
                <a:schemeClr val="accent1"/>
              </a:buClr>
              <a:buSzPct val="180000"/>
            </a:pP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ko-KR" altLang="en-US" sz="4800" b="1" dirty="0">
              <a:solidFill>
                <a:srgbClr val="CC0000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65839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Security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b="1" dirty="0">
                <a:solidFill>
                  <a:srgbClr val="CC0000"/>
                </a:solidFill>
              </a:rPr>
              <a:t>-</a:t>
            </a:r>
            <a:r>
              <a:rPr lang="en-US" sz="5400" b="1" dirty="0">
                <a:solidFill>
                  <a:srgbClr val="CC0000"/>
                </a:solidFill>
                <a:cs typeface="Arial" pitchFamily="34" charset="0"/>
              </a:rPr>
              <a:t>How do you secure an IOT solution?</a:t>
            </a:r>
            <a:r>
              <a:rPr lang="en-US" sz="4800" b="1" dirty="0">
                <a:solidFill>
                  <a:srgbClr val="CC0000"/>
                </a:solidFill>
              </a:rPr>
              <a:t> </a:t>
            </a:r>
          </a:p>
          <a:p>
            <a:pPr marL="266700" indent="-266700" algn="l"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bg1"/>
                </a:solidFill>
              </a:rPr>
              <a:t>Create more effective and secure </a:t>
            </a:r>
          </a:p>
          <a:p>
            <a:pPr marL="266700" algn="l">
              <a:buClr>
                <a:schemeClr val="accent1"/>
              </a:buClr>
              <a:buSzPct val="140000"/>
            </a:pPr>
            <a:r>
              <a:rPr lang="en-US" sz="4300" dirty="0">
                <a:solidFill>
                  <a:schemeClr val="bg1"/>
                </a:solidFill>
              </a:rPr>
              <a:t>password policies.</a:t>
            </a:r>
          </a:p>
          <a:p>
            <a:pPr marL="266700" indent="-266700" algn="l"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bg1"/>
                </a:solidFill>
              </a:rPr>
              <a:t>Use IOT PKI Security Methods.</a:t>
            </a:r>
          </a:p>
          <a:p>
            <a:pPr marL="266700"/>
            <a:r>
              <a:rPr lang="en-US" sz="4300" dirty="0">
                <a:solidFill>
                  <a:srgbClr val="CC0000"/>
                </a:solidFill>
              </a:rPr>
              <a:t> </a:t>
            </a:r>
            <a:r>
              <a:rPr lang="en-US" sz="4300" dirty="0">
                <a:solidFill>
                  <a:schemeClr val="bg1"/>
                </a:solidFill>
              </a:rPr>
              <a:t>-To ensure a secure connection between an IOT device       &amp; app, use IOT public key infrastructure security methods cryptographic key.</a:t>
            </a:r>
          </a:p>
          <a:p>
            <a:pPr marL="266700" indent="-266700" algn="l"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4300" dirty="0">
                <a:solidFill>
                  <a:schemeClr val="bg1"/>
                </a:solidFill>
              </a:rPr>
              <a:t>Authenticate the IOT Devices.</a:t>
            </a:r>
          </a:p>
          <a:p>
            <a:pPr marL="266700">
              <a:buClr>
                <a:schemeClr val="accent1"/>
              </a:buClr>
              <a:buSzPct val="140000"/>
            </a:pPr>
            <a:r>
              <a:rPr lang="en-US" sz="4300" dirty="0">
                <a:solidFill>
                  <a:schemeClr val="bg1"/>
                </a:solidFill>
              </a:rPr>
              <a:t> -Allow the users to authenticate the IOT devices.</a:t>
            </a:r>
          </a:p>
          <a:p>
            <a:pPr algn="l">
              <a:buClr>
                <a:schemeClr val="accent1"/>
              </a:buClr>
              <a:buSzPct val="180000"/>
            </a:pPr>
            <a:endParaRPr lang="en-US" sz="4800" dirty="0">
              <a:solidFill>
                <a:schemeClr val="bg1"/>
              </a:solidFill>
            </a:endParaRPr>
          </a:p>
          <a:p>
            <a:pPr marL="266700">
              <a:buClr>
                <a:schemeClr val="accent1"/>
              </a:buClr>
              <a:buSzPct val="180000"/>
            </a:pP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ko-KR" altLang="en-US" sz="4800" b="1" dirty="0">
              <a:solidFill>
                <a:srgbClr val="CC0000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03857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Security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700" b="1" dirty="0">
                <a:solidFill>
                  <a:srgbClr val="CC0000"/>
                </a:solidFill>
              </a:rPr>
              <a:t>-</a:t>
            </a:r>
            <a:r>
              <a:rPr lang="en-US" sz="7700" b="1" dirty="0">
                <a:solidFill>
                  <a:srgbClr val="CC0000"/>
                </a:solidFill>
                <a:cs typeface="Arial" pitchFamily="34" charset="0"/>
              </a:rPr>
              <a:t>How do you secure an IOT solution?</a:t>
            </a:r>
            <a:r>
              <a:rPr lang="en-US" sz="7000" b="1" dirty="0">
                <a:solidFill>
                  <a:srgbClr val="CC0000"/>
                </a:solidFill>
              </a:rPr>
              <a:t> </a:t>
            </a:r>
          </a:p>
          <a:p>
            <a:pPr marL="266700" indent="-266700" algn="l"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bg1"/>
                </a:solidFill>
              </a:rPr>
              <a:t>Secure the IOT Network.</a:t>
            </a:r>
          </a:p>
          <a:p>
            <a:pPr marL="266700" algn="l"/>
            <a:r>
              <a:rPr lang="en-US" sz="6400" dirty="0">
                <a:solidFill>
                  <a:schemeClr val="bg1"/>
                </a:solidFill>
              </a:rPr>
              <a:t> -Protect and secure the network connecting IOT devices</a:t>
            </a:r>
          </a:p>
          <a:p>
            <a:pPr marL="266700" algn="l"/>
            <a:r>
              <a:rPr lang="en-US" sz="6400" dirty="0">
                <a:solidFill>
                  <a:schemeClr val="bg1"/>
                </a:solidFill>
              </a:rPr>
              <a:t>   by implementing traditional endpoint security features </a:t>
            </a:r>
          </a:p>
          <a:p>
            <a:pPr marL="266700" algn="l"/>
            <a:r>
              <a:rPr lang="en-US" sz="6400" dirty="0">
                <a:solidFill>
                  <a:schemeClr val="bg1"/>
                </a:solidFill>
              </a:rPr>
              <a:t>     such as antivirus, anti-malware, firewalls.</a:t>
            </a:r>
          </a:p>
          <a:p>
            <a:pPr marL="266700" indent="-266700" algn="l"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6400" dirty="0">
                <a:solidFill>
                  <a:schemeClr val="bg1"/>
                </a:solidFill>
              </a:rPr>
              <a:t>Use encrypted protocols to secure communications.</a:t>
            </a:r>
          </a:p>
          <a:p>
            <a:pPr>
              <a:buClr>
                <a:schemeClr val="accent1"/>
              </a:buClr>
              <a:buSzPct val="140000"/>
            </a:pPr>
            <a:r>
              <a:rPr lang="en-US" sz="6400" dirty="0">
                <a:solidFill>
                  <a:schemeClr val="bg1"/>
                </a:solidFill>
              </a:rPr>
              <a:t>-To protect the privacy of users and prevent IOT data</a:t>
            </a:r>
          </a:p>
          <a:p>
            <a:pPr marL="266700"/>
            <a:r>
              <a:rPr lang="en-US" sz="6400" dirty="0">
                <a:solidFill>
                  <a:schemeClr val="bg1"/>
                </a:solidFill>
              </a:rPr>
              <a:t>   breaches, between IOT devices and back-end systems by using standard cryptographic algorithms.</a:t>
            </a:r>
          </a:p>
          <a:p>
            <a:pPr algn="l">
              <a:buClr>
                <a:schemeClr val="accent1"/>
              </a:buClr>
              <a:buSzPct val="180000"/>
            </a:pPr>
            <a:endParaRPr lang="en-US" sz="4800" dirty="0">
              <a:solidFill>
                <a:schemeClr val="bg1"/>
              </a:solidFill>
            </a:endParaRPr>
          </a:p>
          <a:p>
            <a:pPr marL="266700">
              <a:buClr>
                <a:schemeClr val="accent1"/>
              </a:buClr>
              <a:buSzPct val="180000"/>
            </a:pPr>
            <a:endParaRPr lang="en-US" sz="4800" dirty="0">
              <a:solidFill>
                <a:schemeClr val="bg1"/>
              </a:solidFill>
            </a:endParaRPr>
          </a:p>
          <a:p>
            <a:pPr algn="l"/>
            <a:endParaRPr lang="ko-KR" altLang="en-US" sz="4800" b="1" dirty="0">
              <a:solidFill>
                <a:srgbClr val="CC0000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72618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2"/>
                </a:solidFill>
              </a:rPr>
              <a:t>Questions…?</a:t>
            </a:r>
            <a:endParaRPr lang="ar-EG" sz="8000" b="1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1ACD2B-D9DE-48DC-9AF0-CDADCC52BB6A}"/>
              </a:ext>
            </a:extLst>
          </p:cNvPr>
          <p:cNvSpPr txBox="1">
            <a:spLocks/>
          </p:cNvSpPr>
          <p:nvPr/>
        </p:nvSpPr>
        <p:spPr>
          <a:xfrm>
            <a:off x="0" y="1060174"/>
            <a:ext cx="12192000" cy="5797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pPr algn="l"/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12800" b="1" dirty="0">
                <a:solidFill>
                  <a:schemeClr val="bg1"/>
                </a:solidFill>
              </a:rPr>
              <a:t>Thank you</a:t>
            </a:r>
          </a:p>
          <a:p>
            <a:endParaRPr lang="en-US" sz="9600" b="1" dirty="0">
              <a:solidFill>
                <a:schemeClr val="bg1"/>
              </a:solidFill>
            </a:endParaRPr>
          </a:p>
          <a:p>
            <a:endParaRPr lang="en-US" sz="9600" b="1" dirty="0">
              <a:solidFill>
                <a:schemeClr val="bg1"/>
              </a:solidFill>
            </a:endParaRPr>
          </a:p>
          <a:p>
            <a:pPr algn="l"/>
            <a:r>
              <a:rPr lang="en-US" sz="6000" b="1" dirty="0">
                <a:solidFill>
                  <a:schemeClr val="bg1"/>
                </a:solidFill>
              </a:rPr>
              <a:t>Nourihan Nawrey</a:t>
            </a: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958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Introduction to IOT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-Imagine a world in which every device in the home. workplace and car connected.</a:t>
            </a:r>
          </a:p>
          <a:p>
            <a:pPr algn="l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-A world where the lights automatically turn on when the car approaches the driveway.</a:t>
            </a:r>
          </a:p>
          <a:p>
            <a:pPr algn="l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-The coffee starts brewing when the morning alarm goes off and the front door automatically unlocks when approached by a member of the household, but stays locked when a stranger arrives on the front step. </a:t>
            </a:r>
          </a:p>
          <a:p>
            <a:r>
              <a:rPr lang="en-US" altLang="ko-KR" sz="4000" b="1" dirty="0">
                <a:solidFill>
                  <a:srgbClr val="CC0000"/>
                </a:solidFill>
                <a:cs typeface="Arial" pitchFamily="34" charset="0"/>
              </a:rPr>
              <a:t>That is the type of world the Internet of Things can create.....</a:t>
            </a:r>
            <a:endParaRPr lang="en-US" sz="4000" dirty="0">
              <a:solidFill>
                <a:srgbClr val="CC0000"/>
              </a:solidFill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20682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2"/>
                </a:solidFill>
              </a:rPr>
              <a:t>IOT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-Internet of Things (IoT) :</a:t>
            </a:r>
          </a:p>
          <a:p>
            <a:pPr algn="justLow"/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is the integration of </a:t>
            </a:r>
            <a:r>
              <a:rPr lang="en-US" altLang="ko-KR" sz="4400" dirty="0">
                <a:solidFill>
                  <a:srgbClr val="CC0000"/>
                </a:solidFill>
                <a:cs typeface="Arial" pitchFamily="34" charset="0"/>
              </a:rPr>
              <a:t>objects</a:t>
            </a: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 with the world of the internet, by attaching hardware (sensors) or/and software to make these objects smart and so be able to </a:t>
            </a:r>
            <a:r>
              <a:rPr lang="en-US" altLang="ko-KR" sz="4400" dirty="0">
                <a:solidFill>
                  <a:srgbClr val="CC0000"/>
                </a:solidFill>
                <a:cs typeface="Arial" pitchFamily="34" charset="0"/>
              </a:rPr>
              <a:t>communicate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with each other and participate effectively in all aspects of daily life.</a:t>
            </a:r>
            <a:endParaRPr lang="ko-KR" altLang="en-US" sz="4400" dirty="0">
              <a:solidFill>
                <a:schemeClr val="bg1"/>
              </a:solidFill>
              <a:cs typeface="Arial" pitchFamily="34" charset="0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41716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2"/>
                </a:solidFill>
              </a:rPr>
              <a:t>IOT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336431"/>
            <a:ext cx="12192000" cy="5521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/>
            <a:r>
              <a:rPr lang="en-US" sz="8000" b="1" dirty="0">
                <a:solidFill>
                  <a:srgbClr val="CC0000"/>
                </a:solidFill>
                <a:cs typeface="Arial" pitchFamily="34" charset="0"/>
              </a:rPr>
              <a:t>Internet of Things (IoT) </a:t>
            </a:r>
          </a:p>
          <a:p>
            <a:pPr algn="justLow"/>
            <a:r>
              <a:rPr lang="en-US" sz="5800" dirty="0">
                <a:solidFill>
                  <a:schemeClr val="bg1"/>
                </a:solidFill>
                <a:cs typeface="Arial" pitchFamily="34" charset="0"/>
              </a:rPr>
              <a:t>is the concept of connecting any </a:t>
            </a:r>
            <a:r>
              <a:rPr lang="en-US" sz="5800" dirty="0">
                <a:solidFill>
                  <a:srgbClr val="CC0000"/>
                </a:solidFill>
                <a:cs typeface="Arial" pitchFamily="34" charset="0"/>
              </a:rPr>
              <a:t>device </a:t>
            </a:r>
            <a:r>
              <a:rPr lang="en-US" sz="5800" dirty="0">
                <a:solidFill>
                  <a:schemeClr val="bg1"/>
                </a:solidFill>
                <a:cs typeface="Arial" pitchFamily="34" charset="0"/>
              </a:rPr>
              <a:t>with an on and off switch to the network of internet to make it able to </a:t>
            </a:r>
            <a:r>
              <a:rPr lang="en-US" sz="5800" dirty="0">
                <a:solidFill>
                  <a:srgbClr val="CC0000"/>
                </a:solidFill>
                <a:cs typeface="Arial" pitchFamily="34" charset="0"/>
              </a:rPr>
              <a:t>communicate</a:t>
            </a:r>
            <a:r>
              <a:rPr lang="en-US" sz="5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5800" dirty="0">
                <a:solidFill>
                  <a:schemeClr val="bg1"/>
                </a:solidFill>
                <a:cs typeface="Arial" pitchFamily="34" charset="0"/>
              </a:rPr>
              <a:t>with other devices and objects within this network.</a:t>
            </a:r>
          </a:p>
          <a:p>
            <a:pPr algn="justLow"/>
            <a:r>
              <a:rPr lang="en-US" sz="5800" dirty="0">
                <a:solidFill>
                  <a:schemeClr val="bg1"/>
                </a:solidFill>
                <a:cs typeface="Arial" pitchFamily="34" charset="0"/>
              </a:rPr>
              <a:t>-This includes everything like cellphones, coffee makers, washing </a:t>
            </a:r>
          </a:p>
          <a:p>
            <a:pPr algn="justLow"/>
            <a:r>
              <a:rPr lang="en-US" sz="5800" dirty="0">
                <a:solidFill>
                  <a:schemeClr val="bg1"/>
                </a:solidFill>
                <a:cs typeface="Arial" pitchFamily="34" charset="0"/>
              </a:rPr>
              <a:t>machines, headphones, lamps and almost anything else you can </a:t>
            </a:r>
          </a:p>
          <a:p>
            <a:pPr algn="justLow"/>
            <a:r>
              <a:rPr lang="en-US" sz="5800" dirty="0">
                <a:solidFill>
                  <a:schemeClr val="bg1"/>
                </a:solidFill>
                <a:cs typeface="Arial" pitchFamily="34" charset="0"/>
              </a:rPr>
              <a:t>think of. This also can be applied to </a:t>
            </a:r>
            <a:r>
              <a:rPr lang="en-US" sz="5800" dirty="0">
                <a:solidFill>
                  <a:srgbClr val="CC0000"/>
                </a:solidFill>
                <a:cs typeface="Arial" pitchFamily="34" charset="0"/>
              </a:rPr>
              <a:t>components of machines</a:t>
            </a:r>
            <a:r>
              <a:rPr lang="en-US" sz="5800" dirty="0">
                <a:solidFill>
                  <a:schemeClr val="bg1"/>
                </a:solidFill>
                <a:cs typeface="Arial" pitchFamily="34" charset="0"/>
              </a:rPr>
              <a:t>, for example a jet engine of an airplane.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11403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-371062"/>
            <a:ext cx="12192000" cy="14179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2"/>
                </a:solidFill>
                <a:cs typeface="Arial" pitchFamily="34" charset="0"/>
              </a:rPr>
              <a:t>Expected Numbers of IoT devices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graphicFrame>
        <p:nvGraphicFramePr>
          <p:cNvPr id="5" name="Chart 42">
            <a:extLst>
              <a:ext uri="{FF2B5EF4-FFF2-40B4-BE49-F238E27FC236}">
                <a16:creationId xmlns:a16="http://schemas.microsoft.com/office/drawing/2014/main" id="{B68A9013-400F-4187-B32F-FD8446A99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347222"/>
              </p:ext>
            </p:extLst>
          </p:nvPr>
        </p:nvGraphicFramePr>
        <p:xfrm>
          <a:off x="1446943" y="1954181"/>
          <a:ext cx="1094083" cy="1077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96E204-54EF-4071-80C5-6C4CEE003C93}"/>
              </a:ext>
            </a:extLst>
          </p:cNvPr>
          <p:cNvSpPr txBox="1"/>
          <p:nvPr/>
        </p:nvSpPr>
        <p:spPr>
          <a:xfrm>
            <a:off x="501563" y="3031270"/>
            <a:ext cx="3241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There are over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 billion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devices that can connect to the internet, and that number is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grow past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14.2 billion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 the end of 2019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70745-6EB8-4D23-861F-494F8662A98D}"/>
              </a:ext>
            </a:extLst>
          </p:cNvPr>
          <p:cNvSpPr/>
          <p:nvPr/>
        </p:nvSpPr>
        <p:spPr>
          <a:xfrm>
            <a:off x="216000" y="5229203"/>
            <a:ext cx="11760000" cy="4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CC932-3672-4822-B02C-706E783211BE}"/>
              </a:ext>
            </a:extLst>
          </p:cNvPr>
          <p:cNvSpPr/>
          <p:nvPr/>
        </p:nvSpPr>
        <p:spPr>
          <a:xfrm>
            <a:off x="1882275" y="5145913"/>
            <a:ext cx="240000" cy="24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A1C4B-4C2E-49B3-9EE0-C68F963C26A7}"/>
              </a:ext>
            </a:extLst>
          </p:cNvPr>
          <p:cNvSpPr txBox="1"/>
          <p:nvPr/>
        </p:nvSpPr>
        <p:spPr>
          <a:xfrm>
            <a:off x="1446943" y="546559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DBF35-0E3A-4AE5-A265-784AA7796B3B}"/>
              </a:ext>
            </a:extLst>
          </p:cNvPr>
          <p:cNvSpPr txBox="1"/>
          <p:nvPr/>
        </p:nvSpPr>
        <p:spPr>
          <a:xfrm>
            <a:off x="4244550" y="3058514"/>
            <a:ext cx="32314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analyst firm Gartner says that by 2020 there    are over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26 billion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connected devices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22094-0EB1-404E-A7DF-5E022A8173C4}"/>
              </a:ext>
            </a:extLst>
          </p:cNvPr>
          <p:cNvSpPr txBox="1"/>
          <p:nvPr/>
        </p:nvSpPr>
        <p:spPr>
          <a:xfrm>
            <a:off x="8347100" y="3241985"/>
            <a:ext cx="3182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There will be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41.6 billion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connected IoT devices, or “things,” by 2025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86C40AB-1F98-4036-9D15-151E867E8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734337"/>
              </p:ext>
            </p:extLst>
          </p:nvPr>
        </p:nvGraphicFramePr>
        <p:xfrm>
          <a:off x="5236821" y="1825735"/>
          <a:ext cx="1093543" cy="1076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A709DCB5-B703-4295-8209-502953F5A099}"/>
              </a:ext>
            </a:extLst>
          </p:cNvPr>
          <p:cNvSpPr/>
          <p:nvPr/>
        </p:nvSpPr>
        <p:spPr>
          <a:xfrm>
            <a:off x="5540960" y="2063473"/>
            <a:ext cx="555039" cy="55503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D0B933-03B3-473B-A77F-372A06DE671D}"/>
              </a:ext>
            </a:extLst>
          </p:cNvPr>
          <p:cNvSpPr/>
          <p:nvPr/>
        </p:nvSpPr>
        <p:spPr>
          <a:xfrm>
            <a:off x="5783592" y="513320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9B29F3-41A7-4B3B-8EEC-464F584BDB91}"/>
              </a:ext>
            </a:extLst>
          </p:cNvPr>
          <p:cNvSpPr txBox="1"/>
          <p:nvPr/>
        </p:nvSpPr>
        <p:spPr>
          <a:xfrm>
            <a:off x="5450234" y="5514384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2C50D-E4CC-40AC-A2F0-3E88D1225CEE}"/>
              </a:ext>
            </a:extLst>
          </p:cNvPr>
          <p:cNvSpPr txBox="1"/>
          <p:nvPr/>
        </p:nvSpPr>
        <p:spPr>
          <a:xfrm>
            <a:off x="9682438" y="546559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2025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0" name="Chart 42">
            <a:extLst>
              <a:ext uri="{FF2B5EF4-FFF2-40B4-BE49-F238E27FC236}">
                <a16:creationId xmlns:a16="http://schemas.microsoft.com/office/drawing/2014/main" id="{2F73C176-B381-4B1D-B8D7-FC92C11AF8A8}"/>
              </a:ext>
            </a:extLst>
          </p:cNvPr>
          <p:cNvGraphicFramePr/>
          <p:nvPr/>
        </p:nvGraphicFramePr>
        <p:xfrm>
          <a:off x="9350695" y="1889132"/>
          <a:ext cx="1029424" cy="101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3E6F01C2-B166-41D8-B945-FBAB92D2EF4B}"/>
              </a:ext>
            </a:extLst>
          </p:cNvPr>
          <p:cNvSpPr/>
          <p:nvPr/>
        </p:nvSpPr>
        <p:spPr>
          <a:xfrm>
            <a:off x="9682438" y="2063473"/>
            <a:ext cx="511456" cy="511455"/>
          </a:xfrm>
          <a:prstGeom prst="ellipse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1A8CC22-169E-40E9-A03A-25B09F2BA7E1}"/>
              </a:ext>
            </a:extLst>
          </p:cNvPr>
          <p:cNvSpPr/>
          <p:nvPr/>
        </p:nvSpPr>
        <p:spPr>
          <a:xfrm>
            <a:off x="9997813" y="5127797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1CF2CE6-CFF9-490C-9454-D4A0E1CA9D53}"/>
              </a:ext>
            </a:extLst>
          </p:cNvPr>
          <p:cNvSpPr txBox="1">
            <a:spLocks/>
          </p:cNvSpPr>
          <p:nvPr/>
        </p:nvSpPr>
        <p:spPr>
          <a:xfrm>
            <a:off x="152400" y="14246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67916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  <p:bldP spid="11" grpId="0" animBg="1"/>
      <p:bldP spid="12" grpId="0"/>
      <p:bldP spid="13" grpId="0"/>
      <p:bldP spid="14" grpId="0"/>
      <p:bldGraphic spid="15" grpId="0">
        <p:bldAsOne/>
      </p:bldGraphic>
      <p:bldP spid="17" grpId="0" animBg="1"/>
      <p:bldP spid="18" grpId="0"/>
      <p:bldP spid="19" grpId="0"/>
      <p:bldGraphic spid="20" grpId="0">
        <p:bldAsOne/>
      </p:bldGraphic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2"/>
                </a:solidFill>
              </a:rPr>
              <a:t>Agenda</a:t>
            </a:r>
            <a:endParaRPr lang="ar-EG" sz="8000" dirty="0">
              <a:solidFill>
                <a:schemeClr val="bg2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Introduction to IOT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IOT Definition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Expected Numbers of IoT devices or “objects”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Characteristics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cs typeface="Arial" pitchFamily="34" charset="0"/>
              </a:rPr>
              <a:t>IOT Advantages and Disadvantages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IOT Security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75239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Characteristics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B62A97-963A-4586-B2A6-4A40FE8D0216}"/>
              </a:ext>
            </a:extLst>
          </p:cNvPr>
          <p:cNvSpPr/>
          <p:nvPr/>
        </p:nvSpPr>
        <p:spPr>
          <a:xfrm>
            <a:off x="6574300" y="5114645"/>
            <a:ext cx="3231085" cy="123183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Flexible Structure</a:t>
            </a:r>
            <a:endParaRPr lang="ar-EG" sz="2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ECAA93-49E8-4F4D-AEF4-10F4ED2581D2}"/>
              </a:ext>
            </a:extLst>
          </p:cNvPr>
          <p:cNvSpPr/>
          <p:nvPr/>
        </p:nvSpPr>
        <p:spPr>
          <a:xfrm>
            <a:off x="1112713" y="2719155"/>
            <a:ext cx="3231085" cy="12536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Semantic Sharing</a:t>
            </a:r>
            <a:endParaRPr lang="ar-EG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BD2DB9-7BDB-4B1B-80AD-D0605A11472D}"/>
              </a:ext>
            </a:extLst>
          </p:cNvPr>
          <p:cNvSpPr/>
          <p:nvPr/>
        </p:nvSpPr>
        <p:spPr>
          <a:xfrm>
            <a:off x="1538614" y="5057588"/>
            <a:ext cx="3338528" cy="137710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Complex Access </a:t>
            </a:r>
          </a:p>
          <a:p>
            <a:pPr algn="ctr"/>
            <a:r>
              <a:rPr lang="en-US" sz="2800" b="1" dirty="0"/>
              <a:t>Technology</a:t>
            </a:r>
            <a:endParaRPr lang="ar-EG" sz="2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FFE61-1AEA-4C9B-B92F-6C3ADE9F0378}"/>
              </a:ext>
            </a:extLst>
          </p:cNvPr>
          <p:cNvSpPr/>
          <p:nvPr/>
        </p:nvSpPr>
        <p:spPr>
          <a:xfrm>
            <a:off x="7077126" y="2577729"/>
            <a:ext cx="3338527" cy="137710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Event Driven</a:t>
            </a:r>
            <a:endParaRPr lang="ar-EG" sz="28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78E32-1C7D-405B-B0E0-33420CBADDC8}"/>
              </a:ext>
            </a:extLst>
          </p:cNvPr>
          <p:cNvSpPr/>
          <p:nvPr/>
        </p:nvSpPr>
        <p:spPr>
          <a:xfrm>
            <a:off x="4137277" y="1278528"/>
            <a:ext cx="3337152" cy="123183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Ambient Intelligence</a:t>
            </a:r>
            <a:endParaRPr lang="ar-EG" sz="2800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CAE6B4-0032-4898-B545-49EE90D30884}"/>
              </a:ext>
            </a:extLst>
          </p:cNvPr>
          <p:cNvSpPr/>
          <p:nvPr/>
        </p:nvSpPr>
        <p:spPr>
          <a:xfrm rot="2615443">
            <a:off x="7686261" y="1855304"/>
            <a:ext cx="1007165" cy="6550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AF34BDC-4BB9-4529-89E8-A8E7A15AB723}"/>
              </a:ext>
            </a:extLst>
          </p:cNvPr>
          <p:cNvSpPr/>
          <p:nvPr/>
        </p:nvSpPr>
        <p:spPr>
          <a:xfrm rot="17158120">
            <a:off x="1905519" y="4239137"/>
            <a:ext cx="1007165" cy="6550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17D94E-A017-4E19-A067-5CF73BBA6565}"/>
              </a:ext>
            </a:extLst>
          </p:cNvPr>
          <p:cNvSpPr/>
          <p:nvPr/>
        </p:nvSpPr>
        <p:spPr>
          <a:xfrm rot="6139767">
            <a:off x="7998063" y="4226786"/>
            <a:ext cx="1007165" cy="6550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51036D3-CA72-4D09-B778-2BCC76FC3E9E}"/>
              </a:ext>
            </a:extLst>
          </p:cNvPr>
          <p:cNvSpPr/>
          <p:nvPr/>
        </p:nvSpPr>
        <p:spPr>
          <a:xfrm rot="20077267">
            <a:off x="3038331" y="1886274"/>
            <a:ext cx="1007165" cy="6550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F9334D9-239E-4295-8049-B3A02D1D9477}"/>
              </a:ext>
            </a:extLst>
          </p:cNvPr>
          <p:cNvSpPr/>
          <p:nvPr/>
        </p:nvSpPr>
        <p:spPr>
          <a:xfrm rot="10800000">
            <a:off x="5120639" y="5542297"/>
            <a:ext cx="1188794" cy="6550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723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50339-C298-4E67-8EDF-725E2D269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4FB609-64FD-4D4C-8C91-8124DAD788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52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dirty="0">
                <a:solidFill>
                  <a:schemeClr val="bg2"/>
                </a:solidFill>
                <a:cs typeface="Arial" pitchFamily="34" charset="0"/>
              </a:rPr>
              <a:t>IOT Characteristics</a:t>
            </a:r>
            <a:endParaRPr lang="ko-KR" altLang="en-US" sz="8000" b="1" dirty="0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5D8541-949C-401E-BC41-9A36E62DC8F2}"/>
              </a:ext>
            </a:extLst>
          </p:cNvPr>
          <p:cNvSpPr txBox="1">
            <a:spLocks/>
          </p:cNvSpPr>
          <p:nvPr/>
        </p:nvSpPr>
        <p:spPr>
          <a:xfrm>
            <a:off x="0" y="12722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ar-EG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4AA33A-88B0-4C91-AB7A-3D266BAC059E}"/>
              </a:ext>
            </a:extLst>
          </p:cNvPr>
          <p:cNvSpPr txBox="1">
            <a:spLocks/>
          </p:cNvSpPr>
          <p:nvPr/>
        </p:nvSpPr>
        <p:spPr>
          <a:xfrm>
            <a:off x="152400" y="1424609"/>
            <a:ext cx="12192000" cy="558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800" b="1" dirty="0">
                <a:solidFill>
                  <a:srgbClr val="CC0000"/>
                </a:solidFill>
                <a:cs typeface="Arial" pitchFamily="34" charset="0"/>
              </a:rPr>
              <a:t>• Ambient intelligence</a:t>
            </a:r>
          </a:p>
          <a:p>
            <a:pPr algn="l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-AMI refers to electronic environments that are sensitive and responsive to the presence of people</a:t>
            </a:r>
          </a:p>
          <a:p>
            <a:pPr algn="l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-The independent &amp; intelligent entities will act in full interoperability &amp; will be able to auto-organize themselves depending on The context, circumstances or environment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97433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986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90</cp:revision>
  <dcterms:created xsi:type="dcterms:W3CDTF">2020-11-29T10:09:24Z</dcterms:created>
  <dcterms:modified xsi:type="dcterms:W3CDTF">2021-01-05T19:19:38Z</dcterms:modified>
</cp:coreProperties>
</file>