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42"/>
  </p:notesMasterIdLst>
  <p:sldIdLst>
    <p:sldId id="333" r:id="rId3"/>
    <p:sldId id="375" r:id="rId4"/>
    <p:sldId id="379" r:id="rId5"/>
    <p:sldId id="302" r:id="rId6"/>
    <p:sldId id="318" r:id="rId7"/>
    <p:sldId id="322" r:id="rId8"/>
    <p:sldId id="334" r:id="rId9"/>
    <p:sldId id="321" r:id="rId10"/>
    <p:sldId id="324" r:id="rId11"/>
    <p:sldId id="376" r:id="rId12"/>
    <p:sldId id="332" r:id="rId13"/>
    <p:sldId id="320" r:id="rId14"/>
    <p:sldId id="343" r:id="rId15"/>
    <p:sldId id="344" r:id="rId16"/>
    <p:sldId id="345" r:id="rId17"/>
    <p:sldId id="380" r:id="rId18"/>
    <p:sldId id="348" r:id="rId19"/>
    <p:sldId id="349" r:id="rId20"/>
    <p:sldId id="356" r:id="rId21"/>
    <p:sldId id="357" r:id="rId22"/>
    <p:sldId id="381" r:id="rId23"/>
    <p:sldId id="358" r:id="rId24"/>
    <p:sldId id="359" r:id="rId25"/>
    <p:sldId id="360" r:id="rId26"/>
    <p:sldId id="361" r:id="rId27"/>
    <p:sldId id="362" r:id="rId28"/>
    <p:sldId id="363" r:id="rId29"/>
    <p:sldId id="364" r:id="rId30"/>
    <p:sldId id="367" r:id="rId31"/>
    <p:sldId id="365" r:id="rId32"/>
    <p:sldId id="368" r:id="rId33"/>
    <p:sldId id="351" r:id="rId34"/>
    <p:sldId id="350" r:id="rId35"/>
    <p:sldId id="352" r:id="rId36"/>
    <p:sldId id="353" r:id="rId37"/>
    <p:sldId id="373" r:id="rId38"/>
    <p:sldId id="354" r:id="rId39"/>
    <p:sldId id="355" r:id="rId40"/>
    <p:sldId id="378" r:id="rId4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a:srgbClr val="FAD2D2"/>
    <a:srgbClr val="F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431" autoAdjust="0"/>
  </p:normalViewPr>
  <p:slideViewPr>
    <p:cSldViewPr>
      <p:cViewPr varScale="1">
        <p:scale>
          <a:sx n="104" d="100"/>
          <a:sy n="104" d="100"/>
        </p:scale>
        <p:origin x="-174" y="-84"/>
      </p:cViewPr>
      <p:guideLst>
        <p:guide orient="horz" pos="1620"/>
        <p:guide pos="2880"/>
        <p:guide orient="horz" pos="19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pPr/>
              <a:t>12/27/2020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pPr/>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ar-EG" dirty="0"/>
          </a:p>
        </p:txBody>
      </p:sp>
      <p:sp>
        <p:nvSpPr>
          <p:cNvPr id="4" name="Slide Number Placeholder 3"/>
          <p:cNvSpPr>
            <a:spLocks noGrp="1"/>
          </p:cNvSpPr>
          <p:nvPr>
            <p:ph type="sldNum" sz="quarter" idx="10"/>
          </p:nvPr>
        </p:nvSpPr>
        <p:spPr/>
        <p:txBody>
          <a:bodyPr/>
          <a:lstStyle/>
          <a:p>
            <a:fld id="{89EDC514-9E28-441F-BF04-3DE8912E9F4E}" type="slidenum">
              <a:rPr lang="en-US" smtClean="0"/>
              <a:pPr/>
              <a:t>4</a:t>
            </a:fld>
            <a:endParaRPr lang="en-US"/>
          </a:p>
        </p:txBody>
      </p:sp>
    </p:spTree>
    <p:extLst>
      <p:ext uri="{BB962C8B-B14F-4D97-AF65-F5344CB8AC3E}">
        <p14:creationId xmlns:p14="http://schemas.microsoft.com/office/powerpoint/2010/main" val="1350224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385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 id="2147483678" r:id="rId19"/>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1.xml" /></Relationships>
</file>

<file path=ppt/slides/_rels/slide1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0"/>
          </p:nvPr>
        </p:nvSpPr>
        <p:spPr>
          <a:xfrm>
            <a:off x="0" y="1962150"/>
            <a:ext cx="7086600" cy="1219200"/>
          </a:xfrm>
        </p:spPr>
        <p:txBody>
          <a:bodyPr/>
          <a:lstStyle/>
          <a:p>
            <a:pPr algn="l"/>
            <a:endParaRPr lang="en-US" altLang="ko-KR" sz="2800" b="1" dirty="0">
              <a:solidFill>
                <a:srgbClr val="FF0000"/>
              </a:solidFill>
              <a:latin typeface="Times New Roman" pitchFamily="18" charset="0"/>
              <a:cs typeface="Times New Roman" pitchFamily="18" charset="0"/>
            </a:endParaRPr>
          </a:p>
          <a:p>
            <a:pPr algn="l"/>
            <a:r>
              <a:rPr lang="en-US" altLang="ko-KR" sz="2800" b="1" dirty="0">
                <a:solidFill>
                  <a:srgbClr val="FF0000"/>
                </a:solidFill>
                <a:latin typeface="Times New Roman" pitchFamily="18" charset="0"/>
                <a:cs typeface="Times New Roman" pitchFamily="18" charset="0"/>
              </a:rPr>
              <a:t>Introduction to </a:t>
            </a:r>
          </a:p>
          <a:p>
            <a:pPr algn="l"/>
            <a:r>
              <a:rPr lang="en-US" sz="2800" b="1" dirty="0">
                <a:solidFill>
                  <a:schemeClr val="tx1"/>
                </a:solidFill>
                <a:latin typeface="Times New Roman" pitchFamily="18" charset="0"/>
                <a:cs typeface="Times New Roman" pitchFamily="18" charset="0"/>
              </a:rPr>
              <a:t>Object-Oriented DBMSs - Concepts</a:t>
            </a:r>
            <a:endParaRPr lang="ko-KR" altLang="en-US" sz="2800" dirty="0">
              <a:solidFill>
                <a:schemeClr val="tx1"/>
              </a:solidFill>
              <a:latin typeface="Times New Roman" pitchFamily="18" charset="0"/>
              <a:cs typeface="Times New Roman" pitchFamily="18" charset="0"/>
            </a:endParaRPr>
          </a:p>
          <a:p>
            <a:endParaRPr lang="en-US" dirty="0"/>
          </a:p>
        </p:txBody>
      </p:sp>
      <p:sp>
        <p:nvSpPr>
          <p:cNvPr id="3" name="Rectangle 2"/>
          <p:cNvSpPr/>
          <p:nvPr/>
        </p:nvSpPr>
        <p:spPr>
          <a:xfrm>
            <a:off x="3886200" y="1200150"/>
            <a:ext cx="2432777" cy="523220"/>
          </a:xfrm>
          <a:prstGeom prst="rect">
            <a:avLst/>
          </a:prstGeom>
        </p:spPr>
        <p:txBody>
          <a:bodyPr wrap="square">
            <a:spAutoFit/>
          </a:bodyPr>
          <a:lstStyle/>
          <a:p>
            <a:pPr algn="ctr"/>
            <a:r>
              <a:rPr lang="en-US" altLang="ko-KR" sz="2800" b="1" dirty="0">
                <a:latin typeface="Times New Roman" pitchFamily="18" charset="0"/>
                <a:cs typeface="Times New Roman" pitchFamily="18" charset="0"/>
              </a:rPr>
              <a:t>Chapter 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646878"/>
          </a:xfrm>
          <a:prstGeom prst="rect">
            <a:avLst/>
          </a:prstGeom>
        </p:spPr>
        <p:txBody>
          <a:bodyPr wrap="square">
            <a:spAutoFit/>
          </a:bodyPr>
          <a:lstStyle/>
          <a:p>
            <a:pPr lvl="0"/>
            <a:r>
              <a:rPr lang="en-US" dirty="0">
                <a:latin typeface="Calibri" pitchFamily="34" charset="0"/>
                <a:cs typeface="Calibri" pitchFamily="34" charset="0"/>
              </a:rPr>
              <a:t>We can declare a composite attribute by </a:t>
            </a:r>
            <a:r>
              <a:rPr lang="en-US" dirty="0" err="1">
                <a:latin typeface="Calibri" pitchFamily="34" charset="0"/>
                <a:cs typeface="Calibri" pitchFamily="34" charset="0"/>
              </a:rPr>
              <a:t>ﬁrst</a:t>
            </a:r>
            <a:r>
              <a:rPr lang="en-US" dirty="0">
                <a:latin typeface="Calibri" pitchFamily="34" charset="0"/>
                <a:cs typeface="Calibri" pitchFamily="34" charset="0"/>
              </a:rPr>
              <a:t> declaring the attribute to be an entity type and the</a:t>
            </a:r>
          </a:p>
          <a:p>
            <a:pPr lvl="0"/>
            <a:r>
              <a:rPr lang="en-US" dirty="0">
                <a:latin typeface="Calibri" pitchFamily="34" charset="0"/>
                <a:cs typeface="Calibri" pitchFamily="34" charset="0"/>
              </a:rPr>
              <a:t> declaring its components as functional relationships of the  entity type.   </a:t>
            </a:r>
          </a:p>
          <a:p>
            <a:r>
              <a:rPr lang="en-US" b="1" dirty="0">
                <a:latin typeface="Calibri" pitchFamily="34" charset="0"/>
                <a:cs typeface="Calibri" pitchFamily="34" charset="0"/>
              </a:rPr>
              <a:t>                   Name () ---› ENTITY</a:t>
            </a:r>
            <a:endParaRPr lang="en-US" dirty="0">
              <a:latin typeface="Calibri" pitchFamily="34" charset="0"/>
              <a:cs typeface="Calibri" pitchFamily="34" charset="0"/>
            </a:endParaRPr>
          </a:p>
          <a:p>
            <a:r>
              <a:rPr lang="en-US" b="1" dirty="0">
                <a:latin typeface="Calibri" pitchFamily="34" charset="0"/>
                <a:cs typeface="Calibri" pitchFamily="34" charset="0"/>
              </a:rPr>
              <a:t>                   Name (Student) ---› NAME</a:t>
            </a:r>
            <a:endParaRPr lang="en-US" dirty="0">
              <a:latin typeface="Calibri" pitchFamily="34" charset="0"/>
              <a:cs typeface="Calibri" pitchFamily="34" charset="0"/>
            </a:endParaRPr>
          </a:p>
          <a:p>
            <a:r>
              <a:rPr lang="en-US" b="1" dirty="0">
                <a:latin typeface="Calibri" pitchFamily="34" charset="0"/>
                <a:cs typeface="Calibri" pitchFamily="34" charset="0"/>
              </a:rPr>
              <a:t>                   </a:t>
            </a:r>
            <a:r>
              <a:rPr lang="en-US" b="1" dirty="0" err="1">
                <a:latin typeface="Calibri" pitchFamily="34" charset="0"/>
                <a:cs typeface="Calibri" pitchFamily="34" charset="0"/>
              </a:rPr>
              <a:t>FName</a:t>
            </a:r>
            <a:r>
              <a:rPr lang="en-US" b="1" dirty="0">
                <a:latin typeface="Calibri" pitchFamily="34" charset="0"/>
                <a:cs typeface="Calibri" pitchFamily="34" charset="0"/>
              </a:rPr>
              <a:t> (Name) ---› STRING</a:t>
            </a:r>
            <a:endParaRPr lang="en-US" dirty="0">
              <a:latin typeface="Calibri" pitchFamily="34" charset="0"/>
              <a:cs typeface="Calibri" pitchFamily="34" charset="0"/>
            </a:endParaRPr>
          </a:p>
          <a:p>
            <a:r>
              <a:rPr lang="en-US" b="1" dirty="0">
                <a:latin typeface="Calibri" pitchFamily="34" charset="0"/>
                <a:cs typeface="Calibri" pitchFamily="34" charset="0"/>
              </a:rPr>
              <a:t>                   </a:t>
            </a:r>
            <a:r>
              <a:rPr lang="en-US" b="1" dirty="0" err="1">
                <a:latin typeface="Calibri" pitchFamily="34" charset="0"/>
                <a:cs typeface="Calibri" pitchFamily="34" charset="0"/>
              </a:rPr>
              <a:t>LName</a:t>
            </a:r>
            <a:r>
              <a:rPr lang="en-US" b="1" dirty="0">
                <a:latin typeface="Calibri" pitchFamily="34" charset="0"/>
                <a:cs typeface="Calibri" pitchFamily="34" charset="0"/>
              </a:rPr>
              <a:t> (Name) ---› STRING</a:t>
            </a:r>
          </a:p>
          <a:p>
            <a:r>
              <a:rPr lang="en-US" b="1" dirty="0">
                <a:latin typeface="Calibri" pitchFamily="34" charset="0"/>
                <a:cs typeface="Calibri" pitchFamily="34" charset="0"/>
              </a:rPr>
              <a:t> </a:t>
            </a:r>
          </a:p>
          <a:p>
            <a:r>
              <a:rPr lang="en-US" b="1" dirty="0">
                <a:latin typeface="Calibri" pitchFamily="34" charset="0"/>
                <a:cs typeface="Calibri" pitchFamily="34" charset="0"/>
              </a:rPr>
              <a:t>2-</a:t>
            </a:r>
            <a:r>
              <a:rPr lang="en-US" b="1" dirty="0">
                <a:solidFill>
                  <a:srgbClr val="FF0000"/>
                </a:solidFill>
                <a:latin typeface="Calibri" pitchFamily="34" charset="0"/>
                <a:cs typeface="Calibri" pitchFamily="34" charset="0"/>
              </a:rPr>
              <a:t> Functional  Relationships</a:t>
            </a:r>
          </a:p>
          <a:p>
            <a:endParaRPr lang="en-US" sz="2000" dirty="0">
              <a:latin typeface="Calibri" pitchFamily="34" charset="0"/>
              <a:cs typeface="Calibri" pitchFamily="34" charset="0"/>
            </a:endParaRPr>
          </a:p>
        </p:txBody>
      </p:sp>
      <p:sp>
        <p:nvSpPr>
          <p:cNvPr id="8" name="Rectangle 1"/>
          <p:cNvSpPr>
            <a:spLocks noChangeArrowheads="1"/>
          </p:cNvSpPr>
          <p:nvPr/>
        </p:nvSpPr>
        <p:spPr bwMode="auto">
          <a:xfrm>
            <a:off x="0" y="2281178"/>
            <a:ext cx="8991600"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Functions with arguments model not only the properties (attributes) of entity types but also relationships between entity types.</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Each relationship may have an inverse relationship </a:t>
            </a:r>
            <a:r>
              <a:rPr kumimoji="0" lang="en-US" b="0" i="0" u="none" strike="noStrike" cap="none" normalizeH="0" baseline="0" dirty="0" err="1">
                <a:ln>
                  <a:noFill/>
                </a:ln>
                <a:solidFill>
                  <a:schemeClr val="tx1"/>
                </a:solidFill>
                <a:effectLst/>
                <a:latin typeface="Calibri" pitchFamily="34" charset="0"/>
                <a:ea typeface="Calibri" pitchFamily="34" charset="0"/>
                <a:cs typeface="Calibri" pitchFamily="34" charset="0"/>
              </a:rPr>
              <a:t>deﬁned</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lvl="0" eaLnBrk="0" fontAlgn="base" latinLnBrk="0" hangingPunct="0">
              <a:spcBef>
                <a:spcPct val="0"/>
              </a:spcBef>
              <a:spcAft>
                <a:spcPct val="0"/>
              </a:spcAft>
            </a:pP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Manages (</a:t>
            </a:r>
            <a:r>
              <a:rPr lang="en-US" b="1" dirty="0">
                <a:latin typeface="Calibri" pitchFamily="34" charset="0"/>
                <a:cs typeface="Calibri" pitchFamily="34" charset="0"/>
              </a:rPr>
              <a:t>Staff</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 ---››    </a:t>
            </a:r>
            <a:r>
              <a:rPr kumimoji="0" lang="en-US" b="1" i="0" u="none" strike="noStrike" cap="none" normalizeH="0" baseline="0" dirty="0" err="1">
                <a:ln>
                  <a:noFill/>
                </a:ln>
                <a:solidFill>
                  <a:schemeClr val="tx1"/>
                </a:solidFill>
                <a:effectLst/>
                <a:latin typeface="Calibri" pitchFamily="34" charset="0"/>
                <a:ea typeface="Calibri" pitchFamily="34" charset="0"/>
                <a:cs typeface="Calibri" pitchFamily="34" charset="0"/>
              </a:rPr>
              <a:t>PropertyForRent</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Calibri" pitchFamily="34" charset="0"/>
                <a:ea typeface="Calibri" pitchFamily="34" charset="0"/>
                <a:cs typeface="Calibri" pitchFamily="34" charset="0"/>
              </a:rPr>
              <a:t>ManagedBy</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b="1" i="0" u="none" strike="noStrike" cap="none" normalizeH="0" baseline="0" dirty="0" err="1">
                <a:ln>
                  <a:noFill/>
                </a:ln>
                <a:solidFill>
                  <a:schemeClr val="tx1"/>
                </a:solidFill>
                <a:effectLst/>
                <a:latin typeface="Calibri" pitchFamily="34" charset="0"/>
                <a:ea typeface="Calibri" pitchFamily="34" charset="0"/>
                <a:cs typeface="Calibri" pitchFamily="34" charset="0"/>
              </a:rPr>
              <a:t>PropertyForRent</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 ---› Staff  INVERSE OF Manages</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Note: the double-headed arrow(</a:t>
            </a:r>
            <a:r>
              <a:rPr kumimoji="0" lang="en-US" b="1" i="0"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is used to represent a one-to-many relationship </a:t>
            </a:r>
            <a:b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b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&amp;Many-to-many relationships can be modeled by using the double-headed arrow in both directions.</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The FDM also supports multi-valued functions:</a:t>
            </a:r>
            <a:endPar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Calibri" pitchFamily="34" charset="0"/>
                <a:ea typeface="Calibri" pitchFamily="34" charset="0"/>
                <a:cs typeface="Calibri" pitchFamily="34" charset="0"/>
              </a:rPr>
              <a:t>ViewDate</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 (Client, </a:t>
            </a:r>
            <a:r>
              <a:rPr kumimoji="0" lang="en-US" b="1" i="0" u="none" strike="noStrike" cap="none" normalizeH="0" baseline="0" dirty="0" err="1">
                <a:ln>
                  <a:noFill/>
                </a:ln>
                <a:solidFill>
                  <a:schemeClr val="tx1"/>
                </a:solidFill>
                <a:effectLst/>
                <a:latin typeface="Calibri" pitchFamily="34" charset="0"/>
                <a:ea typeface="Calibri" pitchFamily="34" charset="0"/>
                <a:cs typeface="Calibri" pitchFamily="34" charset="0"/>
              </a:rPr>
              <a:t>PropertyForRent</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 ---› DATE</a:t>
            </a:r>
            <a:r>
              <a:rPr kumimoji="0" lang="en-US" b="0" i="0" u="none" strike="noStrike" cap="none" normalizeH="0" baseline="0" dirty="0">
                <a:ln>
                  <a:noFill/>
                </a:ln>
                <a:solidFill>
                  <a:schemeClr val="tx1"/>
                </a:solidFill>
                <a:effectLst/>
                <a:latin typeface="Calibri" pitchFamily="34" charset="0"/>
                <a:cs typeface="Calibri"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0" y="2266950"/>
            <a:ext cx="57912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effectLst/>
                <a:latin typeface="Times New Roman" pitchFamily="18" charset="0"/>
                <a:ea typeface="Calibri" pitchFamily="34" charset="0"/>
                <a:cs typeface="Times New Roman" pitchFamily="18" charset="0"/>
              </a:rPr>
              <a:t>Persistent Programming Languages</a:t>
            </a:r>
            <a:endParaRPr kumimoji="0" lang="en-US" sz="2800" b="0" i="0" u="none" strike="noStrike" cap="none" normalizeH="0" baseline="0" dirty="0">
              <a:ln>
                <a:noFill/>
              </a:ln>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0" y="1200150"/>
            <a:ext cx="8991600" cy="17697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0000"/>
                </a:solidFill>
                <a:effectLst/>
                <a:latin typeface="Times New Roman" pitchFamily="18" charset="0"/>
                <a:ea typeface="Calibri" pitchFamily="34" charset="0"/>
                <a:cs typeface="Times New Roman" pitchFamily="18" charset="0"/>
              </a:rPr>
              <a:t>Persistent Programming Languages. </a:t>
            </a:r>
            <a:r>
              <a:rPr kumimoji="0" lang="en-US" i="0" u="none" strike="noStrike" cap="none" normalizeH="0" baseline="0" dirty="0">
                <a:ln>
                  <a:noFill/>
                </a:ln>
                <a:effectLst/>
                <a:latin typeface="Times New Roman" pitchFamily="18" charset="0"/>
                <a:ea typeface="Calibri" pitchFamily="34" charset="0"/>
                <a:cs typeface="Times New Roman" pitchFamily="18" charset="0"/>
              </a:rPr>
              <a:t>A</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language that provides its users with the ability to (transparently) keep data across successive executions of a program, and even allows such data to be used by many different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eaLnBrk="0" fontAlgn="base" latinLnBrk="0" hangingPunct="0">
              <a:spcBef>
                <a:spcPct val="0"/>
              </a:spcBef>
              <a:spcAft>
                <a:spcPct val="0"/>
              </a:spcAft>
            </a:pPr>
            <a:r>
              <a:rPr lang="en-US" sz="1600" dirty="0">
                <a:latin typeface="Times New Roman" pitchFamily="18" charset="0"/>
                <a:ea typeface="Calibri" pitchFamily="34" charset="0"/>
                <a:cs typeface="Times New Roman" pitchFamily="18" charset="0"/>
              </a:rPr>
              <a:t>Data in a persistent programming language is different from an OODBMS it independent</a:t>
            </a:r>
            <a:r>
              <a:rPr lang="en-US" sz="1600" dirty="0">
                <a:solidFill>
                  <a:srgbClr val="FF0000"/>
                </a:solidFill>
                <a:latin typeface="Times New Roman" pitchFamily="18" charset="0"/>
                <a:ea typeface="Calibri" pitchFamily="34" charset="0"/>
                <a:cs typeface="Times New Roman" pitchFamily="18" charset="0"/>
              </a:rPr>
              <a:t> </a:t>
            </a:r>
            <a:r>
              <a:rPr lang="en-US" sz="1600" dirty="0">
                <a:latin typeface="Times New Roman" pitchFamily="18" charset="0"/>
                <a:ea typeface="Calibri" pitchFamily="34" charset="0"/>
                <a:cs typeface="Times New Roman" pitchFamily="18" charset="0"/>
              </a:rPr>
              <a:t>of any program, able to exist after the execution and lifetime of the code that created it.</a:t>
            </a:r>
          </a:p>
          <a:p>
            <a:pPr lvl="0" eaLnBrk="0" fontAlgn="base" latinLnBrk="0" hangingPunct="0">
              <a:spcBef>
                <a:spcPct val="0"/>
              </a:spcBef>
              <a:spcAft>
                <a:spcPct val="0"/>
              </a:spcAf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0658" name="Rectangle 2"/>
          <p:cNvSpPr>
            <a:spLocks noChangeArrowheads="1"/>
          </p:cNvSpPr>
          <p:nvPr/>
        </p:nvSpPr>
        <p:spPr bwMode="auto">
          <a:xfrm>
            <a:off x="0" y="3028950"/>
            <a:ext cx="8991600" cy="1738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latinLnBrk="0">
              <a:spcBef>
                <a:spcPct val="0"/>
              </a:spcBef>
              <a:spcAft>
                <a:spcPct val="0"/>
              </a:spcAft>
            </a:pPr>
            <a:r>
              <a:rPr lang="en-US" sz="1600" b="1" dirty="0">
                <a:solidFill>
                  <a:srgbClr val="FF0000"/>
                </a:solidFill>
                <a:latin typeface="Times New Roman" pitchFamily="18" charset="0"/>
                <a:cs typeface="Times New Roman" pitchFamily="18" charset="0"/>
              </a:rPr>
              <a:t>Database Programming Languages.</a:t>
            </a:r>
            <a:r>
              <a:rPr lang="en-US" sz="1600" dirty="0">
                <a:solidFill>
                  <a:srgbClr val="FF0000"/>
                </a:solidFill>
                <a:latin typeface="Times New Roman" pitchFamily="18" charset="0"/>
                <a:cs typeface="Times New Roman" pitchFamily="18" charset="0"/>
              </a:rPr>
              <a:t> </a:t>
            </a:r>
            <a:r>
              <a:rPr lang="en-US" sz="1600" dirty="0">
                <a:latin typeface="Times New Roman" pitchFamily="18" charset="0"/>
                <a:cs typeface="Times New Roman" pitchFamily="18" charset="0"/>
              </a:rPr>
              <a:t>A</a:t>
            </a:r>
            <a:r>
              <a:rPr kumimoji="0" lang="en-US"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language that integrates some ideas from the database programming model </a:t>
            </a:r>
            <a:r>
              <a:rPr lang="en-US" sz="1600" dirty="0">
                <a:latin typeface="Times New Roman" pitchFamily="18" charset="0"/>
                <a:ea typeface="Calibri" pitchFamily="34" charset="0"/>
                <a:cs typeface="Times New Roman" pitchFamily="18" charset="0"/>
              </a:rPr>
              <a:t>with features of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traditional programming language</a:t>
            </a:r>
          </a:p>
          <a:p>
            <a:pPr lvl="0" algn="just" fontAlgn="base" latinLnBrk="0">
              <a:spcBef>
                <a:spcPct val="0"/>
              </a:spcBef>
              <a:spcAft>
                <a:spcPct val="0"/>
              </a:spcAf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just" eaLnBrk="0" fontAlgn="base" latinLnBrk="0"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contrast, a database programming language is distinguished from a persistent programming language by its </a:t>
            </a:r>
            <a:r>
              <a:rPr lang="en-US" sz="1600" dirty="0">
                <a:latin typeface="Times New Roman" pitchFamily="18" charset="0"/>
                <a:ea typeface="Calibri" pitchFamily="34" charset="0"/>
                <a:cs typeface="Times New Roman" pitchFamily="18" charset="0"/>
              </a:rPr>
              <a:t>integration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of features beyond persistence, such as transaction management, concurrency control, and recovery.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3"/>
          <p:cNvSpPr/>
          <p:nvPr/>
        </p:nvSpPr>
        <p:spPr>
          <a:xfrm>
            <a:off x="457200" y="209550"/>
            <a:ext cx="6172200" cy="461665"/>
          </a:xfrm>
          <a:prstGeom prst="rect">
            <a:avLst/>
          </a:prstGeom>
        </p:spPr>
        <p:txBody>
          <a:bodyPr wrap="square">
            <a:spAutoFit/>
          </a:bodyPr>
          <a:lstStyle/>
          <a:p>
            <a:pPr lvl="0" fontAlgn="base" latinLnBrk="0">
              <a:spcBef>
                <a:spcPct val="0"/>
              </a:spcBef>
              <a:spcAft>
                <a:spcPct val="0"/>
              </a:spcAft>
            </a:pPr>
            <a:r>
              <a:rPr lang="en-US" sz="2400" b="1" dirty="0">
                <a:solidFill>
                  <a:srgbClr val="FF0000"/>
                </a:solidFill>
                <a:latin typeface="Calibri" pitchFamily="34" charset="0"/>
                <a:ea typeface="Calibri" pitchFamily="34" charset="0"/>
                <a:cs typeface="Calibri" pitchFamily="34" charset="0"/>
              </a:rPr>
              <a:t>Persistent Programming Languages</a:t>
            </a:r>
            <a:endParaRPr lang="en-US" sz="2400" b="1" dirty="0">
              <a:solidFill>
                <a:srgbClr val="FF0000"/>
              </a:solidFill>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228600" y="2266950"/>
            <a:ext cx="43434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OODBMS Perspectives</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23950"/>
            <a:ext cx="8991600" cy="400110"/>
          </a:xfrm>
          <a:prstGeom prst="rect">
            <a:avLst/>
          </a:prstGeom>
        </p:spPr>
        <p:txBody>
          <a:bodyPr wrap="square">
            <a:spAutoFit/>
          </a:bodyPr>
          <a:lstStyle/>
          <a:p>
            <a:pPr algn="ctr"/>
            <a:r>
              <a:rPr lang="en-US" sz="2000" b="1" dirty="0">
                <a:solidFill>
                  <a:srgbClr val="FF0000"/>
                </a:solidFill>
                <a:latin typeface="Calibri" pitchFamily="34" charset="0"/>
                <a:cs typeface="Calibri" pitchFamily="34" charset="0"/>
              </a:rPr>
              <a:t>Modern DBMSs are characterized by their support of the following features</a:t>
            </a:r>
          </a:p>
        </p:txBody>
      </p:sp>
      <p:sp>
        <p:nvSpPr>
          <p:cNvPr id="47105" name="Rectangle 1"/>
          <p:cNvSpPr>
            <a:spLocks noChangeArrowheads="1"/>
          </p:cNvSpPr>
          <p:nvPr/>
        </p:nvSpPr>
        <p:spPr bwMode="auto">
          <a:xfrm>
            <a:off x="0" y="1504950"/>
            <a:ext cx="8915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Calibri" pitchFamily="34" charset="0"/>
              </a:rPr>
              <a:t>1-</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2000" b="1" i="0" u="none" strike="noStrike" cap="none" normalizeH="0" baseline="0" dirty="0">
                <a:ln>
                  <a:noFill/>
                </a:ln>
                <a:effectLst/>
                <a:latin typeface="Calibri" pitchFamily="34" charset="0"/>
                <a:ea typeface="Calibri" pitchFamily="34" charset="0"/>
                <a:cs typeface="Calibri" pitchFamily="34" charset="0"/>
              </a:rPr>
              <a:t>A data model: </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A particular way of describing data, relationships between data, and constraints on the data.</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Calibri" pitchFamily="34" charset="0"/>
              </a:rPr>
              <a:t>2-</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2000" b="1" i="0" u="none" strike="noStrike" cap="none" normalizeH="0" baseline="0" dirty="0">
                <a:ln>
                  <a:noFill/>
                </a:ln>
                <a:effectLst/>
                <a:latin typeface="Calibri" pitchFamily="34" charset="0"/>
                <a:ea typeface="Calibri" pitchFamily="34" charset="0"/>
                <a:cs typeface="Calibri" pitchFamily="34" charset="0"/>
              </a:rPr>
              <a:t>Data persistence: </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The ability for data to outlive the execution of a program and possibly the lifetime of the program itself.</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Calibri" pitchFamily="34" charset="0"/>
              </a:rPr>
              <a:t>3- </a:t>
            </a:r>
            <a:r>
              <a:rPr kumimoji="0" lang="en-US" sz="2000" b="1" i="0" u="none" strike="noStrike" cap="none" normalizeH="0" baseline="0" dirty="0">
                <a:ln>
                  <a:noFill/>
                </a:ln>
                <a:effectLst/>
                <a:latin typeface="Calibri" pitchFamily="34" charset="0"/>
                <a:ea typeface="Calibri" pitchFamily="34" charset="0"/>
                <a:cs typeface="Calibri" pitchFamily="34" charset="0"/>
              </a:rPr>
              <a:t>Data sharing :</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The ability for multiple applications (or instances of the same one) to access common data, possibly at the same time.</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Calibri" pitchFamily="34" charset="0"/>
              </a:rPr>
              <a:t>4- </a:t>
            </a:r>
            <a:r>
              <a:rPr kumimoji="0" lang="en-US" sz="2000" b="1" i="0" u="none" strike="noStrike" cap="none" normalizeH="0" baseline="0" dirty="0">
                <a:ln>
                  <a:noFill/>
                </a:ln>
                <a:effectLst/>
                <a:latin typeface="Calibri" pitchFamily="34" charset="0"/>
                <a:ea typeface="Calibri" pitchFamily="34" charset="0"/>
                <a:cs typeface="Calibri" pitchFamily="34" charset="0"/>
              </a:rPr>
              <a:t>Reliability :</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The assurance that the data in the database is protected from hardware and software failures.</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Calibri" pitchFamily="34" charset="0"/>
              </a:rPr>
              <a:t>5-</a:t>
            </a:r>
            <a:r>
              <a:rPr kumimoji="0" lang="en-US" sz="2000" b="1" i="0" u="none" strike="noStrike" cap="none" normalizeH="0" baseline="0" dirty="0">
                <a:ln>
                  <a:noFill/>
                </a:ln>
                <a:effectLst/>
                <a:latin typeface="Calibri" pitchFamily="34" charset="0"/>
                <a:ea typeface="Calibri" pitchFamily="34" charset="0"/>
                <a:cs typeface="Calibri" pitchFamily="34" charset="0"/>
              </a:rPr>
              <a:t>Scalability</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 The ability to operate on large amounts of data in simple ways.</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47750"/>
            <a:ext cx="9144000" cy="3170099"/>
          </a:xfrm>
          <a:prstGeom prst="rect">
            <a:avLst/>
          </a:prstGeom>
        </p:spPr>
        <p:txBody>
          <a:bodyPr wrap="square">
            <a:spAutoFit/>
          </a:bodyPr>
          <a:lstStyle/>
          <a:p>
            <a:pPr lvl="0" algn="just" eaLnBrk="0" fontAlgn="base" latinLnBrk="0" hangingPunct="0">
              <a:spcBef>
                <a:spcPct val="0"/>
              </a:spcBef>
              <a:spcAft>
                <a:spcPct val="0"/>
              </a:spcAft>
            </a:pPr>
            <a:r>
              <a:rPr lang="en-US" sz="2000" dirty="0">
                <a:solidFill>
                  <a:srgbClr val="FF0000"/>
                </a:solidFill>
                <a:latin typeface="Calibri" pitchFamily="34" charset="0"/>
                <a:ea typeface="Calibri" pitchFamily="34" charset="0"/>
                <a:cs typeface="Calibri" pitchFamily="34" charset="0"/>
              </a:rPr>
              <a:t>6-</a:t>
            </a:r>
            <a:r>
              <a:rPr lang="en-US" sz="2000" dirty="0">
                <a:latin typeface="Calibri" pitchFamily="34" charset="0"/>
                <a:ea typeface="Calibri" pitchFamily="34" charset="0"/>
                <a:cs typeface="Calibri" pitchFamily="34" charset="0"/>
              </a:rPr>
              <a:t> </a:t>
            </a:r>
            <a:r>
              <a:rPr lang="en-US" sz="2000" b="1" dirty="0">
                <a:latin typeface="Calibri" pitchFamily="34" charset="0"/>
                <a:ea typeface="Calibri" pitchFamily="34" charset="0"/>
                <a:cs typeface="Calibri" pitchFamily="34" charset="0"/>
              </a:rPr>
              <a:t>Security and integrity :</a:t>
            </a:r>
            <a:r>
              <a:rPr lang="en-US" sz="2000" dirty="0">
                <a:latin typeface="Calibri" pitchFamily="34" charset="0"/>
                <a:ea typeface="Calibri" pitchFamily="34" charset="0"/>
                <a:cs typeface="Calibri" pitchFamily="34" charset="0"/>
              </a:rPr>
              <a:t>The protection of the data against unauthorized access, and the assurance that the data conforms to specified correctness and consistency rules.</a:t>
            </a:r>
            <a:endParaRPr lang="en-US" sz="2000" dirty="0">
              <a:latin typeface="Calibri" pitchFamily="34" charset="0"/>
              <a:cs typeface="Calibri" pitchFamily="34" charset="0"/>
            </a:endParaRPr>
          </a:p>
          <a:p>
            <a:pPr lvl="0" algn="just" eaLnBrk="0" fontAlgn="base" latinLnBrk="0" hangingPunct="0">
              <a:spcBef>
                <a:spcPct val="0"/>
              </a:spcBef>
              <a:spcAft>
                <a:spcPct val="0"/>
              </a:spcAft>
            </a:pPr>
            <a:r>
              <a:rPr lang="en-US" sz="2000" dirty="0">
                <a:solidFill>
                  <a:srgbClr val="FF0000"/>
                </a:solidFill>
                <a:latin typeface="Calibri" pitchFamily="34" charset="0"/>
                <a:ea typeface="Calibri" pitchFamily="34" charset="0"/>
                <a:cs typeface="Calibri" pitchFamily="34" charset="0"/>
              </a:rPr>
              <a:t>7- </a:t>
            </a:r>
            <a:r>
              <a:rPr lang="en-US" sz="2000" b="1" dirty="0">
                <a:latin typeface="Calibri" pitchFamily="34" charset="0"/>
                <a:ea typeface="Calibri" pitchFamily="34" charset="0"/>
                <a:cs typeface="Calibri" pitchFamily="34" charset="0"/>
              </a:rPr>
              <a:t>Distribution :</a:t>
            </a:r>
            <a:r>
              <a:rPr lang="en-US" sz="2000" dirty="0">
                <a:latin typeface="Calibri" pitchFamily="34" charset="0"/>
                <a:ea typeface="Calibri" pitchFamily="34" charset="0"/>
                <a:cs typeface="Calibri" pitchFamily="34" charset="0"/>
              </a:rPr>
              <a:t>The ability to physically distribute a logically interrelated collection of shared data over a computer network, preferably making the distribution transparent to the user. </a:t>
            </a:r>
          </a:p>
          <a:p>
            <a:pPr lvl="0" algn="just" eaLnBrk="0" fontAlgn="base" latinLnBrk="0" hangingPunct="0">
              <a:spcBef>
                <a:spcPct val="0"/>
              </a:spcBef>
              <a:spcAft>
                <a:spcPct val="0"/>
              </a:spcAft>
            </a:pPr>
            <a:r>
              <a:rPr lang="en-US" sz="2000" dirty="0">
                <a:solidFill>
                  <a:srgbClr val="FF0000"/>
                </a:solidFill>
                <a:latin typeface="Calibri" pitchFamily="34" charset="0"/>
                <a:cs typeface="Calibri" pitchFamily="34" charset="0"/>
              </a:rPr>
              <a:t>In contrast, traditional programming languages </a:t>
            </a:r>
            <a:r>
              <a:rPr lang="en-US" sz="2000" dirty="0">
                <a:latin typeface="Calibri" pitchFamily="34" charset="0"/>
                <a:cs typeface="Calibri" pitchFamily="34" charset="0"/>
              </a:rPr>
              <a:t>provide constructs for procedural control and for data and functional abstraction, but lack built-in support for many of the above database features. While each is useful in its respective domain, there exists an increasing number of applications</a:t>
            </a:r>
          </a:p>
          <a:p>
            <a:r>
              <a:rPr lang="en-US" sz="2000" dirty="0">
                <a:latin typeface="Calibri" pitchFamily="34" charset="0"/>
                <a:cs typeface="Calibri"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62150"/>
            <a:ext cx="5715000" cy="1169551"/>
          </a:xfrm>
          <a:prstGeom prst="rect">
            <a:avLst/>
          </a:prstGeom>
        </p:spPr>
        <p:txBody>
          <a:bodyPr wrap="square">
            <a:spAutoFit/>
          </a:bodyPr>
          <a:lstStyle/>
          <a:p>
            <a:pPr lvl="0" fontAlgn="base" latinLnBrk="0">
              <a:spcBef>
                <a:spcPct val="0"/>
              </a:spcBef>
              <a:spcAft>
                <a:spcPct val="0"/>
              </a:spcAft>
            </a:pPr>
            <a:r>
              <a:rPr lang="en-US" b="1" dirty="0">
                <a:latin typeface="Calibri" pitchFamily="34" charset="0"/>
                <a:ea typeface="Calibri" pitchFamily="34" charset="0"/>
                <a:cs typeface="Calibri" pitchFamily="34" charset="0"/>
              </a:rPr>
              <a:t>The difference between the two-level storage model used by conventional DBMSs and the single-level model used by OODBMSs.</a:t>
            </a:r>
            <a:endParaRPr lang="en-US" b="1" dirty="0">
              <a:latin typeface="Calibri" pitchFamily="34" charset="0"/>
              <a:cs typeface="Calibri" pitchFamily="34" charset="0"/>
            </a:endParaRPr>
          </a:p>
          <a:p>
            <a:pPr lvl="0" eaLnBrk="0" fontAlgn="base" latinLnBrk="0" hangingPunct="0">
              <a:spcBef>
                <a:spcPct val="0"/>
              </a:spcBef>
              <a:spcAft>
                <a:spcPct val="0"/>
              </a:spcAft>
            </a:pPr>
            <a:endParaRPr lang="en-US" sz="16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png"/>
          <p:cNvPicPr/>
          <p:nvPr/>
        </p:nvPicPr>
        <p:blipFill>
          <a:blip r:embed="rId2" cstate="print"/>
          <a:stretch>
            <a:fillRect/>
          </a:stretch>
        </p:blipFill>
        <p:spPr>
          <a:xfrm>
            <a:off x="1143000" y="1428750"/>
            <a:ext cx="6393276"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76200" y="285750"/>
            <a:ext cx="9067800" cy="707886"/>
          </a:xfrm>
          <a:prstGeom prst="rect">
            <a:avLst/>
          </a:prstGeom>
        </p:spPr>
        <p:txBody>
          <a:bodyPr wrap="square">
            <a:spAutoFit/>
          </a:bodyPr>
          <a:lstStyle/>
          <a:p>
            <a:r>
              <a:rPr lang="en-US" sz="2000" dirty="0">
                <a:latin typeface="Calibri" pitchFamily="34" charset="0"/>
                <a:cs typeface="Calibri" pitchFamily="34" charset="0"/>
              </a:rPr>
              <a:t>Conventional DBMSs have a two-level storage model the application storage model in main or  virtual memory, and the database storage model on  disk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png"/>
          <p:cNvPicPr/>
          <p:nvPr/>
        </p:nvPicPr>
        <p:blipFill>
          <a:blip r:embed="rId2" cstate="print"/>
          <a:stretch>
            <a:fillRect/>
          </a:stretch>
        </p:blipFill>
        <p:spPr>
          <a:xfrm>
            <a:off x="914400" y="1352550"/>
            <a:ext cx="6889115" cy="3026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52400" y="285750"/>
            <a:ext cx="8839200" cy="707886"/>
          </a:xfrm>
          <a:prstGeom prst="rect">
            <a:avLst/>
          </a:prstGeom>
        </p:spPr>
        <p:txBody>
          <a:bodyPr wrap="square">
            <a:spAutoFit/>
          </a:bodyPr>
          <a:lstStyle/>
          <a:p>
            <a:r>
              <a:rPr lang="en-US" sz="2000" dirty="0">
                <a:latin typeface="Calibri" pitchFamily="34" charset="0"/>
                <a:cs typeface="Calibri" pitchFamily="34" charset="0"/>
              </a:rPr>
              <a:t>an OODBMS tries to give the illusion of a single-level storage model, with a similar </a:t>
            </a:r>
          </a:p>
          <a:p>
            <a:r>
              <a:rPr lang="en-US" sz="2000" dirty="0">
                <a:latin typeface="Calibri" pitchFamily="34" charset="0"/>
                <a:cs typeface="Calibri" pitchFamily="34" charset="0"/>
              </a:rPr>
              <a:t>representation in both memory and in the database stored on disk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66950"/>
            <a:ext cx="5410200" cy="461665"/>
          </a:xfrm>
          <a:prstGeom prst="rect">
            <a:avLst/>
          </a:prstGeom>
        </p:spPr>
        <p:txBody>
          <a:bodyPr wrap="square">
            <a:spAutoFit/>
          </a:bodyPr>
          <a:lstStyle/>
          <a:p>
            <a:r>
              <a:rPr lang="en-US" sz="2400" b="1" dirty="0">
                <a:latin typeface="Times New Roman" pitchFamily="18" charset="0"/>
                <a:cs typeface="Times New Roman" pitchFamily="18" charset="0"/>
              </a:rPr>
              <a:t>How pointer </a:t>
            </a:r>
            <a:r>
              <a:rPr lang="en-US" sz="2400" b="1" dirty="0" err="1">
                <a:latin typeface="Times New Roman" pitchFamily="18" charset="0"/>
                <a:cs typeface="Times New Roman" pitchFamily="18" charset="0"/>
              </a:rPr>
              <a:t>swizzling</a:t>
            </a:r>
            <a:r>
              <a:rPr lang="en-US" sz="2400" b="1" dirty="0">
                <a:latin typeface="Times New Roman" pitchFamily="18" charset="0"/>
                <a:cs typeface="Times New Roman" pitchFamily="18" charset="0"/>
              </a:rPr>
              <a:t> techniques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solidFill>
                  <a:srgbClr val="FF0000"/>
                </a:solidFill>
              </a:rPr>
              <a:t>Agenda</a:t>
            </a:r>
          </a:p>
        </p:txBody>
      </p:sp>
      <p:sp>
        <p:nvSpPr>
          <p:cNvPr id="5" name="Rectangle 4"/>
          <p:cNvSpPr/>
          <p:nvPr/>
        </p:nvSpPr>
        <p:spPr>
          <a:xfrm>
            <a:off x="1828800" y="742950"/>
            <a:ext cx="7086600" cy="7571303"/>
          </a:xfrm>
          <a:prstGeom prst="rect">
            <a:avLst/>
          </a:prstGeom>
        </p:spPr>
        <p:txBody>
          <a:bodyPr wrap="square">
            <a:spAutoFit/>
          </a:bodyPr>
          <a:lstStyle/>
          <a:p>
            <a:r>
              <a:rPr lang="en-US" b="1" dirty="0">
                <a:solidFill>
                  <a:srgbClr val="FF0000"/>
                </a:solidFill>
              </a:rPr>
              <a:t>-</a:t>
            </a:r>
            <a:r>
              <a:rPr lang="en-US" b="1" dirty="0"/>
              <a:t>The framework for an object-oriented data model.</a:t>
            </a:r>
          </a:p>
          <a:p>
            <a:pPr lvl="0"/>
            <a:r>
              <a:rPr lang="en-US" b="1" dirty="0">
                <a:solidFill>
                  <a:srgbClr val="FF0000"/>
                </a:solidFill>
                <a:latin typeface="Times New Roman" pitchFamily="18" charset="0"/>
                <a:cs typeface="Times New Roman" pitchFamily="18" charset="0"/>
              </a:rPr>
              <a:t>-</a:t>
            </a:r>
            <a:r>
              <a:rPr lang="en-US" b="1" dirty="0">
                <a:latin typeface="Times New Roman" pitchFamily="18" charset="0"/>
                <a:cs typeface="Times New Roman" pitchFamily="18" charset="0"/>
              </a:rPr>
              <a:t>Functional Data Model (</a:t>
            </a:r>
            <a:r>
              <a:rPr lang="en-US" b="1" dirty="0">
                <a:solidFill>
                  <a:srgbClr val="FF0000"/>
                </a:solidFill>
                <a:latin typeface="Times New Roman" pitchFamily="18" charset="0"/>
                <a:cs typeface="Times New Roman" pitchFamily="18" charset="0"/>
              </a:rPr>
              <a:t>FDM</a:t>
            </a:r>
            <a:r>
              <a:rPr lang="en-US" b="1" dirty="0">
                <a:latin typeface="Times New Roman" pitchFamily="18" charset="0"/>
                <a:cs typeface="Times New Roman" pitchFamily="18" charset="0"/>
              </a:rPr>
              <a:t>)</a:t>
            </a:r>
          </a:p>
          <a:p>
            <a:r>
              <a:rPr lang="en-US" b="1" dirty="0">
                <a:solidFill>
                  <a:srgbClr val="FF0000"/>
                </a:solidFill>
                <a:latin typeface="Times New Roman" pitchFamily="18" charset="0"/>
                <a:ea typeface="Calibri" pitchFamily="34" charset="0"/>
                <a:cs typeface="Times New Roman" pitchFamily="18" charset="0"/>
              </a:rPr>
              <a:t>-</a:t>
            </a:r>
            <a:r>
              <a:rPr lang="en-US" b="1" dirty="0">
                <a:latin typeface="Times New Roman" pitchFamily="18" charset="0"/>
                <a:ea typeface="Calibri" pitchFamily="34" charset="0"/>
                <a:cs typeface="Times New Roman" pitchFamily="18" charset="0"/>
              </a:rPr>
              <a:t>Persistent Programming Languages</a:t>
            </a:r>
          </a:p>
          <a:p>
            <a:r>
              <a:rPr lang="en-US" b="1" dirty="0">
                <a:solidFill>
                  <a:srgbClr val="FF0000"/>
                </a:solidFill>
                <a:latin typeface="Times New Roman" pitchFamily="18" charset="0"/>
                <a:ea typeface="Calibri" pitchFamily="34" charset="0"/>
                <a:cs typeface="Times New Roman" pitchFamily="18" charset="0"/>
              </a:rPr>
              <a:t>-</a:t>
            </a:r>
            <a:r>
              <a:rPr lang="en-US" b="1" dirty="0">
                <a:latin typeface="Times New Roman" pitchFamily="18" charset="0"/>
                <a:ea typeface="Calibri" pitchFamily="34" charset="0"/>
                <a:cs typeface="Times New Roman" pitchFamily="18" charset="0"/>
              </a:rPr>
              <a:t>OODBMS Perspectives</a:t>
            </a:r>
          </a:p>
          <a:p>
            <a:r>
              <a:rPr lang="en-US" b="1" dirty="0">
                <a:solidFill>
                  <a:srgbClr val="FF0000"/>
                </a:solidFill>
                <a:latin typeface="Calibri" pitchFamily="34" charset="0"/>
                <a:ea typeface="Calibri" pitchFamily="34" charset="0"/>
                <a:cs typeface="Calibri" pitchFamily="34" charset="0"/>
              </a:rPr>
              <a:t>-</a:t>
            </a:r>
            <a:r>
              <a:rPr lang="en-US" b="1" dirty="0">
                <a:latin typeface="Calibri" pitchFamily="34" charset="0"/>
                <a:ea typeface="Calibri" pitchFamily="34" charset="0"/>
                <a:cs typeface="Calibri" pitchFamily="34" charset="0"/>
              </a:rPr>
              <a:t>The difference between the two-level storage model used by conventional DBMSs and the single-level model used by OODBMSs.</a:t>
            </a:r>
            <a:r>
              <a:rPr lang="en-US" b="1" dirty="0">
                <a:latin typeface="Times New Roman" pitchFamily="18" charset="0"/>
                <a:cs typeface="Times New Roman" pitchFamily="18" charset="0"/>
              </a:rPr>
              <a:t> </a:t>
            </a:r>
          </a:p>
          <a:p>
            <a:r>
              <a:rPr lang="en-US" b="1" dirty="0">
                <a:solidFill>
                  <a:srgbClr val="FF0000"/>
                </a:solidFill>
                <a:latin typeface="Times New Roman" pitchFamily="18" charset="0"/>
                <a:cs typeface="Times New Roman" pitchFamily="18" charset="0"/>
              </a:rPr>
              <a:t>-</a:t>
            </a:r>
            <a:r>
              <a:rPr lang="en-US" b="1" dirty="0">
                <a:latin typeface="Times New Roman" pitchFamily="18" charset="0"/>
                <a:cs typeface="Times New Roman" pitchFamily="18" charset="0"/>
              </a:rPr>
              <a:t>How pointer </a:t>
            </a:r>
            <a:r>
              <a:rPr lang="en-US" b="1" dirty="0" err="1">
                <a:latin typeface="Times New Roman" pitchFamily="18" charset="0"/>
                <a:cs typeface="Times New Roman" pitchFamily="18" charset="0"/>
              </a:rPr>
              <a:t>swizzling</a:t>
            </a:r>
            <a:r>
              <a:rPr lang="en-US" b="1" dirty="0">
                <a:latin typeface="Times New Roman" pitchFamily="18" charset="0"/>
                <a:cs typeface="Times New Roman" pitchFamily="18" charset="0"/>
              </a:rPr>
              <a:t> techniques work</a:t>
            </a:r>
          </a:p>
          <a:p>
            <a:r>
              <a:rPr lang="en-US" b="1" dirty="0">
                <a:solidFill>
                  <a:srgbClr val="FF0000"/>
                </a:solidFill>
                <a:latin typeface="Times New Roman" pitchFamily="18" charset="0"/>
                <a:cs typeface="Times New Roman" pitchFamily="18" charset="0"/>
              </a:rPr>
              <a:t>-</a:t>
            </a:r>
            <a:r>
              <a:rPr lang="en-US" b="1" dirty="0">
                <a:latin typeface="Times New Roman" pitchFamily="18" charset="0"/>
                <a:cs typeface="Times New Roman" pitchFamily="18" charset="0"/>
              </a:rPr>
              <a:t>Classification of pointer </a:t>
            </a:r>
            <a:r>
              <a:rPr lang="en-US" b="1" dirty="0" err="1">
                <a:latin typeface="Times New Roman" pitchFamily="18" charset="0"/>
                <a:cs typeface="Times New Roman" pitchFamily="18" charset="0"/>
              </a:rPr>
              <a:t>swizzling</a:t>
            </a:r>
            <a:endParaRPr lang="en-US" b="1"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a:t>
            </a:r>
            <a:r>
              <a:rPr lang="en-US" b="1" dirty="0">
                <a:latin typeface="Times New Roman" pitchFamily="18" charset="0"/>
                <a:cs typeface="Times New Roman" pitchFamily="18" charset="0"/>
              </a:rPr>
              <a:t>Accessing an Object</a:t>
            </a:r>
          </a:p>
          <a:p>
            <a:r>
              <a:rPr lang="en-US" b="1" dirty="0">
                <a:solidFill>
                  <a:srgbClr val="FF0000"/>
                </a:solidFill>
                <a:latin typeface="Times New Roman" pitchFamily="18" charset="0"/>
                <a:ea typeface="Calibri" pitchFamily="34" charset="0"/>
                <a:cs typeface="Times New Roman" pitchFamily="18" charset="0"/>
              </a:rPr>
              <a:t>-</a:t>
            </a:r>
            <a:r>
              <a:rPr lang="en-US" b="1" dirty="0">
                <a:latin typeface="Times New Roman" pitchFamily="18" charset="0"/>
                <a:ea typeface="Calibri" pitchFamily="34" charset="0"/>
                <a:cs typeface="Times New Roman" pitchFamily="18" charset="0"/>
              </a:rPr>
              <a:t>Persistence </a:t>
            </a:r>
            <a:r>
              <a:rPr lang="en-US" b="1" dirty="0">
                <a:latin typeface="Calibri" pitchFamily="34" charset="0"/>
                <a:cs typeface="Calibri" pitchFamily="34" charset="0"/>
              </a:rPr>
              <a:t>Schemes</a:t>
            </a:r>
          </a:p>
          <a:p>
            <a:r>
              <a:rPr lang="en-US" b="1" dirty="0">
                <a:solidFill>
                  <a:srgbClr val="FF0000"/>
                </a:solidFill>
                <a:latin typeface="Times New Roman" pitchFamily="18" charset="0"/>
                <a:cs typeface="Times New Roman" pitchFamily="18" charset="0"/>
              </a:rPr>
              <a:t>-</a:t>
            </a:r>
            <a:r>
              <a:rPr lang="en-US" b="1" dirty="0">
                <a:latin typeface="Times New Roman" pitchFamily="18" charset="0"/>
                <a:cs typeface="Times New Roman" pitchFamily="18" charset="0"/>
              </a:rPr>
              <a:t>Orthogonal persistence</a:t>
            </a:r>
          </a:p>
          <a:p>
            <a:endParaRPr lang="en-US" dirty="0">
              <a:latin typeface="Calibri" pitchFamily="34" charset="0"/>
              <a:cs typeface="Calibri" pitchFamily="34"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lvl="0"/>
            <a:endParaRPr lang="en-US" b="1" dirty="0">
              <a:latin typeface="Calibri" pitchFamily="34" charset="0"/>
              <a:ea typeface="Calibri" pitchFamily="34" charset="0"/>
              <a:cs typeface="Calibri" pitchFamily="34" charset="0"/>
            </a:endParaRPr>
          </a:p>
          <a:p>
            <a:pPr lvl="0"/>
            <a:endParaRPr lang="en-US" b="1" dirty="0">
              <a:latin typeface="Calibri" pitchFamily="34" charset="0"/>
              <a:cs typeface="Calibri" pitchFamily="34" charset="0"/>
            </a:endParaRPr>
          </a:p>
          <a:p>
            <a:pPr lvl="0"/>
            <a:endParaRPr lang="en-US" b="1" dirty="0">
              <a:latin typeface="Calibri" pitchFamily="34" charset="0"/>
              <a:cs typeface="Calibri" pitchFamily="34" charset="0"/>
            </a:endParaRPr>
          </a:p>
          <a:p>
            <a:endParaRPr lang="en-US" b="1" dirty="0">
              <a:latin typeface="Times New Roman" pitchFamily="18" charset="0"/>
              <a:cs typeface="Times New Roman" pitchFamily="18" charset="0"/>
            </a:endParaRPr>
          </a:p>
          <a:p>
            <a:endParaRPr lang="en-US" b="1" dirty="0">
              <a:latin typeface="Times New Roman" pitchFamily="18" charset="0"/>
              <a:ea typeface="Calibri" pitchFamily="34" charset="0"/>
              <a:cs typeface="Times New Roman" pitchFamily="18" charset="0"/>
            </a:endParaRPr>
          </a:p>
          <a:p>
            <a:endParaRPr lang="en-US" dirty="0">
              <a:latin typeface="Times New Roman" pitchFamily="18" charset="0"/>
              <a:cs typeface="Times New Roman" pitchFamily="18" charset="0"/>
            </a:endParaRPr>
          </a:p>
          <a:p>
            <a:pPr lvl="0"/>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3950"/>
            <a:ext cx="9144000" cy="3970318"/>
          </a:xfrm>
          <a:prstGeom prst="rect">
            <a:avLst/>
          </a:prstGeom>
        </p:spPr>
        <p:txBody>
          <a:bodyPr wrap="square">
            <a:spAutoFit/>
          </a:bodyPr>
          <a:lstStyle/>
          <a:p>
            <a:r>
              <a:rPr lang="en-US" b="1" dirty="0">
                <a:solidFill>
                  <a:srgbClr val="FF0000"/>
                </a:solidFill>
                <a:latin typeface="Calibri" pitchFamily="34" charset="0"/>
                <a:cs typeface="Calibri" pitchFamily="34" charset="0"/>
              </a:rPr>
              <a:t>Pointer </a:t>
            </a:r>
            <a:r>
              <a:rPr lang="en-US" b="1" dirty="0" err="1">
                <a:solidFill>
                  <a:srgbClr val="FF0000"/>
                </a:solidFill>
                <a:latin typeface="Calibri" pitchFamily="34" charset="0"/>
                <a:cs typeface="Calibri" pitchFamily="34" charset="0"/>
              </a:rPr>
              <a:t>swizzling</a:t>
            </a:r>
            <a:r>
              <a:rPr lang="en-US" b="1" dirty="0">
                <a:solidFill>
                  <a:srgbClr val="FF0000"/>
                </a:solidFill>
                <a:latin typeface="Calibri" pitchFamily="34" charset="0"/>
                <a:cs typeface="Calibri" pitchFamily="34" charset="0"/>
              </a:rPr>
              <a:t> </a:t>
            </a:r>
            <a:r>
              <a:rPr lang="en-US" b="1" dirty="0">
                <a:latin typeface="Calibri" pitchFamily="34" charset="0"/>
                <a:cs typeface="Calibri" pitchFamily="34" charset="0"/>
              </a:rPr>
              <a:t>(object faulting)</a:t>
            </a:r>
            <a:r>
              <a:rPr lang="en-US" b="1" dirty="0">
                <a:solidFill>
                  <a:srgbClr val="FF0000"/>
                </a:solidFill>
                <a:latin typeface="Calibri" pitchFamily="34" charset="0"/>
                <a:cs typeface="Calibri" pitchFamily="34" charset="0"/>
              </a:rPr>
              <a:t>:</a:t>
            </a:r>
            <a:r>
              <a:rPr lang="en-US" dirty="0">
                <a:latin typeface="Calibri" pitchFamily="34" charset="0"/>
                <a:cs typeface="Calibri" pitchFamily="34" charset="0"/>
              </a:rPr>
              <a:t>The operation  of converting object identifiers to main </a:t>
            </a:r>
          </a:p>
          <a:p>
            <a:r>
              <a:rPr lang="en-US" dirty="0">
                <a:latin typeface="Calibri" pitchFamily="34" charset="0"/>
                <a:cs typeface="Calibri" pitchFamily="34" charset="0"/>
              </a:rPr>
              <a:t>memory pointers, and back again</a:t>
            </a:r>
            <a:r>
              <a:rPr lang="en-US" b="1" dirty="0">
                <a:latin typeface="Calibri" pitchFamily="34" charset="0"/>
                <a:cs typeface="Calibri" pitchFamily="34" charset="0"/>
              </a:rPr>
              <a:t>.</a:t>
            </a:r>
            <a:r>
              <a:rPr lang="en-US" dirty="0">
                <a:latin typeface="Calibri" pitchFamily="34" charset="0"/>
                <a:cs typeface="Calibri" pitchFamily="34" charset="0"/>
              </a:rPr>
              <a:t> The aim of pointer </a:t>
            </a:r>
            <a:r>
              <a:rPr lang="en-US" dirty="0" err="1">
                <a:latin typeface="Calibri" pitchFamily="34" charset="0"/>
                <a:cs typeface="Calibri" pitchFamily="34" charset="0"/>
              </a:rPr>
              <a:t>swizzling</a:t>
            </a:r>
            <a:r>
              <a:rPr lang="en-US" dirty="0">
                <a:latin typeface="Calibri" pitchFamily="34" charset="0"/>
                <a:cs typeface="Calibri" pitchFamily="34" charset="0"/>
              </a:rPr>
              <a:t> is to optimize access to objects. </a:t>
            </a:r>
          </a:p>
          <a:p>
            <a:pPr algn="ctr"/>
            <a:r>
              <a:rPr lang="en-US" b="1" dirty="0">
                <a:solidFill>
                  <a:srgbClr val="FF0000"/>
                </a:solidFill>
                <a:latin typeface="Calibri" pitchFamily="34" charset="0"/>
                <a:cs typeface="Calibri" pitchFamily="34" charset="0"/>
              </a:rPr>
              <a:t>Techniques pointer </a:t>
            </a:r>
            <a:r>
              <a:rPr lang="en-US" b="1" dirty="0" err="1">
                <a:solidFill>
                  <a:srgbClr val="FF0000"/>
                </a:solidFill>
                <a:latin typeface="Calibri" pitchFamily="34" charset="0"/>
                <a:cs typeface="Calibri" pitchFamily="34" charset="0"/>
              </a:rPr>
              <a:t>swizzling</a:t>
            </a:r>
            <a:r>
              <a:rPr lang="en-US" b="1" dirty="0">
                <a:solidFill>
                  <a:srgbClr val="FF0000"/>
                </a:solidFill>
                <a:latin typeface="Calibri" pitchFamily="34" charset="0"/>
                <a:cs typeface="Calibri" pitchFamily="34" charset="0"/>
              </a:rPr>
              <a:t> that can be employed</a:t>
            </a:r>
          </a:p>
          <a:p>
            <a:r>
              <a:rPr lang="en-US" b="1" dirty="0">
                <a:solidFill>
                  <a:srgbClr val="FF0000"/>
                </a:solidFill>
                <a:latin typeface="Calibri" pitchFamily="34" charset="0"/>
                <a:cs typeface="Calibri" pitchFamily="34" charset="0"/>
              </a:rPr>
              <a:t>1-</a:t>
            </a:r>
            <a:r>
              <a:rPr lang="en-US" b="1" dirty="0">
                <a:latin typeface="Calibri" pitchFamily="34" charset="0"/>
                <a:cs typeface="Calibri" pitchFamily="34" charset="0"/>
              </a:rPr>
              <a:t>No </a:t>
            </a:r>
            <a:r>
              <a:rPr lang="en-US" b="1" dirty="0" err="1">
                <a:latin typeface="Calibri" pitchFamily="34" charset="0"/>
                <a:cs typeface="Calibri" pitchFamily="34" charset="0"/>
              </a:rPr>
              <a:t>swizzling</a:t>
            </a:r>
            <a:endParaRPr lang="en-US" b="1" dirty="0">
              <a:latin typeface="Calibri" pitchFamily="34" charset="0"/>
              <a:cs typeface="Calibri" pitchFamily="34" charset="0"/>
            </a:endParaRPr>
          </a:p>
          <a:p>
            <a:pPr algn="just"/>
            <a:r>
              <a:rPr lang="en-US" dirty="0">
                <a:latin typeface="Calibri" pitchFamily="34" charset="0"/>
                <a:cs typeface="Calibri" pitchFamily="34" charset="0"/>
              </a:rPr>
              <a:t>*The easiest implementation of faulting objects into and out of memory is not to do any </a:t>
            </a:r>
          </a:p>
          <a:p>
            <a:pPr algn="just"/>
            <a:r>
              <a:rPr lang="en-US" dirty="0" err="1">
                <a:latin typeface="Calibri" pitchFamily="34" charset="0"/>
                <a:cs typeface="Calibri" pitchFamily="34" charset="0"/>
              </a:rPr>
              <a:t>swizzling</a:t>
            </a:r>
            <a:r>
              <a:rPr lang="en-US" dirty="0">
                <a:latin typeface="Calibri" pitchFamily="34" charset="0"/>
                <a:cs typeface="Calibri" pitchFamily="34" charset="0"/>
              </a:rPr>
              <a:t> at all.</a:t>
            </a:r>
          </a:p>
          <a:p>
            <a:pPr algn="just"/>
            <a:r>
              <a:rPr lang="en-US" dirty="0">
                <a:latin typeface="Calibri" pitchFamily="34" charset="0"/>
                <a:cs typeface="Calibri" pitchFamily="34" charset="0"/>
              </a:rPr>
              <a:t>*faulted  objects   into memory by the implicitly object manager and   is passed back to the</a:t>
            </a:r>
          </a:p>
          <a:p>
            <a:pPr algn="just"/>
            <a:r>
              <a:rPr lang="en-US" dirty="0">
                <a:latin typeface="Calibri" pitchFamily="34" charset="0"/>
                <a:cs typeface="Calibri" pitchFamily="34" charset="0"/>
              </a:rPr>
              <a:t> application containing the object’s OID</a:t>
            </a:r>
          </a:p>
          <a:p>
            <a:pPr algn="just"/>
            <a:r>
              <a:rPr lang="en-US" dirty="0">
                <a:latin typeface="Calibri" pitchFamily="34" charset="0"/>
                <a:cs typeface="Calibri" pitchFamily="34" charset="0"/>
              </a:rPr>
              <a:t>* The OID is used every time the object is accessed. </a:t>
            </a:r>
          </a:p>
          <a:p>
            <a:pPr algn="just"/>
            <a:r>
              <a:rPr lang="en-US" dirty="0">
                <a:latin typeface="Calibri" pitchFamily="34" charset="0"/>
                <a:cs typeface="Calibri" pitchFamily="34" charset="0"/>
              </a:rPr>
              <a:t>*This requires that the system maintain some type of lookup table so that the object’s virtual memory pointer can be located and then used to access the object.</a:t>
            </a:r>
          </a:p>
          <a:p>
            <a:pPr algn="just"/>
            <a:r>
              <a:rPr lang="en-US" dirty="0">
                <a:latin typeface="Calibri" pitchFamily="34" charset="0"/>
                <a:cs typeface="Calibri" pitchFamily="34" charset="0"/>
              </a:rPr>
              <a:t>*As the lookup is required on each object access, this could be inefficient if the same object is</a:t>
            </a:r>
          </a:p>
          <a:p>
            <a:pPr algn="just"/>
            <a:r>
              <a:rPr lang="en-US" dirty="0">
                <a:latin typeface="Calibri" pitchFamily="34" charset="0"/>
                <a:cs typeface="Calibri" pitchFamily="34" charset="0"/>
              </a:rPr>
              <a:t> accessed repeatedly.</a:t>
            </a:r>
          </a:p>
          <a:p>
            <a:endParaRPr lang="en-US" b="1" dirty="0">
              <a:latin typeface="Times New Roman" pitchFamily="18" charset="0"/>
              <a:cs typeface="Times New Roman" pitchFamily="18" charset="0"/>
            </a:endParaRPr>
          </a:p>
        </p:txBody>
      </p:sp>
      <p:sp>
        <p:nvSpPr>
          <p:cNvPr id="3" name="Rectangle 2"/>
          <p:cNvSpPr/>
          <p:nvPr/>
        </p:nvSpPr>
        <p:spPr>
          <a:xfrm>
            <a:off x="1752600" y="361950"/>
            <a:ext cx="4479303" cy="400110"/>
          </a:xfrm>
          <a:prstGeom prst="rect">
            <a:avLst/>
          </a:prstGeom>
        </p:spPr>
        <p:txBody>
          <a:bodyPr wrap="none">
            <a:spAutoFit/>
          </a:bodyPr>
          <a:lstStyle/>
          <a:p>
            <a:r>
              <a:rPr lang="en-US" sz="2000" b="1" dirty="0">
                <a:solidFill>
                  <a:srgbClr val="FF0000"/>
                </a:solidFill>
                <a:latin typeface="Times New Roman" pitchFamily="18" charset="0"/>
                <a:cs typeface="Times New Roman" pitchFamily="18" charset="0"/>
              </a:rPr>
              <a:t>How pointer </a:t>
            </a:r>
            <a:r>
              <a:rPr lang="en-US" sz="2000" b="1" dirty="0" err="1">
                <a:solidFill>
                  <a:srgbClr val="FF0000"/>
                </a:solidFill>
                <a:latin typeface="Times New Roman" pitchFamily="18" charset="0"/>
                <a:cs typeface="Times New Roman" pitchFamily="18" charset="0"/>
              </a:rPr>
              <a:t>swizzling</a:t>
            </a:r>
            <a:r>
              <a:rPr lang="en-US" sz="2000" b="1" dirty="0">
                <a:solidFill>
                  <a:srgbClr val="FF0000"/>
                </a:solidFill>
                <a:latin typeface="Times New Roman" pitchFamily="18" charset="0"/>
                <a:cs typeface="Times New Roman" pitchFamily="18" charset="0"/>
              </a:rPr>
              <a:t> techniques work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Desktop\99.png"/>
          <p:cNvPicPr>
            <a:picLocks noChangeAspect="1" noChangeArrowheads="1"/>
          </p:cNvPicPr>
          <p:nvPr/>
        </p:nvPicPr>
        <p:blipFill>
          <a:blip r:embed="rId2"/>
          <a:srcRect/>
          <a:stretch>
            <a:fillRect/>
          </a:stretch>
        </p:blipFill>
        <p:spPr bwMode="auto">
          <a:xfrm>
            <a:off x="152400" y="1352550"/>
            <a:ext cx="8839200" cy="3505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276350"/>
            <a:ext cx="8610600" cy="5632311"/>
          </a:xfrm>
          <a:prstGeom prst="rect">
            <a:avLst/>
          </a:prstGeom>
        </p:spPr>
        <p:txBody>
          <a:bodyPr wrap="square">
            <a:spAutoFit/>
          </a:bodyPr>
          <a:lstStyle/>
          <a:p>
            <a:r>
              <a:rPr lang="en-US" b="1" dirty="0">
                <a:solidFill>
                  <a:srgbClr val="FF0000"/>
                </a:solidFill>
                <a:latin typeface="Calibri" pitchFamily="34" charset="0"/>
                <a:cs typeface="Calibri" pitchFamily="34" charset="0"/>
              </a:rPr>
              <a:t>2-</a:t>
            </a:r>
            <a:r>
              <a:rPr lang="en-US" b="1" dirty="0">
                <a:latin typeface="Calibri" pitchFamily="34" charset="0"/>
                <a:cs typeface="Calibri" pitchFamily="34" charset="0"/>
              </a:rPr>
              <a:t> Object referencing</a:t>
            </a:r>
          </a:p>
          <a:p>
            <a:r>
              <a:rPr lang="en-US" dirty="0">
                <a:latin typeface="Calibri" pitchFamily="34" charset="0"/>
                <a:cs typeface="Calibri" pitchFamily="34" charset="0"/>
              </a:rPr>
              <a:t>*To be able to swizzle a persistent object’s OID to a virtual memory pointer, a mechanism</a:t>
            </a:r>
          </a:p>
          <a:p>
            <a:r>
              <a:rPr lang="en-US" dirty="0">
                <a:latin typeface="Calibri" pitchFamily="34" charset="0"/>
                <a:cs typeface="Calibri" pitchFamily="34" charset="0"/>
              </a:rPr>
              <a:t>is required to distinguish between resident and non-resident objects. Most techniques are variations of either edge marking or node marking. </a:t>
            </a:r>
          </a:p>
          <a:p>
            <a:endParaRPr lang="en-US" dirty="0">
              <a:latin typeface="Calibri" pitchFamily="34" charset="0"/>
              <a:cs typeface="Calibri" pitchFamily="34" charset="0"/>
            </a:endParaRPr>
          </a:p>
          <a:p>
            <a:r>
              <a:rPr lang="en-US" dirty="0">
                <a:latin typeface="Calibri" pitchFamily="34" charset="0"/>
                <a:cs typeface="Calibri" pitchFamily="34" charset="0"/>
              </a:rPr>
              <a:t>Considering virtual memory as a directed graph consisting of objects as nodes and references as directed edges, edge marking marks every object pointer with a tag bit. If </a:t>
            </a:r>
            <a:r>
              <a:rPr lang="en-US" dirty="0" err="1">
                <a:latin typeface="Calibri" pitchFamily="34" charset="0"/>
                <a:cs typeface="Calibri" pitchFamily="34" charset="0"/>
              </a:rPr>
              <a:t>thebit</a:t>
            </a:r>
            <a:r>
              <a:rPr lang="en-US" dirty="0">
                <a:latin typeface="Calibri" pitchFamily="34" charset="0"/>
                <a:cs typeface="Calibri" pitchFamily="34" charset="0"/>
              </a:rPr>
              <a:t> is set, then the reference is to a virtual memory pointer; otherwise, it is still pointing to an OID and needs to be </a:t>
            </a:r>
            <a:r>
              <a:rPr lang="en-US" dirty="0" err="1">
                <a:latin typeface="Calibri" pitchFamily="34" charset="0"/>
                <a:cs typeface="Calibri" pitchFamily="34" charset="0"/>
              </a:rPr>
              <a:t>swizzled</a:t>
            </a:r>
            <a:r>
              <a:rPr lang="en-US" dirty="0">
                <a:latin typeface="Calibri" pitchFamily="34" charset="0"/>
                <a:cs typeface="Calibri" pitchFamily="34" charset="0"/>
              </a:rPr>
              <a:t> when the object it refers to is faulted into the application’s memory space. Node marking requires that all object references are immediately converted to virtual memory pointers when the object is faulted into memory. The ﬁrst approach is a software-based technique but the second approach can be implemented using software- or hardware-based techniques.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Rectangle 2"/>
          <p:cNvSpPr/>
          <p:nvPr/>
        </p:nvSpPr>
        <p:spPr>
          <a:xfrm>
            <a:off x="1752600" y="361950"/>
            <a:ext cx="4479303" cy="400110"/>
          </a:xfrm>
          <a:prstGeom prst="rect">
            <a:avLst/>
          </a:prstGeom>
        </p:spPr>
        <p:txBody>
          <a:bodyPr wrap="none">
            <a:spAutoFit/>
          </a:bodyPr>
          <a:lstStyle/>
          <a:p>
            <a:r>
              <a:rPr lang="en-US" sz="2000" b="1" dirty="0">
                <a:solidFill>
                  <a:srgbClr val="FF0000"/>
                </a:solidFill>
                <a:latin typeface="Times New Roman" pitchFamily="18" charset="0"/>
                <a:cs typeface="Times New Roman" pitchFamily="18" charset="0"/>
              </a:rPr>
              <a:t>How pointer </a:t>
            </a:r>
            <a:r>
              <a:rPr lang="en-US" sz="2000" b="1" dirty="0" err="1">
                <a:solidFill>
                  <a:srgbClr val="FF0000"/>
                </a:solidFill>
                <a:latin typeface="Times New Roman" pitchFamily="18" charset="0"/>
                <a:cs typeface="Times New Roman" pitchFamily="18" charset="0"/>
              </a:rPr>
              <a:t>swizzling</a:t>
            </a:r>
            <a:r>
              <a:rPr lang="en-US" sz="2000" b="1" dirty="0">
                <a:solidFill>
                  <a:srgbClr val="FF0000"/>
                </a:solidFill>
                <a:latin typeface="Times New Roman" pitchFamily="18" charset="0"/>
                <a:cs typeface="Times New Roman" pitchFamily="18" charset="0"/>
              </a:rPr>
              <a:t> techniques 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123950"/>
            <a:ext cx="2892780" cy="369332"/>
          </a:xfrm>
          <a:prstGeom prst="rect">
            <a:avLst/>
          </a:prstGeom>
        </p:spPr>
        <p:txBody>
          <a:bodyPr wrap="none">
            <a:spAutoFit/>
          </a:bodyPr>
          <a:lstStyle/>
          <a:p>
            <a:r>
              <a:rPr lang="en-US" b="1" dirty="0">
                <a:solidFill>
                  <a:srgbClr val="FF0000"/>
                </a:solidFill>
                <a:latin typeface="Calibri" pitchFamily="34" charset="0"/>
                <a:cs typeface="Calibri" pitchFamily="34" charset="0"/>
              </a:rPr>
              <a:t>3-</a:t>
            </a:r>
            <a:r>
              <a:rPr lang="en-US" b="1" dirty="0">
                <a:latin typeface="Calibri" pitchFamily="34" charset="0"/>
                <a:cs typeface="Calibri" pitchFamily="34" charset="0"/>
              </a:rPr>
              <a:t>Hardware-based schemes</a:t>
            </a:r>
          </a:p>
        </p:txBody>
      </p:sp>
      <p:sp>
        <p:nvSpPr>
          <p:cNvPr id="3" name="Rectangle 2"/>
          <p:cNvSpPr/>
          <p:nvPr/>
        </p:nvSpPr>
        <p:spPr>
          <a:xfrm>
            <a:off x="0" y="1581150"/>
            <a:ext cx="9144000" cy="2554545"/>
          </a:xfrm>
          <a:prstGeom prst="rect">
            <a:avLst/>
          </a:prstGeom>
        </p:spPr>
        <p:txBody>
          <a:bodyPr wrap="square">
            <a:spAutoFit/>
          </a:bodyPr>
          <a:lstStyle/>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Hardware-based </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uses virtual memory access protection violations to detect </a:t>
            </a:r>
          </a:p>
          <a:p>
            <a:r>
              <a:rPr lang="en-US" sz="2000" dirty="0">
                <a:latin typeface="Calibri" pitchFamily="34" charset="0"/>
                <a:cs typeface="Calibri" pitchFamily="34" charset="0"/>
              </a:rPr>
              <a:t>accesses to non-resident objects .</a:t>
            </a:r>
          </a:p>
          <a:p>
            <a:r>
              <a:rPr lang="en-US" sz="2000" dirty="0">
                <a:latin typeface="Calibri" pitchFamily="34" charset="0"/>
                <a:cs typeface="Calibri" pitchFamily="34" charset="0"/>
              </a:rPr>
              <a:t> </a:t>
            </a:r>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These schemes use the standard virtual memory hardware to trigger the transfer of persistent data from disk to main memory.</a:t>
            </a:r>
          </a:p>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The hardware approach has been used in several commercial and research systems .</a:t>
            </a:r>
          </a:p>
          <a:p>
            <a:r>
              <a:rPr lang="en-US" sz="2000" dirty="0">
                <a:solidFill>
                  <a:srgbClr val="FF0000"/>
                </a:solidFill>
                <a:latin typeface="Calibri" pitchFamily="34" charset="0"/>
                <a:cs typeface="Calibri" pitchFamily="34" charset="0"/>
              </a:rPr>
              <a:t>*advantage</a:t>
            </a:r>
            <a:r>
              <a:rPr lang="en-US" sz="2000" dirty="0">
                <a:latin typeface="Calibri" pitchFamily="34" charset="0"/>
                <a:cs typeface="Calibri" pitchFamily="34" charset="0"/>
              </a:rPr>
              <a:t> of the hardware-based approach is that accessing memory-resident persistent objects is just as efficient as accessing transient objects because the hardware </a:t>
            </a:r>
          </a:p>
          <a:p>
            <a:r>
              <a:rPr lang="en-US" sz="2000" dirty="0">
                <a:latin typeface="Calibri" pitchFamily="34" charset="0"/>
                <a:cs typeface="Calibri" pitchFamily="34" charset="0"/>
              </a:rPr>
              <a:t>approach avoids the overhead of residency checks incurred by software approaches. </a:t>
            </a:r>
          </a:p>
        </p:txBody>
      </p:sp>
      <p:sp>
        <p:nvSpPr>
          <p:cNvPr id="5" name="Rectangle 4"/>
          <p:cNvSpPr/>
          <p:nvPr/>
        </p:nvSpPr>
        <p:spPr>
          <a:xfrm>
            <a:off x="1752600" y="361950"/>
            <a:ext cx="4479303" cy="400110"/>
          </a:xfrm>
          <a:prstGeom prst="rect">
            <a:avLst/>
          </a:prstGeom>
        </p:spPr>
        <p:txBody>
          <a:bodyPr wrap="none">
            <a:spAutoFit/>
          </a:bodyPr>
          <a:lstStyle/>
          <a:p>
            <a:r>
              <a:rPr lang="en-US" sz="2000" b="1" dirty="0">
                <a:solidFill>
                  <a:srgbClr val="FF0000"/>
                </a:solidFill>
                <a:latin typeface="Times New Roman" pitchFamily="18" charset="0"/>
                <a:cs typeface="Times New Roman" pitchFamily="18" charset="0"/>
              </a:rPr>
              <a:t>How pointer </a:t>
            </a:r>
            <a:r>
              <a:rPr lang="en-US" sz="2000" b="1" dirty="0" err="1">
                <a:solidFill>
                  <a:srgbClr val="FF0000"/>
                </a:solidFill>
                <a:latin typeface="Times New Roman" pitchFamily="18" charset="0"/>
                <a:cs typeface="Times New Roman" pitchFamily="18" charset="0"/>
              </a:rPr>
              <a:t>swizzling</a:t>
            </a:r>
            <a:r>
              <a:rPr lang="en-US" sz="2000" b="1" dirty="0">
                <a:solidFill>
                  <a:srgbClr val="FF0000"/>
                </a:solidFill>
                <a:latin typeface="Times New Roman" pitchFamily="18" charset="0"/>
                <a:cs typeface="Times New Roman" pitchFamily="18" charset="0"/>
              </a:rPr>
              <a:t> techniques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76350"/>
            <a:ext cx="9144000" cy="2246769"/>
          </a:xfrm>
          <a:prstGeom prst="rect">
            <a:avLst/>
          </a:prstGeom>
        </p:spPr>
        <p:txBody>
          <a:bodyPr wrap="square">
            <a:spAutoFit/>
          </a:bodyPr>
          <a:lstStyle/>
          <a:p>
            <a:pPr algn="just"/>
            <a:r>
              <a:rPr lang="en-US" dirty="0">
                <a:solidFill>
                  <a:srgbClr val="FF0000"/>
                </a:solidFill>
              </a:rPr>
              <a:t>*</a:t>
            </a:r>
            <a:r>
              <a:rPr lang="en-US" dirty="0"/>
              <a:t> </a:t>
            </a:r>
            <a:r>
              <a:rPr lang="en-US" sz="2000" dirty="0">
                <a:solidFill>
                  <a:srgbClr val="FF0000"/>
                </a:solidFill>
                <a:latin typeface="Calibri" pitchFamily="34" charset="0"/>
                <a:cs typeface="Calibri" pitchFamily="34" charset="0"/>
              </a:rPr>
              <a:t>disadvantage</a:t>
            </a:r>
            <a:r>
              <a:rPr lang="en-US" sz="2000" dirty="0">
                <a:latin typeface="Calibri" pitchFamily="34" charset="0"/>
                <a:cs typeface="Calibri" pitchFamily="34" charset="0"/>
              </a:rPr>
              <a:t> of the hardware-based approach is that it makes the provision of many useful kinds of database functionality much more difficult, such as fine-grained locking, referential integrity, recovery, and flexible buffer management policies. , the </a:t>
            </a:r>
          </a:p>
          <a:p>
            <a:pPr algn="just"/>
            <a:r>
              <a:rPr lang="en-US" sz="2000" dirty="0">
                <a:latin typeface="Calibri" pitchFamily="34" charset="0"/>
                <a:cs typeface="Calibri" pitchFamily="34" charset="0"/>
              </a:rPr>
              <a:t>hardware approach limits the amount of data that can be accessed during a </a:t>
            </a:r>
          </a:p>
          <a:p>
            <a:pPr algn="just"/>
            <a:r>
              <a:rPr lang="en-US" sz="2000" dirty="0">
                <a:latin typeface="Calibri" pitchFamily="34" charset="0"/>
                <a:cs typeface="Calibri" pitchFamily="34" charset="0"/>
              </a:rPr>
              <a:t>transaction to the size of virtual memory. This limitation could be overcome by using </a:t>
            </a:r>
          </a:p>
          <a:p>
            <a:pPr algn="just"/>
            <a:r>
              <a:rPr lang="en-US" sz="2000" dirty="0">
                <a:latin typeface="Calibri" pitchFamily="34" charset="0"/>
                <a:cs typeface="Calibri" pitchFamily="34" charset="0"/>
              </a:rPr>
              <a:t>some form of garbage collection to reclaim memory space, although this would add </a:t>
            </a:r>
          </a:p>
          <a:p>
            <a:pPr algn="just"/>
            <a:r>
              <a:rPr lang="en-US" sz="2000" dirty="0">
                <a:latin typeface="Calibri" pitchFamily="34" charset="0"/>
                <a:cs typeface="Calibri" pitchFamily="34" charset="0"/>
              </a:rPr>
              <a:t>overhead and complexity to the system.</a:t>
            </a:r>
          </a:p>
        </p:txBody>
      </p:sp>
      <p:sp>
        <p:nvSpPr>
          <p:cNvPr id="3" name="Rectangle 2"/>
          <p:cNvSpPr/>
          <p:nvPr/>
        </p:nvSpPr>
        <p:spPr>
          <a:xfrm>
            <a:off x="1752600" y="361950"/>
            <a:ext cx="4479303" cy="400110"/>
          </a:xfrm>
          <a:prstGeom prst="rect">
            <a:avLst/>
          </a:prstGeom>
        </p:spPr>
        <p:txBody>
          <a:bodyPr wrap="none">
            <a:spAutoFit/>
          </a:bodyPr>
          <a:lstStyle/>
          <a:p>
            <a:r>
              <a:rPr lang="en-US" sz="2000" b="1" dirty="0">
                <a:solidFill>
                  <a:srgbClr val="FF0000"/>
                </a:solidFill>
                <a:latin typeface="Times New Roman" pitchFamily="18" charset="0"/>
                <a:cs typeface="Times New Roman" pitchFamily="18" charset="0"/>
              </a:rPr>
              <a:t>How pointer </a:t>
            </a:r>
            <a:r>
              <a:rPr lang="en-US" sz="2000" b="1" dirty="0" err="1">
                <a:solidFill>
                  <a:srgbClr val="FF0000"/>
                </a:solidFill>
                <a:latin typeface="Times New Roman" pitchFamily="18" charset="0"/>
                <a:cs typeface="Times New Roman" pitchFamily="18" charset="0"/>
              </a:rPr>
              <a:t>swizzling</a:t>
            </a:r>
            <a:r>
              <a:rPr lang="en-US" sz="2000" b="1" dirty="0">
                <a:solidFill>
                  <a:srgbClr val="FF0000"/>
                </a:solidFill>
                <a:latin typeface="Times New Roman" pitchFamily="18" charset="0"/>
                <a:cs typeface="Times New Roman" pitchFamily="18" charset="0"/>
              </a:rPr>
              <a:t> techniques work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343150"/>
            <a:ext cx="5333448" cy="523220"/>
          </a:xfrm>
          <a:prstGeom prst="rect">
            <a:avLst/>
          </a:prstGeom>
        </p:spPr>
        <p:txBody>
          <a:bodyPr wrap="none">
            <a:spAutoFit/>
          </a:bodyPr>
          <a:lstStyle/>
          <a:p>
            <a:r>
              <a:rPr lang="en-US" sz="2800" b="1" dirty="0">
                <a:latin typeface="Times New Roman" pitchFamily="18" charset="0"/>
                <a:cs typeface="Times New Roman" pitchFamily="18" charset="0"/>
              </a:rPr>
              <a:t>Classification of pointer </a:t>
            </a:r>
            <a:r>
              <a:rPr lang="en-US" sz="2800" b="1" dirty="0" err="1">
                <a:latin typeface="Times New Roman" pitchFamily="18" charset="0"/>
                <a:cs typeface="Times New Roman" pitchFamily="18" charset="0"/>
              </a:rPr>
              <a:t>swizzling</a:t>
            </a:r>
            <a:endParaRPr lang="en-US" sz="28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361950"/>
            <a:ext cx="4397358" cy="461665"/>
          </a:xfrm>
          <a:prstGeom prst="rect">
            <a:avLst/>
          </a:prstGeom>
        </p:spPr>
        <p:txBody>
          <a:bodyPr wrap="none">
            <a:spAutoFit/>
          </a:bodyPr>
          <a:lstStyle/>
          <a:p>
            <a:r>
              <a:rPr lang="en-US" sz="2400" b="1" dirty="0">
                <a:solidFill>
                  <a:srgbClr val="FF0000"/>
                </a:solidFill>
                <a:latin typeface="Calibri" pitchFamily="34" charset="0"/>
                <a:cs typeface="Calibri" pitchFamily="34" charset="0"/>
              </a:rPr>
              <a:t>Classification of pointer </a:t>
            </a:r>
            <a:r>
              <a:rPr lang="en-US" sz="2400" b="1" dirty="0" err="1">
                <a:solidFill>
                  <a:srgbClr val="FF0000"/>
                </a:solidFill>
                <a:latin typeface="Calibri" pitchFamily="34" charset="0"/>
                <a:cs typeface="Calibri" pitchFamily="34" charset="0"/>
              </a:rPr>
              <a:t>swizzling</a:t>
            </a:r>
            <a:endParaRPr lang="en-US" sz="2400" b="1" dirty="0">
              <a:solidFill>
                <a:srgbClr val="FF0000"/>
              </a:solidFill>
              <a:latin typeface="Calibri" pitchFamily="34" charset="0"/>
              <a:cs typeface="Calibri" pitchFamily="34" charset="0"/>
            </a:endParaRPr>
          </a:p>
        </p:txBody>
      </p:sp>
      <p:sp>
        <p:nvSpPr>
          <p:cNvPr id="5" name="Rectangle 4"/>
          <p:cNvSpPr/>
          <p:nvPr/>
        </p:nvSpPr>
        <p:spPr>
          <a:xfrm>
            <a:off x="152400" y="1080849"/>
            <a:ext cx="8839200" cy="4062651"/>
          </a:xfrm>
          <a:prstGeom prst="rect">
            <a:avLst/>
          </a:prstGeom>
        </p:spPr>
        <p:txBody>
          <a:bodyPr wrap="square">
            <a:spAutoFit/>
          </a:bodyPr>
          <a:lstStyle/>
          <a:p>
            <a:r>
              <a:rPr lang="en-US" sz="2000" dirty="0">
                <a:latin typeface="Calibri" pitchFamily="34" charset="0"/>
                <a:cs typeface="Calibri" pitchFamily="34" charset="0"/>
              </a:rPr>
              <a:t>Pointer </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techniques can be classified according to the following three</a:t>
            </a:r>
          </a:p>
          <a:p>
            <a:r>
              <a:rPr lang="en-US" sz="2000" dirty="0">
                <a:latin typeface="Calibri" pitchFamily="34" charset="0"/>
                <a:cs typeface="Calibri" pitchFamily="34" charset="0"/>
              </a:rPr>
              <a:t>dimensions:</a:t>
            </a:r>
          </a:p>
          <a:p>
            <a:r>
              <a:rPr lang="en-US" sz="2000" b="1" dirty="0">
                <a:solidFill>
                  <a:srgbClr val="FF0000"/>
                </a:solidFill>
                <a:latin typeface="Calibri" pitchFamily="34" charset="0"/>
                <a:cs typeface="Calibri" pitchFamily="34" charset="0"/>
              </a:rPr>
              <a:t>1- </a:t>
            </a:r>
            <a:r>
              <a:rPr lang="en-US" sz="2000" b="1" dirty="0">
                <a:latin typeface="Calibri" pitchFamily="34" charset="0"/>
                <a:cs typeface="Calibri" pitchFamily="34" charset="0"/>
              </a:rPr>
              <a:t>Copy versus in-place </a:t>
            </a:r>
            <a:r>
              <a:rPr lang="en-US" sz="2000" b="1" dirty="0" err="1">
                <a:latin typeface="Calibri" pitchFamily="34" charset="0"/>
                <a:cs typeface="Calibri" pitchFamily="34" charset="0"/>
              </a:rPr>
              <a:t>swizzling</a:t>
            </a:r>
            <a:r>
              <a:rPr lang="en-US" sz="2000" b="1" dirty="0">
                <a:latin typeface="Calibri" pitchFamily="34" charset="0"/>
                <a:cs typeface="Calibri" pitchFamily="34" charset="0"/>
              </a:rPr>
              <a:t>:</a:t>
            </a:r>
            <a:r>
              <a:rPr lang="en-US" sz="2000" dirty="0">
                <a:latin typeface="Calibri" pitchFamily="34" charset="0"/>
                <a:cs typeface="Calibri" pitchFamily="34" charset="0"/>
              </a:rPr>
              <a:t> When faulting objects in, the data can either be copied into the application’s local object cache or it can be accessed in place within the object manager’s page cache .</a:t>
            </a:r>
          </a:p>
          <a:p>
            <a:r>
              <a:rPr lang="en-US" sz="2000" b="1" dirty="0">
                <a:solidFill>
                  <a:srgbClr val="FF0000"/>
                </a:solidFill>
                <a:latin typeface="Calibri" pitchFamily="34" charset="0"/>
                <a:cs typeface="Calibri" pitchFamily="34" charset="0"/>
              </a:rPr>
              <a:t>2-</a:t>
            </a:r>
            <a:r>
              <a:rPr lang="en-US" sz="2000" dirty="0">
                <a:latin typeface="Calibri" pitchFamily="34" charset="0"/>
                <a:cs typeface="Calibri" pitchFamily="34" charset="0"/>
              </a:rPr>
              <a:t> </a:t>
            </a:r>
            <a:r>
              <a:rPr lang="en-US" sz="2000" b="1" dirty="0">
                <a:latin typeface="Calibri" pitchFamily="34" charset="0"/>
                <a:cs typeface="Calibri" pitchFamily="34" charset="0"/>
              </a:rPr>
              <a:t>Eager versus lazy </a:t>
            </a:r>
            <a:r>
              <a:rPr lang="en-US" sz="2000" b="1" dirty="0" err="1">
                <a:latin typeface="Calibri" pitchFamily="34" charset="0"/>
                <a:cs typeface="Calibri" pitchFamily="34" charset="0"/>
              </a:rPr>
              <a:t>swizzling</a:t>
            </a:r>
            <a:r>
              <a:rPr lang="en-US" sz="2000" b="1" dirty="0">
                <a:latin typeface="Calibri" pitchFamily="34" charset="0"/>
                <a:cs typeface="Calibri" pitchFamily="34" charset="0"/>
              </a:rPr>
              <a:t>: </a:t>
            </a:r>
            <a:r>
              <a:rPr lang="en-US" sz="2000" dirty="0">
                <a:latin typeface="Calibri" pitchFamily="34" charset="0"/>
                <a:cs typeface="Calibri" pitchFamily="34" charset="0"/>
              </a:rPr>
              <a:t>eager </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is the </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of all OIDs for persistent objects on all data pages used by the application before any object can be accessed.  Lazy </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swizzles pointers only as they are accessed or discovered. </a:t>
            </a:r>
          </a:p>
          <a:p>
            <a:r>
              <a:rPr lang="en-US" sz="2000" b="1" dirty="0">
                <a:solidFill>
                  <a:srgbClr val="FF0000"/>
                </a:solidFill>
                <a:latin typeface="Calibri" pitchFamily="34" charset="0"/>
                <a:cs typeface="Calibri" pitchFamily="34" charset="0"/>
              </a:rPr>
              <a:t>3-</a:t>
            </a:r>
            <a:r>
              <a:rPr lang="en-US" sz="2000" dirty="0">
                <a:latin typeface="Calibri" pitchFamily="34" charset="0"/>
                <a:cs typeface="Calibri" pitchFamily="34" charset="0"/>
              </a:rPr>
              <a:t> </a:t>
            </a:r>
            <a:r>
              <a:rPr lang="en-US" sz="2000" b="1" dirty="0">
                <a:latin typeface="Calibri" pitchFamily="34" charset="0"/>
                <a:cs typeface="Calibri" pitchFamily="34" charset="0"/>
              </a:rPr>
              <a:t>Direct versus indirect </a:t>
            </a:r>
            <a:r>
              <a:rPr lang="en-US" sz="2000" b="1" dirty="0" err="1">
                <a:latin typeface="Calibri" pitchFamily="34" charset="0"/>
                <a:cs typeface="Calibri" pitchFamily="34" charset="0"/>
              </a:rPr>
              <a:t>swizzling</a:t>
            </a:r>
            <a:r>
              <a:rPr lang="en-US" sz="2000" b="1" dirty="0">
                <a:latin typeface="Calibri" pitchFamily="34" charset="0"/>
                <a:cs typeface="Calibri" pitchFamily="34" charset="0"/>
              </a:rPr>
              <a:t>: </a:t>
            </a:r>
            <a:r>
              <a:rPr lang="en-US" sz="2000" dirty="0">
                <a:latin typeface="Calibri" pitchFamily="34" charset="0"/>
                <a:cs typeface="Calibri" pitchFamily="34" charset="0"/>
              </a:rPr>
              <a:t>With direct </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the virtual memory pointer of the referenced object is placed directly in the </a:t>
            </a:r>
            <a:r>
              <a:rPr lang="en-US" sz="2000" dirty="0" err="1">
                <a:latin typeface="Calibri" pitchFamily="34" charset="0"/>
                <a:cs typeface="Calibri" pitchFamily="34" charset="0"/>
              </a:rPr>
              <a:t>swizzled</a:t>
            </a:r>
            <a:r>
              <a:rPr lang="en-US" sz="2000" dirty="0">
                <a:latin typeface="Calibri" pitchFamily="34" charset="0"/>
                <a:cs typeface="Calibri" pitchFamily="34" charset="0"/>
              </a:rPr>
              <a:t> pointer; with indirect </a:t>
            </a:r>
          </a:p>
          <a:p>
            <a:r>
              <a:rPr lang="en-US" sz="2000" dirty="0" err="1">
                <a:latin typeface="Calibri" pitchFamily="34" charset="0"/>
                <a:cs typeface="Calibri" pitchFamily="34" charset="0"/>
              </a:rPr>
              <a:t>swizzling</a:t>
            </a:r>
            <a:r>
              <a:rPr lang="en-US" sz="2000" dirty="0">
                <a:latin typeface="Calibri" pitchFamily="34" charset="0"/>
                <a:cs typeface="Calibri" pitchFamily="34" charset="0"/>
              </a:rPr>
              <a:t>, the virtual memory pointer is placed in an intermediate object, which acts as a placeholder for the actual object.</a:t>
            </a:r>
          </a:p>
          <a:p>
            <a:r>
              <a:rPr lang="en-US" dirty="0">
                <a:latin typeface="Times New Roman" pitchFamily="18" charset="0"/>
                <a:cs typeface="Times New Roman"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66950"/>
            <a:ext cx="3275256" cy="523220"/>
          </a:xfrm>
          <a:prstGeom prst="rect">
            <a:avLst/>
          </a:prstGeom>
        </p:spPr>
        <p:txBody>
          <a:bodyPr wrap="none">
            <a:spAutoFit/>
          </a:bodyPr>
          <a:lstStyle/>
          <a:p>
            <a:r>
              <a:rPr lang="en-US" sz="2800" b="1" dirty="0">
                <a:latin typeface="Times New Roman" pitchFamily="18" charset="0"/>
                <a:cs typeface="Times New Roman" pitchFamily="18" charset="0"/>
              </a:rPr>
              <a:t>Accessing an Object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285750"/>
            <a:ext cx="4127997" cy="523220"/>
          </a:xfrm>
          <a:prstGeom prst="rect">
            <a:avLst/>
          </a:prstGeom>
        </p:spPr>
        <p:txBody>
          <a:bodyPr wrap="square">
            <a:spAutoFit/>
          </a:bodyPr>
          <a:lstStyle/>
          <a:p>
            <a:r>
              <a:rPr lang="en-US" sz="2800" b="1" dirty="0">
                <a:solidFill>
                  <a:srgbClr val="FF0000"/>
                </a:solidFill>
                <a:latin typeface="Calibri" pitchFamily="34" charset="0"/>
                <a:cs typeface="Calibri" pitchFamily="34" charset="0"/>
              </a:rPr>
              <a:t>Accessing an Object</a:t>
            </a:r>
          </a:p>
        </p:txBody>
      </p:sp>
      <p:sp>
        <p:nvSpPr>
          <p:cNvPr id="7" name="Rectangle 6"/>
          <p:cNvSpPr/>
          <p:nvPr/>
        </p:nvSpPr>
        <p:spPr>
          <a:xfrm>
            <a:off x="0" y="1047750"/>
            <a:ext cx="9144000" cy="3970318"/>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How an object is accessed on secondary storage</a:t>
            </a:r>
          </a:p>
          <a:p>
            <a:r>
              <a:rPr lang="en-US" dirty="0">
                <a:latin typeface="Times New Roman" pitchFamily="18" charset="0"/>
                <a:cs typeface="Times New Roman" pitchFamily="18" charset="0"/>
              </a:rPr>
              <a:t>Steps in accessing a record using a conventional DBMS with </a:t>
            </a:r>
            <a:r>
              <a:rPr lang="en-US" dirty="0">
                <a:solidFill>
                  <a:srgbClr val="FF0000"/>
                </a:solidFill>
                <a:latin typeface="Times New Roman" pitchFamily="18" charset="0"/>
                <a:cs typeface="Times New Roman" pitchFamily="18" charset="0"/>
              </a:rPr>
              <a:t>a two-level storage model</a:t>
            </a:r>
            <a:r>
              <a:rPr lang="en-US" dirty="0">
                <a:latin typeface="Times New Roman" pitchFamily="18" charset="0"/>
                <a:cs typeface="Times New Roman" pitchFamily="18" charset="0"/>
              </a:rPr>
              <a:t>, we find </a:t>
            </a:r>
          </a:p>
          <a:p>
            <a:r>
              <a:rPr lang="en-US" dirty="0">
                <a:latin typeface="Times New Roman" pitchFamily="18" charset="0"/>
                <a:cs typeface="Times New Roman" pitchFamily="18" charset="0"/>
              </a:rPr>
              <a:t>that the steps, illustrated in Figure</a:t>
            </a:r>
          </a:p>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The DBMS determines the page on secondary storage that contains the required record using indexes or table scans.</a:t>
            </a:r>
          </a:p>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The DBMS then reads that page from secondary storage and copies it into its cache.</a:t>
            </a:r>
          </a:p>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The DBMS subsequently transfers the required parts of the record from the cache into the </a:t>
            </a:r>
          </a:p>
          <a:p>
            <a:r>
              <a:rPr lang="en-US" dirty="0">
                <a:latin typeface="Times New Roman" pitchFamily="18" charset="0"/>
                <a:cs typeface="Times New Roman" pitchFamily="18" charset="0"/>
              </a:rPr>
              <a:t>application’s memory space. Conversions may be necessary to convert the SQL data types into</a:t>
            </a:r>
          </a:p>
          <a:p>
            <a:r>
              <a:rPr lang="en-US" dirty="0">
                <a:latin typeface="Times New Roman" pitchFamily="18" charset="0"/>
                <a:cs typeface="Times New Roman" pitchFamily="18" charset="0"/>
              </a:rPr>
              <a:t>the application’s data types.</a:t>
            </a:r>
          </a:p>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The application can then update the record’s fields in its own memory space.</a:t>
            </a:r>
          </a:p>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The application transfers the modified fields back to the DBMS cache using SQL, again </a:t>
            </a:r>
          </a:p>
          <a:p>
            <a:r>
              <a:rPr lang="en-US" dirty="0">
                <a:latin typeface="Times New Roman" pitchFamily="18" charset="0"/>
                <a:cs typeface="Times New Roman" pitchFamily="18" charset="0"/>
              </a:rPr>
              <a:t>requiring conversions between data types.</a:t>
            </a:r>
          </a:p>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Finally, at an appropriate point the DBMS writes the updated page of the cache back to </a:t>
            </a:r>
          </a:p>
          <a:p>
            <a:r>
              <a:rPr lang="en-US" dirty="0">
                <a:latin typeface="Times New Roman" pitchFamily="18" charset="0"/>
                <a:cs typeface="Times New Roman" pitchFamily="18" charset="0"/>
              </a:rPr>
              <a:t>secondary storage.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png"/>
          <p:cNvPicPr/>
          <p:nvPr/>
        </p:nvPicPr>
        <p:blipFill>
          <a:blip r:embed="rId2" cstate="print"/>
          <a:stretch>
            <a:fillRect/>
          </a:stretch>
        </p:blipFill>
        <p:spPr>
          <a:xfrm>
            <a:off x="685800" y="274069"/>
            <a:ext cx="7619999" cy="45953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48585"/>
            <a:ext cx="6858000" cy="400110"/>
          </a:xfrm>
          <a:prstGeom prst="rect">
            <a:avLst/>
          </a:prstGeom>
        </p:spPr>
        <p:txBody>
          <a:bodyPr wrap="square">
            <a:spAutoFit/>
          </a:bodyPr>
          <a:lstStyle/>
          <a:p>
            <a:r>
              <a:rPr lang="en-US" sz="2000" b="1" dirty="0">
                <a:latin typeface="Cambria" pitchFamily="18" charset="0"/>
              </a:rPr>
              <a:t>The framework for an object-oriented data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3950"/>
            <a:ext cx="9144000" cy="4585871"/>
          </a:xfrm>
          <a:prstGeom prst="rect">
            <a:avLst/>
          </a:prstGeom>
        </p:spPr>
        <p:txBody>
          <a:bodyPr wrap="square">
            <a:spAutoFit/>
          </a:bodyPr>
          <a:lstStyle/>
          <a:p>
            <a:r>
              <a:rPr lang="en-US" sz="2000" b="1" dirty="0">
                <a:solidFill>
                  <a:srgbClr val="FF0000"/>
                </a:solidFill>
                <a:latin typeface="Calibri" pitchFamily="34" charset="0"/>
                <a:cs typeface="Calibri" pitchFamily="34" charset="0"/>
              </a:rPr>
              <a:t>In contrast</a:t>
            </a:r>
            <a:r>
              <a:rPr lang="en-US" sz="2000" dirty="0">
                <a:latin typeface="Calibri" pitchFamily="34" charset="0"/>
                <a:cs typeface="Calibri" pitchFamily="34" charset="0"/>
              </a:rPr>
              <a:t>, with </a:t>
            </a:r>
            <a:r>
              <a:rPr lang="en-US" sz="2000" dirty="0">
                <a:solidFill>
                  <a:srgbClr val="FF0000"/>
                </a:solidFill>
                <a:latin typeface="Calibri" pitchFamily="34" charset="0"/>
                <a:cs typeface="Calibri" pitchFamily="34" charset="0"/>
              </a:rPr>
              <a:t>a single-level storage model</a:t>
            </a:r>
            <a:r>
              <a:rPr lang="en-US" sz="2000" dirty="0">
                <a:latin typeface="Calibri" pitchFamily="34" charset="0"/>
                <a:cs typeface="Calibri" pitchFamily="34" charset="0"/>
              </a:rPr>
              <a:t>, an OODBMS uses the following steps to </a:t>
            </a:r>
          </a:p>
          <a:p>
            <a:r>
              <a:rPr lang="en-US" sz="2000" dirty="0">
                <a:latin typeface="Calibri" pitchFamily="34" charset="0"/>
                <a:cs typeface="Calibri" pitchFamily="34" charset="0"/>
              </a:rPr>
              <a:t>retrieve an object from secondary storage, as illustrated in Figure</a:t>
            </a:r>
          </a:p>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The OODBMS determines the page on secondary storage that contains the required </a:t>
            </a:r>
          </a:p>
          <a:p>
            <a:r>
              <a:rPr lang="en-US" sz="2000" dirty="0">
                <a:latin typeface="Calibri" pitchFamily="34" charset="0"/>
                <a:cs typeface="Calibri" pitchFamily="34" charset="0"/>
              </a:rPr>
              <a:t>Object  using its OID </a:t>
            </a:r>
          </a:p>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The OODBMS then reads that page from secondary storage and copies it into the</a:t>
            </a:r>
          </a:p>
          <a:p>
            <a:r>
              <a:rPr lang="en-US" sz="2000" dirty="0">
                <a:latin typeface="Calibri" pitchFamily="34" charset="0"/>
                <a:cs typeface="Calibri" pitchFamily="34" charset="0"/>
              </a:rPr>
              <a:t> application’s page cache within its memory space.</a:t>
            </a:r>
          </a:p>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 The OODBMS may then carry out a number of conversions, such as:</a:t>
            </a:r>
          </a:p>
          <a:p>
            <a:r>
              <a:rPr lang="en-US" sz="2000" dirty="0">
                <a:solidFill>
                  <a:srgbClr val="FF0000"/>
                </a:solidFill>
                <a:latin typeface="Calibri" pitchFamily="34" charset="0"/>
                <a:cs typeface="Calibri" pitchFamily="34" charset="0"/>
              </a:rPr>
              <a:t>*</a:t>
            </a:r>
            <a:r>
              <a:rPr lang="en-US" sz="2000" dirty="0" err="1">
                <a:latin typeface="Calibri" pitchFamily="34" charset="0"/>
                <a:cs typeface="Calibri" pitchFamily="34" charset="0"/>
              </a:rPr>
              <a:t>swizzling</a:t>
            </a:r>
            <a:r>
              <a:rPr lang="en-US" sz="2000" dirty="0">
                <a:latin typeface="Calibri" pitchFamily="34" charset="0"/>
                <a:cs typeface="Calibri" pitchFamily="34" charset="0"/>
              </a:rPr>
              <a:t> references (pointers) between objects.</a:t>
            </a:r>
          </a:p>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adding some information to the object’s data structure.</a:t>
            </a:r>
          </a:p>
          <a:p>
            <a:r>
              <a:rPr lang="en-US" sz="2000" dirty="0">
                <a:solidFill>
                  <a:srgbClr val="FF0000"/>
                </a:solidFill>
                <a:latin typeface="Calibri" pitchFamily="34" charset="0"/>
                <a:cs typeface="Calibri" pitchFamily="34" charset="0"/>
              </a:rPr>
              <a:t>*</a:t>
            </a:r>
            <a:r>
              <a:rPr lang="en-US" sz="2000" dirty="0">
                <a:latin typeface="Calibri" pitchFamily="34" charset="0"/>
                <a:cs typeface="Calibri" pitchFamily="34" charset="0"/>
              </a:rPr>
              <a:t>modifying the data representations for data that has come from a different hardware </a:t>
            </a:r>
          </a:p>
          <a:p>
            <a:r>
              <a:rPr lang="en-US" sz="2000" dirty="0">
                <a:latin typeface="Calibri" pitchFamily="34" charset="0"/>
                <a:cs typeface="Calibri" pitchFamily="34" charset="0"/>
              </a:rPr>
              <a:t>  platform or programming language.</a:t>
            </a:r>
          </a:p>
          <a:p>
            <a:endParaRPr lang="en-US" dirty="0">
              <a:latin typeface="Calibri" pitchFamily="34" charset="0"/>
              <a:cs typeface="Calibri" pitchFamily="34"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
        <p:nvSpPr>
          <p:cNvPr id="3" name="Rectangle 2"/>
          <p:cNvSpPr/>
          <p:nvPr/>
        </p:nvSpPr>
        <p:spPr>
          <a:xfrm>
            <a:off x="1905000" y="285750"/>
            <a:ext cx="4127997" cy="523220"/>
          </a:xfrm>
          <a:prstGeom prst="rect">
            <a:avLst/>
          </a:prstGeom>
        </p:spPr>
        <p:txBody>
          <a:bodyPr wrap="square">
            <a:spAutoFit/>
          </a:bodyPr>
          <a:lstStyle/>
          <a:p>
            <a:r>
              <a:rPr lang="en-US" sz="2800" b="1" dirty="0">
                <a:solidFill>
                  <a:srgbClr val="FF0000"/>
                </a:solidFill>
                <a:latin typeface="Calibri" pitchFamily="34" charset="0"/>
                <a:cs typeface="Calibri" pitchFamily="34" charset="0"/>
              </a:rPr>
              <a:t>Accessing an Object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71550"/>
            <a:ext cx="8991600" cy="1200329"/>
          </a:xfrm>
          <a:prstGeom prst="rect">
            <a:avLst/>
          </a:prstGeom>
        </p:spPr>
        <p:txBody>
          <a:bodyPr wrap="square">
            <a:spAutoFit/>
          </a:bodyPr>
          <a:lstStyle/>
          <a:p>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The application can then directly access the object and update it, as required.</a:t>
            </a:r>
          </a:p>
          <a:p>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When the application wishes to make the changes persistent, or when the OODBMS needs to swap the page out of the page cache, the OODBMS may need to carry out similar conversions as listed above, before copying the page back to secondary storage.</a:t>
            </a:r>
          </a:p>
        </p:txBody>
      </p:sp>
      <p:pic>
        <p:nvPicPr>
          <p:cNvPr id="5" name="Picture 4" descr="2.png"/>
          <p:cNvPicPr/>
          <p:nvPr/>
        </p:nvPicPr>
        <p:blipFill>
          <a:blip r:embed="rId2" cstate="print"/>
          <a:stretch>
            <a:fillRect/>
          </a:stretch>
        </p:blipFill>
        <p:spPr>
          <a:xfrm>
            <a:off x="838200" y="2190750"/>
            <a:ext cx="5993014" cy="27717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2190750"/>
            <a:ext cx="3288080" cy="523220"/>
          </a:xfrm>
          <a:prstGeom prst="rect">
            <a:avLst/>
          </a:prstGeom>
        </p:spPr>
        <p:txBody>
          <a:bodyPr wrap="none">
            <a:spAutoFit/>
          </a:bodyPr>
          <a:lstStyle/>
          <a:p>
            <a:pPr lvl="0" fontAlgn="base" latinLnBrk="0">
              <a:spcBef>
                <a:spcPct val="0"/>
              </a:spcBef>
              <a:spcAft>
                <a:spcPct val="0"/>
              </a:spcAft>
              <a:tabLst>
                <a:tab pos="90488" algn="r"/>
              </a:tabLst>
            </a:pPr>
            <a:r>
              <a:rPr lang="en-US" sz="2800" b="1" dirty="0">
                <a:latin typeface="Times New Roman" pitchFamily="18" charset="0"/>
                <a:ea typeface="Calibri" pitchFamily="34" charset="0"/>
                <a:cs typeface="Times New Roman" pitchFamily="18" charset="0"/>
              </a:rPr>
              <a:t>Persistence</a:t>
            </a:r>
            <a:r>
              <a:rPr lang="en-US" sz="2800" b="1" dirty="0">
                <a:latin typeface="Calibri" pitchFamily="34" charset="0"/>
                <a:cs typeface="Calibri" pitchFamily="34" charset="0"/>
              </a:rPr>
              <a:t> Schemes</a:t>
            </a:r>
            <a:endParaRPr lang="en-US" sz="2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047750"/>
            <a:ext cx="90678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latinLnBrk="0" hangingPunct="0">
              <a:spcBef>
                <a:spcPct val="0"/>
              </a:spcBef>
              <a:spcAft>
                <a:spcPct val="0"/>
              </a:spcAft>
              <a:tabLst>
                <a:tab pos="90488" algn="r"/>
              </a:tabLst>
            </a:pPr>
            <a:r>
              <a:rPr lang="en-US" b="1" dirty="0">
                <a:solidFill>
                  <a:srgbClr val="FF0000"/>
                </a:solidFill>
                <a:latin typeface="Calibri" pitchFamily="34" charset="0"/>
                <a:cs typeface="Calibri" pitchFamily="34" charset="0"/>
              </a:rPr>
              <a:t>The main strategies that can be used to create persistent objects </a:t>
            </a:r>
            <a:r>
              <a:rPr lang="en-US" dirty="0">
                <a:latin typeface="Calibri" pitchFamily="34" charset="0"/>
                <a:cs typeface="Calibri" pitchFamily="34" charset="0"/>
              </a:rPr>
              <a:t>.</a:t>
            </a:r>
            <a:r>
              <a:rPr kumimoji="0" lang="en-US" i="0" u="none" strike="noStrike" cap="none" normalizeH="0" baseline="0" dirty="0">
                <a:ln>
                  <a:noFill/>
                </a:ln>
                <a:solidFill>
                  <a:schemeClr val="tx1"/>
                </a:solidFill>
                <a:effectLst/>
                <a:latin typeface="Calibri" pitchFamily="34" charset="0"/>
                <a:ea typeface="Calibri" pitchFamily="34" charset="0"/>
                <a:cs typeface="Calibri" pitchFamily="34" charset="0"/>
              </a:rPr>
              <a:t>A </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DBMS must provide support for the storage of </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persistent </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objects, that is, objects that survive after the user session or application program that created them has terminated. This is in contrast to </a:t>
            </a:r>
            <a:r>
              <a:rPr kumimoji="0" lang="en-US" b="1" i="0" u="none" strike="noStrike" cap="none" normalizeH="0" baseline="0" dirty="0">
                <a:ln>
                  <a:noFill/>
                </a:ln>
                <a:solidFill>
                  <a:schemeClr val="tx1"/>
                </a:solidFill>
                <a:effectLst/>
                <a:latin typeface="Calibri" pitchFamily="34" charset="0"/>
                <a:ea typeface="Calibri" pitchFamily="34" charset="0"/>
                <a:cs typeface="Calibri" pitchFamily="34" charset="0"/>
              </a:rPr>
              <a:t>transient </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objects that last only for the invocation of the program. Persistent objects are retained until they are no longer required, at which point they are deleted.</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0488" algn="r"/>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3124200" y="285750"/>
            <a:ext cx="2853666" cy="830997"/>
          </a:xfrm>
          <a:prstGeom prst="rect">
            <a:avLst/>
          </a:prstGeom>
        </p:spPr>
        <p:txBody>
          <a:bodyPr wrap="none">
            <a:spAutoFit/>
          </a:bodyPr>
          <a:lstStyle/>
          <a:p>
            <a:pPr fontAlgn="base" latinLnBrk="0">
              <a:spcBef>
                <a:spcPct val="0"/>
              </a:spcBef>
              <a:spcAft>
                <a:spcPct val="0"/>
              </a:spcAft>
              <a:tabLst>
                <a:tab pos="90488" algn="r"/>
              </a:tabLst>
            </a:pPr>
            <a:r>
              <a:rPr lang="en-US" sz="2400" b="1" dirty="0">
                <a:solidFill>
                  <a:srgbClr val="FF0000"/>
                </a:solidFill>
                <a:latin typeface="Times New Roman" pitchFamily="18" charset="0"/>
                <a:ea typeface="Calibri" pitchFamily="34" charset="0"/>
                <a:cs typeface="Times New Roman" pitchFamily="18" charset="0"/>
              </a:rPr>
              <a:t>Persistence </a:t>
            </a:r>
            <a:r>
              <a:rPr lang="en-US" sz="2400" b="1" dirty="0">
                <a:solidFill>
                  <a:srgbClr val="FF0000"/>
                </a:solidFill>
                <a:latin typeface="Calibri" pitchFamily="34" charset="0"/>
                <a:cs typeface="Calibri" pitchFamily="34" charset="0"/>
              </a:rPr>
              <a:t>Schemes</a:t>
            </a:r>
            <a:endParaRPr lang="en-US" sz="2400" dirty="0">
              <a:solidFill>
                <a:srgbClr val="FF0000"/>
              </a:solidFill>
              <a:latin typeface="Calibri" pitchFamily="34" charset="0"/>
              <a:cs typeface="Calibri" pitchFamily="34" charset="0"/>
            </a:endParaRPr>
          </a:p>
          <a:p>
            <a:pPr lvl="0" fontAlgn="base" latinLnBrk="0">
              <a:spcBef>
                <a:spcPct val="0"/>
              </a:spcBef>
              <a:spcAft>
                <a:spcPct val="0"/>
              </a:spcAft>
              <a:tabLst>
                <a:tab pos="90488" algn="r"/>
              </a:tabLst>
            </a:pPr>
            <a:endParaRPr lang="en-US" sz="2400" dirty="0">
              <a:solidFill>
                <a:srgbClr val="FF0000"/>
              </a:solidFill>
              <a:latin typeface="Times New Roman" pitchFamily="18" charset="0"/>
              <a:cs typeface="Times New Roman" pitchFamily="18" charset="0"/>
            </a:endParaRPr>
          </a:p>
        </p:txBody>
      </p:sp>
      <p:sp>
        <p:nvSpPr>
          <p:cNvPr id="6" name="Rectangle 5"/>
          <p:cNvSpPr/>
          <p:nvPr/>
        </p:nvSpPr>
        <p:spPr>
          <a:xfrm>
            <a:off x="152400" y="2495550"/>
            <a:ext cx="2385140" cy="400110"/>
          </a:xfrm>
          <a:prstGeom prst="rect">
            <a:avLst/>
          </a:prstGeom>
        </p:spPr>
        <p:txBody>
          <a:bodyPr wrap="none">
            <a:spAutoFit/>
          </a:bodyPr>
          <a:lstStyle/>
          <a:p>
            <a:r>
              <a:rPr lang="en-US" sz="2000" b="1" dirty="0">
                <a:solidFill>
                  <a:srgbClr val="FF0000"/>
                </a:solidFill>
                <a:latin typeface="Calibri" pitchFamily="34" charset="0"/>
                <a:cs typeface="Calibri" pitchFamily="34" charset="0"/>
              </a:rPr>
              <a:t>Persistence Schemes</a:t>
            </a:r>
            <a:endParaRPr lang="en-US" sz="2000" dirty="0">
              <a:solidFill>
                <a:srgbClr val="FF0000"/>
              </a:solidFill>
              <a:latin typeface="Calibri" pitchFamily="34" charset="0"/>
              <a:cs typeface="Calibri" pitchFamily="34" charset="0"/>
            </a:endParaRPr>
          </a:p>
        </p:txBody>
      </p:sp>
      <p:sp>
        <p:nvSpPr>
          <p:cNvPr id="1027" name="Rectangle 3"/>
          <p:cNvSpPr>
            <a:spLocks noChangeArrowheads="1"/>
          </p:cNvSpPr>
          <p:nvPr/>
        </p:nvSpPr>
        <p:spPr bwMode="auto">
          <a:xfrm>
            <a:off x="0" y="2835176"/>
            <a:ext cx="9067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Three schemes for implementing persistence within an OODBMS:</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1- Check pointing</a:t>
            </a:r>
            <a:endParaRPr kumimoji="0" lang="en-US" b="1" i="0"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a:ln>
                  <a:noFill/>
                </a:ln>
                <a:solidFill>
                  <a:srgbClr val="FF0000"/>
                </a:solidFill>
                <a:effectLst/>
                <a:latin typeface="Calibri" pitchFamily="34" charset="0"/>
                <a:ea typeface="Calibri" pitchFamily="34" charset="0"/>
                <a:cs typeface="Calibri" pitchFamily="34" charset="0"/>
              </a:rPr>
              <a:t>*</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Some systems implement persistence by copying all or part of a program’s address space to secondary storage. In cases where the complete address space is saved, the program can restart from the checkpoint.</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a:ln>
                  <a:noFill/>
                </a:ln>
                <a:solidFill>
                  <a:srgbClr val="FF0000"/>
                </a:solidFill>
                <a:effectLst/>
                <a:latin typeface="Calibri" pitchFamily="34" charset="0"/>
                <a:ea typeface="Calibri" pitchFamily="34" charset="0"/>
                <a:cs typeface="Calibri" pitchFamily="34" charset="0"/>
              </a:rPr>
              <a:t>*</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Check pointing has two main drawbacks: typically, a checkpoint can be used only by the program that created it; second, a checkpoint may contain a large amount of data that is of no use in subsequent executions.</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52400" y="1123950"/>
            <a:ext cx="8839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2-Serialization</a:t>
            </a:r>
            <a:endParaRPr kumimoji="0" lang="en-US" b="1" i="0"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-Some systems implement persistence by copying the closure</a:t>
            </a:r>
            <a:r>
              <a:rPr kumimoji="0" lang="en-US" b="0" i="0" u="none" strike="noStrike" cap="none" normalizeH="0" dirty="0">
                <a:ln>
                  <a:noFill/>
                </a:ln>
                <a:solidFill>
                  <a:schemeClr val="tx1"/>
                </a:solidFill>
                <a:effectLst/>
                <a:latin typeface="Calibri" pitchFamily="34" charset="0"/>
                <a:ea typeface="Calibri" pitchFamily="34" charset="0"/>
                <a:cs typeface="Calibri" pitchFamily="34" charset="0"/>
              </a:rPr>
              <a:t> </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of a data structure to disk.</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-This process is sometimes called serialization, pickling, or in a distributed computing context, marshaling.</a:t>
            </a:r>
            <a:endParaRPr kumimoji="0" lang="en-US" b="0" i="0" u="none" strike="noStrike" cap="none" normalizeH="0" baseline="0" dirty="0">
              <a:ln>
                <a:noFill/>
              </a:ln>
              <a:solidFill>
                <a:schemeClr val="tx1"/>
              </a:solidFill>
              <a:effectLst/>
              <a:latin typeface="Calibri" pitchFamily="34" charset="0"/>
              <a:cs typeface="Calibri" pitchFamily="34" charset="0"/>
            </a:endParaRPr>
          </a:p>
          <a:p>
            <a:pPr lvl="0"/>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-Serialization has two inherent problems. </a:t>
            </a:r>
            <a:r>
              <a:rPr kumimoji="0" lang="en-US" b="0" i="0" u="none" strike="noStrike" cap="none" normalizeH="0" baseline="0" dirty="0">
                <a:ln>
                  <a:noFill/>
                </a:ln>
                <a:solidFill>
                  <a:srgbClr val="FF0000"/>
                </a:solidFill>
                <a:effectLst/>
                <a:latin typeface="Calibri" pitchFamily="34" charset="0"/>
                <a:ea typeface="Calibri" pitchFamily="34" charset="0"/>
                <a:cs typeface="Calibri" pitchFamily="34" charset="0"/>
              </a:rPr>
              <a:t>First,</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 it does not preserve object identity. </a:t>
            </a:r>
            <a:r>
              <a:rPr kumimoji="0" lang="en-US" b="0" i="0" u="none" strike="noStrike" cap="none" normalizeH="0" baseline="0" dirty="0">
                <a:ln>
                  <a:noFill/>
                </a:ln>
                <a:solidFill>
                  <a:srgbClr val="FF0000"/>
                </a:solidFill>
                <a:effectLst/>
                <a:latin typeface="Calibri" pitchFamily="34" charset="0"/>
                <a:ea typeface="Calibri" pitchFamily="34" charset="0"/>
                <a:cs typeface="Calibri" pitchFamily="34" charset="0"/>
              </a:rPr>
              <a:t>Second</a:t>
            </a:r>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 serialization is not incremental, and so saving small changes to a large data structure is not </a:t>
            </a:r>
          </a:p>
          <a:p>
            <a:pPr lvl="0"/>
            <a:r>
              <a:rPr kumimoji="0" lang="en-US" b="0" i="0" u="none" strike="noStrike" cap="none" normalizeH="0" baseline="0" dirty="0">
                <a:ln>
                  <a:noFill/>
                </a:ln>
                <a:solidFill>
                  <a:schemeClr val="tx1"/>
                </a:solidFill>
                <a:effectLst/>
                <a:latin typeface="Calibri" pitchFamily="34" charset="0"/>
                <a:ea typeface="Calibri" pitchFamily="34" charset="0"/>
                <a:cs typeface="Calibri" pitchFamily="34" charset="0"/>
              </a:rPr>
              <a:t>efficient.</a:t>
            </a:r>
            <a:r>
              <a:rPr lang="en-US" u="sng" dirty="0">
                <a:latin typeface="Calibri" pitchFamily="34" charset="0"/>
                <a:cs typeface="Calibri" pitchFamily="34" charset="0"/>
              </a:rPr>
              <a:t> </a:t>
            </a:r>
          </a:p>
          <a:p>
            <a:pPr lvl="0"/>
            <a:r>
              <a:rPr lang="en-US" b="1" dirty="0">
                <a:solidFill>
                  <a:srgbClr val="FF0000"/>
                </a:solidFill>
                <a:latin typeface="Calibri" pitchFamily="34" charset="0"/>
                <a:cs typeface="Calibri" pitchFamily="34" charset="0"/>
              </a:rPr>
              <a:t>3-Explicit paging</a:t>
            </a:r>
          </a:p>
          <a:p>
            <a:pPr lvl="0"/>
            <a:r>
              <a:rPr lang="en-US" dirty="0">
                <a:latin typeface="Calibri" pitchFamily="34" charset="0"/>
                <a:cs typeface="Calibri" pitchFamily="34" charset="0"/>
              </a:rPr>
              <a:t>-Some persistence schemes involve the application programmer explicitly ‘paging’ objects  </a:t>
            </a:r>
          </a:p>
          <a:p>
            <a:pPr lvl="0"/>
            <a:r>
              <a:rPr lang="en-US" dirty="0">
                <a:latin typeface="Calibri" pitchFamily="34" charset="0"/>
                <a:cs typeface="Calibri" pitchFamily="34" charset="0"/>
              </a:rPr>
              <a:t>between the application heap and the persistent store.</a:t>
            </a:r>
          </a:p>
          <a:p>
            <a:pPr lvl="0"/>
            <a:r>
              <a:rPr lang="en-US" dirty="0">
                <a:latin typeface="Calibri" pitchFamily="34" charset="0"/>
                <a:cs typeface="Calibri" pitchFamily="34" charset="0"/>
              </a:rPr>
              <a:t>-With the explicit paging mechanism, there are two common methods for creating/updating persistent objects: reach ability-based and allocation-based.</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152400" y="1276350"/>
            <a:ext cx="88392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a:t>
            </a:r>
            <a:r>
              <a:rPr kumimoji="0" lang="en-US" b="1" i="0" strike="noStrike" cap="none" normalizeH="0" baseline="0" dirty="0" err="1">
                <a:ln>
                  <a:noFill/>
                </a:ln>
                <a:solidFill>
                  <a:srgbClr val="FF0000"/>
                </a:solidFill>
                <a:effectLst/>
                <a:latin typeface="Calibri" pitchFamily="34" charset="0"/>
                <a:ea typeface="Calibri" pitchFamily="34" charset="0"/>
                <a:cs typeface="Calibri" pitchFamily="34" charset="0"/>
              </a:rPr>
              <a:t>Reachability-based</a:t>
            </a:r>
            <a:r>
              <a:rPr kumimoji="0" lang="en-US" b="0" i="0" strike="noStrike" cap="none" normalizeH="0" baseline="0" dirty="0" err="1">
                <a:ln>
                  <a:noFill/>
                </a:ln>
                <a:solidFill>
                  <a:schemeClr val="tx1"/>
                </a:solidFill>
                <a:effectLst/>
                <a:latin typeface="Calibri" pitchFamily="34" charset="0"/>
                <a:ea typeface="Calibri" pitchFamily="34" charset="0"/>
                <a:cs typeface="Calibri" pitchFamily="34" charset="0"/>
              </a:rPr>
              <a:t>:persistence</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means that an object will persist if it is reachable from</a:t>
            </a:r>
            <a:endParaRPr kumimoji="0" lang="ar-IQ" b="0" i="0" strike="noStrike" cap="none" normalizeH="0" baseline="0" dirty="0">
              <a:ln>
                <a:noFill/>
              </a:ln>
              <a:solidFill>
                <a:schemeClr val="tx1"/>
              </a:solidFill>
              <a:effectLst/>
              <a:latin typeface="Calibri"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tabLst/>
            </a:pP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a persistent root object. Any object can become persistent by adding it to the </a:t>
            </a:r>
            <a:r>
              <a:rPr kumimoji="0" lang="en-US" b="0" i="0" strike="noStrike" cap="none" normalizeH="0" baseline="0" dirty="0" err="1">
                <a:ln>
                  <a:noFill/>
                </a:ln>
                <a:solidFill>
                  <a:schemeClr val="tx1"/>
                </a:solidFill>
                <a:effectLst/>
                <a:latin typeface="Calibri" pitchFamily="34" charset="0"/>
                <a:ea typeface="Calibri" pitchFamily="34" charset="0"/>
                <a:cs typeface="Calibri" pitchFamily="34" charset="0"/>
              </a:rPr>
              <a:t>reachability</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tree.</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 Allocation-based</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persistence means that an object is made persistent only if it is explicitly declared at the application </a:t>
            </a:r>
            <a:r>
              <a:rPr kumimoji="0" lang="en-US" b="0" i="0" strike="noStrike" cap="none" normalizeH="0" baseline="0" dirty="0" err="1">
                <a:ln>
                  <a:noFill/>
                </a:ln>
                <a:solidFill>
                  <a:schemeClr val="tx1"/>
                </a:solidFill>
                <a:effectLst/>
                <a:latin typeface="Calibri" pitchFamily="34" charset="0"/>
                <a:ea typeface="Calibri" pitchFamily="34" charset="0"/>
                <a:cs typeface="Calibri" pitchFamily="34" charset="0"/>
              </a:rPr>
              <a:t>program.This</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can be achieved in </a:t>
            </a:r>
            <a:r>
              <a:rPr kumimoji="0" lang="en-US" b="0" i="0" strike="noStrike" cap="none" normalizeH="0" baseline="0" dirty="0" err="1">
                <a:ln>
                  <a:noFill/>
                </a:ln>
                <a:solidFill>
                  <a:schemeClr val="tx1"/>
                </a:solidFill>
                <a:effectLst/>
                <a:latin typeface="Calibri" pitchFamily="34" charset="0"/>
                <a:ea typeface="Calibri" pitchFamily="34" charset="0"/>
                <a:cs typeface="Calibri" pitchFamily="34" charset="0"/>
              </a:rPr>
              <a:t>severalways</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for example:</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--&gt;</a:t>
            </a: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By class</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A class is statically declared to be persistent and all</a:t>
            </a:r>
            <a:b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b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instances of the class are made persistent when they are created.</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--&gt;</a:t>
            </a:r>
            <a:r>
              <a:rPr kumimoji="0" lang="en-US" b="1" strike="noStrike" cap="none" normalizeH="0" baseline="0" dirty="0">
                <a:ln>
                  <a:noFill/>
                </a:ln>
                <a:solidFill>
                  <a:srgbClr val="FF0000"/>
                </a:solidFill>
                <a:effectLst/>
                <a:latin typeface="Calibri" pitchFamily="34" charset="0"/>
                <a:ea typeface="Calibri" pitchFamily="34" charset="0"/>
                <a:cs typeface="Calibri" pitchFamily="34" charset="0"/>
              </a:rPr>
              <a:t>By explicit call</a:t>
            </a:r>
            <a:r>
              <a:rPr kumimoji="0" lang="en-US" strike="noStrike" cap="none" normalizeH="0" baseline="0" dirty="0">
                <a:ln>
                  <a:noFill/>
                </a:ln>
                <a:effectLst/>
                <a:latin typeface="Calibri" pitchFamily="34" charset="0"/>
                <a:ea typeface="Calibri" pitchFamily="34" charset="0"/>
                <a:cs typeface="Calibri" pitchFamily="34" charset="0"/>
              </a:rPr>
              <a:t>: An</a:t>
            </a:r>
            <a:r>
              <a:rPr kumimoji="0" lang="en-US" b="1" strike="noStrike" cap="none" normalizeH="0" baseline="0" dirty="0">
                <a:ln>
                  <a:noFill/>
                </a:ln>
                <a:solidFill>
                  <a:srgbClr val="FF0000"/>
                </a:solidFill>
                <a:effectLst/>
                <a:latin typeface="Calibri" pitchFamily="34" charset="0"/>
                <a:ea typeface="Calibri" pitchFamily="34" charset="0"/>
                <a:cs typeface="Calibri" pitchFamily="34" charset="0"/>
              </a:rPr>
              <a:t> </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object may be </a:t>
            </a:r>
            <a:r>
              <a:rPr kumimoji="0" lang="en-US" b="0" i="0" strike="noStrike" cap="none" normalizeH="0" baseline="0" dirty="0" err="1">
                <a:ln>
                  <a:noFill/>
                </a:ln>
                <a:solidFill>
                  <a:schemeClr val="tx1"/>
                </a:solidFill>
                <a:effectLst/>
                <a:latin typeface="Calibri" pitchFamily="34" charset="0"/>
                <a:ea typeface="Calibri" pitchFamily="34" charset="0"/>
                <a:cs typeface="Calibri" pitchFamily="34" charset="0"/>
              </a:rPr>
              <a:t>speciﬁed</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 as persistent when it is </a:t>
            </a:r>
            <a:b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b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created or, in some cases, dynamically at runtime.</a:t>
            </a:r>
            <a:endParaRPr kumimoji="0" lang="en-US" b="0" i="0" strike="noStrike" cap="none" normalizeH="0" baseline="0" dirty="0">
              <a:ln>
                <a:noFill/>
              </a:ln>
              <a:solidFill>
                <a:schemeClr val="tx1"/>
              </a:solidFill>
              <a:effectLst/>
              <a:latin typeface="Calibri" pitchFamily="34" charset="0"/>
              <a:cs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66950"/>
            <a:ext cx="3743332" cy="523220"/>
          </a:xfrm>
          <a:prstGeom prst="rect">
            <a:avLst/>
          </a:prstGeom>
        </p:spPr>
        <p:txBody>
          <a:bodyPr wrap="none">
            <a:spAutoFit/>
          </a:bodyPr>
          <a:lstStyle/>
          <a:p>
            <a:r>
              <a:rPr lang="en-US" sz="2800" b="1" dirty="0">
                <a:latin typeface="Times New Roman" pitchFamily="18" charset="0"/>
                <a:cs typeface="Times New Roman" pitchFamily="18" charset="0"/>
              </a:rPr>
              <a:t>Orthogonal persistence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52400" y="1200150"/>
            <a:ext cx="88392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Orthogonal Persistence:</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An alternative mechanism for providing persistence in a programming language is known as "orthogonal persistence"</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strike="noStrike" cap="none" normalizeH="0" baseline="0" dirty="0">
                <a:ln>
                  <a:noFill/>
                </a:ln>
                <a:solidFill>
                  <a:srgbClr val="FF0000"/>
                </a:solidFill>
                <a:effectLst/>
                <a:latin typeface="Calibri" pitchFamily="34" charset="0"/>
                <a:ea typeface="Calibri" pitchFamily="34" charset="0"/>
                <a:cs typeface="Calibri" pitchFamily="34" charset="0"/>
              </a:rPr>
              <a:t>Based on three fundamental principles.</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i="0" strike="noStrike" cap="none" normalizeH="0" baseline="0" dirty="0">
                <a:ln>
                  <a:noFill/>
                </a:ln>
                <a:solidFill>
                  <a:srgbClr val="FF0000"/>
                </a:solidFill>
                <a:effectLst/>
                <a:latin typeface="Calibri" pitchFamily="34" charset="0"/>
                <a:ea typeface="Calibri" pitchFamily="34" charset="0"/>
                <a:cs typeface="Calibri" pitchFamily="34" charset="0"/>
              </a:rPr>
              <a:t>1-</a:t>
            </a:r>
            <a:r>
              <a:rPr kumimoji="0" lang="en-US" b="1" i="0" strike="noStrike" cap="none" normalizeH="0" baseline="0" dirty="0">
                <a:ln>
                  <a:noFill/>
                </a:ln>
                <a:solidFill>
                  <a:schemeClr val="tx1"/>
                </a:solidFill>
                <a:effectLst/>
                <a:latin typeface="Calibri" pitchFamily="34" charset="0"/>
                <a:ea typeface="Calibri" pitchFamily="34" charset="0"/>
                <a:cs typeface="Calibri" pitchFamily="34" charset="0"/>
              </a:rPr>
              <a:t>Persistence independence: </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The persistence of a data object is independent of how the program manipulates that data object.</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strike="noStrike" cap="none" normalizeH="0" baseline="0" dirty="0">
                <a:ln>
                  <a:noFill/>
                </a:ln>
                <a:solidFill>
                  <a:srgbClr val="FF0000"/>
                </a:solidFill>
                <a:effectLst/>
                <a:latin typeface="Calibri" pitchFamily="34" charset="0"/>
                <a:ea typeface="Calibri" pitchFamily="34" charset="0"/>
                <a:cs typeface="Calibri" pitchFamily="34" charset="0"/>
              </a:rPr>
              <a:t>2-</a:t>
            </a:r>
            <a:r>
              <a:rPr kumimoji="0" lang="en-US" b="1" i="0" strike="noStrike" cap="none" normalizeH="0" baseline="0" dirty="0">
                <a:ln>
                  <a:noFill/>
                </a:ln>
                <a:solidFill>
                  <a:schemeClr val="tx1"/>
                </a:solidFill>
                <a:effectLst/>
                <a:latin typeface="Calibri" pitchFamily="34" charset="0"/>
                <a:ea typeface="Calibri" pitchFamily="34" charset="0"/>
                <a:cs typeface="Calibri" pitchFamily="34" charset="0"/>
              </a:rPr>
              <a:t>Data type orthogonally: </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All data objects should be allowed the full range of persistence whatever their type. There are no special cases where an object is not allowed to be long-lived or is not allowed to be transient.</a:t>
            </a:r>
            <a:endParaRPr kumimoji="0" lang="en-US" b="0" i="0"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strike="noStrike" cap="none" normalizeH="0" baseline="0" dirty="0">
                <a:ln>
                  <a:noFill/>
                </a:ln>
                <a:solidFill>
                  <a:srgbClr val="FF0000"/>
                </a:solidFill>
                <a:effectLst/>
                <a:latin typeface="Calibri" pitchFamily="34" charset="0"/>
                <a:ea typeface="Calibri" pitchFamily="34" charset="0"/>
                <a:cs typeface="Calibri" pitchFamily="34" charset="0"/>
              </a:rPr>
              <a:t>3-</a:t>
            </a:r>
            <a:r>
              <a:rPr kumimoji="0" lang="en-US" b="1" i="0" strike="noStrike" cap="none" normalizeH="0" baseline="0" dirty="0">
                <a:ln>
                  <a:noFill/>
                </a:ln>
                <a:solidFill>
                  <a:schemeClr val="tx1"/>
                </a:solidFill>
                <a:effectLst/>
                <a:latin typeface="Calibri" pitchFamily="34" charset="0"/>
                <a:ea typeface="Calibri" pitchFamily="34" charset="0"/>
                <a:cs typeface="Calibri" pitchFamily="34" charset="0"/>
              </a:rPr>
              <a:t>Transitive persistence: </a:t>
            </a:r>
            <a:r>
              <a:rPr kumimoji="0" lang="en-US" b="0" i="0" strike="noStrike" cap="none" normalizeH="0" baseline="0" dirty="0">
                <a:ln>
                  <a:noFill/>
                </a:ln>
                <a:solidFill>
                  <a:schemeClr val="tx1"/>
                </a:solidFill>
                <a:effectLst/>
                <a:latin typeface="Calibri" pitchFamily="34" charset="0"/>
                <a:ea typeface="Calibri" pitchFamily="34" charset="0"/>
                <a:cs typeface="Calibri" pitchFamily="34" charset="0"/>
              </a:rPr>
              <a:t>The choice of how to identify and provide persistent objects at the language level is independent of the choice of data types in the language.</a:t>
            </a:r>
            <a:endParaRPr kumimoji="0" lang="en-US" b="0" i="0" strike="noStrike" cap="none" normalizeH="0" baseline="0" dirty="0">
              <a:ln>
                <a:noFill/>
              </a:ln>
              <a:solidFill>
                <a:schemeClr val="tx1"/>
              </a:solidFill>
              <a:effectLst/>
              <a:latin typeface="Calibri" pitchFamily="34" charset="0"/>
              <a:cs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1047750"/>
            <a:ext cx="8915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30238" algn="r"/>
              </a:tabLst>
            </a:pPr>
            <a:r>
              <a:rPr kumimoji="0" lang="en-US" sz="2000" b="1" i="0" u="none" strike="noStrike" cap="none" normalizeH="0" baseline="0" dirty="0">
                <a:ln>
                  <a:noFill/>
                </a:ln>
                <a:solidFill>
                  <a:srgbClr val="FF0000"/>
                </a:solidFill>
                <a:effectLst/>
                <a:latin typeface="Calibri" pitchFamily="34" charset="0"/>
                <a:ea typeface="Calibri" pitchFamily="34" charset="0"/>
                <a:cs typeface="Arial" pitchFamily="34" charset="0"/>
              </a:rPr>
              <a:t>Advantages of orthogonal persistence: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Arial" pitchFamily="34" charset="0"/>
              </a:rPr>
              <a:t>1-</a:t>
            </a: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 Orthogonal persistence is more convenient for both the programmer and the system.</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Arial" pitchFamily="34" charset="0"/>
              </a:rPr>
              <a:t>2-</a:t>
            </a: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Improved programmer productivity.</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Arial" pitchFamily="34" charset="0"/>
              </a:rPr>
              <a:t>3-</a:t>
            </a: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Improved maintenance.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kumimoji="0" lang="en-US" sz="2000" b="0" i="0" u="none" strike="noStrike" cap="none" normalizeH="0" baseline="0" dirty="0">
                <a:ln>
                  <a:noFill/>
                </a:ln>
                <a:solidFill>
                  <a:srgbClr val="FF0000"/>
                </a:solidFill>
                <a:effectLst/>
                <a:latin typeface="Calibri" pitchFamily="34" charset="0"/>
                <a:ea typeface="Calibri" pitchFamily="34" charset="0"/>
                <a:cs typeface="Arial" pitchFamily="34" charset="0"/>
              </a:rPr>
              <a:t>4-</a:t>
            </a: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Support for incremental evolution.</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lang="en-US" sz="2000" dirty="0">
                <a:solidFill>
                  <a:srgbClr val="FF0000"/>
                </a:solidFill>
                <a:latin typeface="Calibri" pitchFamily="34" charset="0"/>
                <a:ea typeface="Calibri" pitchFamily="34" charset="0"/>
                <a:cs typeface="Arial" pitchFamily="34" charset="0"/>
              </a:rPr>
              <a:t>5</a:t>
            </a:r>
            <a:r>
              <a:rPr kumimoji="0" lang="en-US" sz="2000" b="0" i="0" u="none" strike="noStrike" cap="none" normalizeH="0" baseline="0" dirty="0">
                <a:ln>
                  <a:noFill/>
                </a:ln>
                <a:solidFill>
                  <a:srgbClr val="FF0000"/>
                </a:solidFill>
                <a:effectLst/>
                <a:latin typeface="Calibri" pitchFamily="34" charset="0"/>
                <a:ea typeface="Calibri" pitchFamily="34" charset="0"/>
                <a:cs typeface="Arial" pitchFamily="34" charset="0"/>
              </a:rPr>
              <a:t>-</a:t>
            </a: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Automatic referential integrity.</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lang="en-US" sz="2000" dirty="0">
                <a:solidFill>
                  <a:srgbClr val="FF0000"/>
                </a:solidFill>
                <a:latin typeface="Calibri" pitchFamily="34" charset="0"/>
                <a:ea typeface="Calibri" pitchFamily="34" charset="0"/>
                <a:cs typeface="Arial" pitchFamily="34" charset="0"/>
              </a:rPr>
              <a:t>6</a:t>
            </a:r>
            <a:r>
              <a:rPr kumimoji="0" lang="en-US" sz="2000" b="0" i="0" u="none" strike="noStrike" cap="none" normalizeH="0" baseline="0" dirty="0">
                <a:ln>
                  <a:noFill/>
                </a:ln>
                <a:solidFill>
                  <a:srgbClr val="FF0000"/>
                </a:solidFill>
                <a:effectLst/>
                <a:latin typeface="Calibri" pitchFamily="34" charset="0"/>
                <a:ea typeface="Calibri" pitchFamily="34" charset="0"/>
                <a:cs typeface="Arial" pitchFamily="34" charset="0"/>
              </a:rPr>
              <a:t>-</a:t>
            </a: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Protection mechanisms are consistent and suitable over the whole environment.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30238" algn="r"/>
              </a:tabLst>
            </a:pPr>
            <a:r>
              <a:rPr kumimoji="0" lang="en-US" sz="2000" b="1" i="0" u="none" strike="noStrike" cap="none" normalizeH="0" baseline="0" dirty="0">
                <a:ln>
                  <a:noFill/>
                </a:ln>
                <a:solidFill>
                  <a:srgbClr val="FF0000"/>
                </a:solidFill>
                <a:effectLst/>
                <a:latin typeface="Calibri" pitchFamily="34" charset="0"/>
                <a:ea typeface="Calibri" pitchFamily="34" charset="0"/>
                <a:cs typeface="Arial" pitchFamily="34" charset="0"/>
              </a:rPr>
              <a:t>Disadvantages of orthogonal persistence: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630238" algn="r"/>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Arial" pitchFamily="34" charset="0"/>
              </a:rPr>
              <a:t>1- There is some runtime expense in a system at addressing process. Orthogonal persistence promotes transparency. a system with support for sharing among concurrent processes cannot be fully transparent.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8200" y="1885950"/>
            <a:ext cx="2805576" cy="769441"/>
          </a:xfrm>
          <a:prstGeom prst="rect">
            <a:avLst/>
          </a:prstGeom>
        </p:spPr>
        <p:txBody>
          <a:bodyPr wrap="none">
            <a:spAutoFit/>
          </a:bodyPr>
          <a:lstStyle/>
          <a:p>
            <a:r>
              <a:rPr lang="en-US" sz="4400" b="1" dirty="0">
                <a:solidFill>
                  <a:srgbClr val="FF0000"/>
                </a:solidFill>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400" y="1123950"/>
            <a:ext cx="8839200" cy="1938992"/>
          </a:xfrm>
          <a:prstGeom prst="rect">
            <a:avLst/>
          </a:prstGeom>
          <a:noFill/>
        </p:spPr>
        <p:txBody>
          <a:bodyPr wrap="square" rtlCol="0">
            <a:spAutoFit/>
          </a:bodyPr>
          <a:lstStyle/>
          <a:p>
            <a:r>
              <a:rPr lang="en-US" sz="2000" b="1" dirty="0">
                <a:solidFill>
                  <a:srgbClr val="FF0000"/>
                </a:solidFill>
                <a:latin typeface="Calibri" pitchFamily="34" charset="0"/>
                <a:cs typeface="Calibri" pitchFamily="34" charset="0"/>
              </a:rPr>
              <a:t>Definition of Object-Oriented DBMSs</a:t>
            </a:r>
          </a:p>
          <a:p>
            <a:endParaRPr lang="en-US" sz="2000" dirty="0">
              <a:solidFill>
                <a:srgbClr val="FF0000"/>
              </a:solidFill>
              <a:latin typeface="Calibri" pitchFamily="34" charset="0"/>
              <a:cs typeface="Calibri" pitchFamily="34" charset="0"/>
            </a:endParaRPr>
          </a:p>
          <a:p>
            <a:r>
              <a:rPr lang="en-US" sz="2000" b="1" dirty="0">
                <a:solidFill>
                  <a:srgbClr val="FF0000"/>
                </a:solidFill>
                <a:latin typeface="Calibri" pitchFamily="34" charset="0"/>
                <a:cs typeface="Calibri" pitchFamily="34" charset="0"/>
              </a:rPr>
              <a:t>OODM:</a:t>
            </a:r>
            <a:r>
              <a:rPr lang="en-US" sz="2000" b="1" dirty="0">
                <a:latin typeface="Calibri" pitchFamily="34" charset="0"/>
                <a:cs typeface="Calibri" pitchFamily="34" charset="0"/>
              </a:rPr>
              <a:t> </a:t>
            </a:r>
            <a:r>
              <a:rPr lang="en-US" sz="2000" dirty="0">
                <a:latin typeface="Calibri" pitchFamily="34" charset="0"/>
                <a:cs typeface="Calibri" pitchFamily="34" charset="0"/>
              </a:rPr>
              <a:t>A (logical) data model that captures the semantics of objects supported in object-oriented programming.</a:t>
            </a:r>
          </a:p>
          <a:p>
            <a:r>
              <a:rPr lang="en-US" sz="2000" b="1" dirty="0">
                <a:solidFill>
                  <a:srgbClr val="FF0000"/>
                </a:solidFill>
                <a:latin typeface="Calibri" pitchFamily="34" charset="0"/>
                <a:cs typeface="Calibri" pitchFamily="34" charset="0"/>
              </a:rPr>
              <a:t>OODB:</a:t>
            </a:r>
            <a:r>
              <a:rPr lang="en-US" sz="2000" b="1" dirty="0">
                <a:latin typeface="Calibri" pitchFamily="34" charset="0"/>
                <a:cs typeface="Calibri" pitchFamily="34" charset="0"/>
              </a:rPr>
              <a:t> </a:t>
            </a:r>
            <a:r>
              <a:rPr lang="en-US" sz="2000" dirty="0">
                <a:latin typeface="Calibri" pitchFamily="34" charset="0"/>
                <a:cs typeface="Calibri" pitchFamily="34" charset="0"/>
              </a:rPr>
              <a:t>A persistent and sharable collection of objects defined by an OODM.</a:t>
            </a:r>
          </a:p>
          <a:p>
            <a:r>
              <a:rPr lang="en-US" sz="2000" b="1" dirty="0">
                <a:solidFill>
                  <a:srgbClr val="FF0000"/>
                </a:solidFill>
                <a:latin typeface="Calibri" pitchFamily="34" charset="0"/>
                <a:cs typeface="Calibri" pitchFamily="34" charset="0"/>
              </a:rPr>
              <a:t>OODBMS:</a:t>
            </a:r>
            <a:r>
              <a:rPr lang="en-US" sz="2000" b="1" dirty="0">
                <a:latin typeface="Calibri" pitchFamily="34" charset="0"/>
                <a:cs typeface="Calibri" pitchFamily="34" charset="0"/>
              </a:rPr>
              <a:t> </a:t>
            </a:r>
            <a:r>
              <a:rPr lang="en-US" sz="2000" dirty="0">
                <a:latin typeface="Calibri" pitchFamily="34" charset="0"/>
                <a:cs typeface="Calibri" pitchFamily="34" charset="0"/>
              </a:rPr>
              <a:t>The manager of an OODB.</a:t>
            </a:r>
          </a:p>
        </p:txBody>
      </p:sp>
      <p:sp>
        <p:nvSpPr>
          <p:cNvPr id="9" name="Rectangle 8"/>
          <p:cNvSpPr/>
          <p:nvPr/>
        </p:nvSpPr>
        <p:spPr>
          <a:xfrm>
            <a:off x="228600" y="209550"/>
            <a:ext cx="7467600" cy="461665"/>
          </a:xfrm>
          <a:prstGeom prst="rect">
            <a:avLst/>
          </a:prstGeom>
        </p:spPr>
        <p:txBody>
          <a:bodyPr wrap="square">
            <a:spAutoFit/>
          </a:bodyPr>
          <a:lstStyle/>
          <a:p>
            <a:pPr algn="ctr"/>
            <a:r>
              <a:rPr lang="en-US" sz="2400" b="1" dirty="0">
                <a:solidFill>
                  <a:srgbClr val="FF0000"/>
                </a:solidFill>
                <a:latin typeface="Calibri" pitchFamily="34" charset="0"/>
                <a:cs typeface="Calibri" pitchFamily="34" charset="0"/>
              </a:rPr>
              <a:t>The framework for an object-oriented data model</a:t>
            </a:r>
          </a:p>
        </p:txBody>
      </p:sp>
      <p:sp>
        <p:nvSpPr>
          <p:cNvPr id="10" name="Rectangle 9"/>
          <p:cNvSpPr/>
          <p:nvPr/>
        </p:nvSpPr>
        <p:spPr>
          <a:xfrm>
            <a:off x="228600" y="3257550"/>
            <a:ext cx="8686800" cy="1200329"/>
          </a:xfrm>
          <a:prstGeom prst="rect">
            <a:avLst/>
          </a:prstGeom>
        </p:spPr>
        <p:txBody>
          <a:bodyPr wrap="square">
            <a:spAutoFit/>
          </a:bodyPr>
          <a:lstStyle/>
          <a:p>
            <a:pPr algn="just" fontAlgn="base" latinLnBrk="0">
              <a:spcBef>
                <a:spcPct val="0"/>
              </a:spcBef>
              <a:spcAft>
                <a:spcPct val="0"/>
              </a:spcAft>
            </a:pPr>
            <a:r>
              <a:rPr lang="en-US" altLang="ko-KR" b="1" dirty="0">
                <a:solidFill>
                  <a:schemeClr val="tx1">
                    <a:lumMod val="75000"/>
                    <a:lumOff val="25000"/>
                  </a:schemeClr>
                </a:solidFill>
                <a:latin typeface="Calibri" pitchFamily="34" charset="0"/>
                <a:cs typeface="Calibri" pitchFamily="34" charset="0"/>
              </a:rPr>
              <a:t>integrating object-oriented concepts with database systems, namely the Object-Oriented Database Management System (OODBMS). The OODBMS started in the engineering and design domains and has recently also become the favored system for financial and telecommunications applications.</a:t>
            </a:r>
          </a:p>
        </p:txBody>
      </p:sp>
    </p:spTree>
    <p:extLst>
      <p:ext uri="{BB962C8B-B14F-4D97-AF65-F5344CB8AC3E}">
        <p14:creationId xmlns:p14="http://schemas.microsoft.com/office/powerpoint/2010/main" val="1624646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123950"/>
            <a:ext cx="88392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Calibri" pitchFamily="34" charset="0"/>
                <a:ea typeface="Calibri" pitchFamily="34" charset="0"/>
                <a:cs typeface="Calibri" pitchFamily="34" charset="0"/>
              </a:rPr>
              <a:t>OODBMS must, at a minimum, satisfy:</a:t>
            </a:r>
            <a:endParaRPr kumimoji="0" lang="en-US" sz="2000" b="1" i="0" u="none" strike="noStrike" cap="none" normalizeH="0" baseline="0" dirty="0">
              <a:ln>
                <a:noFill/>
              </a:ln>
              <a:solidFill>
                <a:srgbClr val="FF0000"/>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(1) it must provide database functionality.</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(2) it must support object identity.</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(3) it must provide encapsulation.</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(4) it must support objects with complex state.</a:t>
            </a:r>
            <a:endParaRPr kumimoji="0" lang="en-US" sz="2000" b="0" i="0" u="none" strike="noStrike" cap="none" normalizeH="0" baseline="0" dirty="0">
              <a:ln>
                <a:noFill/>
              </a:ln>
              <a:solidFill>
                <a:schemeClr val="tx1"/>
              </a:solidFill>
              <a:effectLst/>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png"/>
          <p:cNvPicPr/>
          <p:nvPr/>
        </p:nvPicPr>
        <p:blipFill>
          <a:blip r:embed="rId2" cstate="print"/>
          <a:stretch>
            <a:fillRect/>
          </a:stretch>
        </p:blipFill>
        <p:spPr>
          <a:xfrm>
            <a:off x="685800" y="2038350"/>
            <a:ext cx="8153400" cy="3105150"/>
          </a:xfrm>
          <a:prstGeom prst="rect">
            <a:avLst/>
          </a:prstGeom>
        </p:spPr>
      </p:pic>
      <p:sp>
        <p:nvSpPr>
          <p:cNvPr id="5" name="Rectangle 4"/>
          <p:cNvSpPr/>
          <p:nvPr/>
        </p:nvSpPr>
        <p:spPr>
          <a:xfrm>
            <a:off x="0" y="1276350"/>
            <a:ext cx="9144000" cy="707886"/>
          </a:xfrm>
          <a:prstGeom prst="rect">
            <a:avLst/>
          </a:prstGeom>
        </p:spPr>
        <p:txBody>
          <a:bodyPr wrap="square">
            <a:spAutoFit/>
          </a:bodyPr>
          <a:lstStyle/>
          <a:p>
            <a:r>
              <a:rPr lang="en-US" sz="2000" dirty="0">
                <a:latin typeface="Calibri" pitchFamily="34" charset="0"/>
                <a:cs typeface="Calibri" pitchFamily="34" charset="0"/>
              </a:rPr>
              <a:t>can see that the concepts of object-oriented data models are drawn from different areas, as shown in Figure below.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43150"/>
            <a:ext cx="5410200" cy="523220"/>
          </a:xfrm>
          <a:prstGeom prst="rect">
            <a:avLst/>
          </a:prstGeom>
        </p:spPr>
        <p:txBody>
          <a:bodyPr wrap="square">
            <a:spAutoFit/>
          </a:bodyPr>
          <a:lstStyle/>
          <a:p>
            <a:r>
              <a:rPr lang="en-US" sz="2800" b="1" dirty="0">
                <a:latin typeface="Times New Roman" pitchFamily="18" charset="0"/>
                <a:cs typeface="Times New Roman" pitchFamily="18" charset="0"/>
              </a:rPr>
              <a:t>Functional Data Model (</a:t>
            </a:r>
            <a:r>
              <a:rPr lang="en-US" sz="2800" b="1" dirty="0">
                <a:solidFill>
                  <a:srgbClr val="FF0000"/>
                </a:solidFill>
                <a:latin typeface="Times New Roman" pitchFamily="18" charset="0"/>
                <a:cs typeface="Times New Roman" pitchFamily="18" charset="0"/>
              </a:rPr>
              <a:t>FDM</a:t>
            </a:r>
            <a:r>
              <a:rPr lang="en-US" sz="2800" b="1" dirty="0">
                <a:latin typeface="Times New Roman" pitchFamily="18" charset="0"/>
                <a:cs typeface="Times New Roman"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b="1" dirty="0">
                <a:latin typeface="Calibri" pitchFamily="34" charset="0"/>
                <a:cs typeface="Calibri" pitchFamily="34" charset="0"/>
              </a:rPr>
              <a:t>Functional Data Model (</a:t>
            </a:r>
            <a:r>
              <a:rPr lang="en-US" sz="2400" b="1" dirty="0">
                <a:solidFill>
                  <a:srgbClr val="FF0000"/>
                </a:solidFill>
                <a:latin typeface="Calibri" pitchFamily="34" charset="0"/>
                <a:cs typeface="Calibri" pitchFamily="34" charset="0"/>
              </a:rPr>
              <a:t>FDM</a:t>
            </a:r>
            <a:r>
              <a:rPr lang="en-US" sz="2400" b="1" dirty="0">
                <a:latin typeface="Calibri" pitchFamily="34" charset="0"/>
                <a:cs typeface="Calibri" pitchFamily="34" charset="0"/>
              </a:rPr>
              <a:t>)</a:t>
            </a:r>
          </a:p>
        </p:txBody>
      </p:sp>
      <p:sp>
        <p:nvSpPr>
          <p:cNvPr id="69633" name="Rectangle 1"/>
          <p:cNvSpPr>
            <a:spLocks noChangeArrowheads="1"/>
          </p:cNvSpPr>
          <p:nvPr/>
        </p:nvSpPr>
        <p:spPr bwMode="auto">
          <a:xfrm>
            <a:off x="1752600" y="742950"/>
            <a:ext cx="7239000" cy="33855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the functional data model (FDM), which is one of the simplest in the family of semantic data models . This model is interesting because it shares certain ideas with the object approach including object identity, inheritance, overloading, and navigational access.</a:t>
            </a:r>
            <a:endParaRPr kumimoji="0" lang="en-US" sz="2000" b="0" i="0" u="none" strike="noStrike" cap="none" normalizeH="0" baseline="0" dirty="0">
              <a:ln>
                <a:noFill/>
              </a:ln>
              <a:solidFill>
                <a:schemeClr val="tx1"/>
              </a:solidFill>
              <a:effectLst/>
              <a:latin typeface="Calibri" pitchFamily="34" charset="0"/>
              <a:cs typeface="Calibri" pitchFamily="34" charset="0"/>
            </a:endParaRPr>
          </a:p>
          <a:p>
            <a:pPr lvl="0" algn="just" eaLnBrk="0" fontAlgn="base" latinLnBrk="0" hangingPunct="0">
              <a:spcBef>
                <a:spcPct val="0"/>
              </a:spcBef>
              <a:spcAft>
                <a:spcPct val="0"/>
              </a:spcAft>
            </a:pPr>
            <a:r>
              <a:rPr lang="en-US" sz="2000" dirty="0">
                <a:latin typeface="Calibri" pitchFamily="34" charset="0"/>
                <a:ea typeface="Calibri" pitchFamily="34" charset="0"/>
                <a:cs typeface="Calibri" pitchFamily="34" charset="0"/>
              </a:rPr>
              <a:t>in the FDM, any data retrieval task can be consider as the process of evaluating and returning the result of a function with zero, one, or more . The resulting data model is conceptually simple while at the same time is very expressive.</a:t>
            </a:r>
          </a:p>
          <a:p>
            <a:pPr lvl="0" algn="just" eaLnBrk="0" fontAlgn="base" latinLnBrk="0"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algn="just" eaLnBrk="0" fontAlgn="base" latinLnBrk="0"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algn="just" eaLnBrk="0" fontAlgn="base" latinLnBrk="0" hangingPunct="0">
              <a:spcBef>
                <a:spcPct val="0"/>
              </a:spcBef>
              <a:spcAft>
                <a:spcPct val="0"/>
              </a:spcAft>
            </a:pPr>
            <a:r>
              <a:rPr lang="en-US" dirty="0">
                <a:latin typeface="Times New Roman" pitchFamily="18" charset="0"/>
                <a:ea typeface="Calibri" pitchFamily="34" charset="0"/>
                <a:cs typeface="Times New Roman" pitchFamily="18" charset="0"/>
              </a:rPr>
              <a:t> </a:t>
            </a:r>
            <a:endParaRPr kumimoji="0" lang="en-US" i="0" u="none" strike="noStrike" cap="none" normalizeH="0" baseline="0" dirty="0">
              <a:ln>
                <a:noFill/>
              </a:ln>
              <a:effectLst/>
              <a:latin typeface="Times New Roman" pitchFamily="18" charset="0"/>
              <a:cs typeface="Times New Roman" pitchFamily="18" charset="0"/>
            </a:endParaRPr>
          </a:p>
        </p:txBody>
      </p:sp>
      <p:sp>
        <p:nvSpPr>
          <p:cNvPr id="5" name="Rectangle 4"/>
          <p:cNvSpPr/>
          <p:nvPr/>
        </p:nvSpPr>
        <p:spPr>
          <a:xfrm>
            <a:off x="1905000" y="3257550"/>
            <a:ext cx="6248400" cy="677108"/>
          </a:xfrm>
          <a:prstGeom prst="rect">
            <a:avLst/>
          </a:prstGeom>
        </p:spPr>
        <p:txBody>
          <a:bodyPr wrap="square">
            <a:spAutoFit/>
          </a:bodyPr>
          <a:lstStyle/>
          <a:p>
            <a:r>
              <a:rPr lang="en-US" sz="2000" b="1" dirty="0">
                <a:solidFill>
                  <a:srgbClr val="FF0000"/>
                </a:solidFill>
                <a:latin typeface="Calibri" pitchFamily="34" charset="0"/>
                <a:ea typeface="Calibri" pitchFamily="34" charset="0"/>
                <a:cs typeface="Calibri" pitchFamily="34" charset="0"/>
              </a:rPr>
              <a:t>In the FDM, the are two  main modeling primitives</a:t>
            </a:r>
          </a:p>
          <a:p>
            <a:r>
              <a:rPr lang="en-US" dirty="0">
                <a:latin typeface="Times New Roman" pitchFamily="18" charset="0"/>
                <a:ea typeface="Calibri" pitchFamily="34" charset="0"/>
                <a:cs typeface="Times New Roman" pitchFamily="18" charset="0"/>
              </a:rPr>
              <a:t> </a:t>
            </a:r>
            <a:endParaRPr lang="en-US" dirty="0"/>
          </a:p>
        </p:txBody>
      </p:sp>
      <p:sp>
        <p:nvSpPr>
          <p:cNvPr id="6" name="Rectangle 5"/>
          <p:cNvSpPr/>
          <p:nvPr/>
        </p:nvSpPr>
        <p:spPr>
          <a:xfrm>
            <a:off x="2057400" y="3790951"/>
            <a:ext cx="3733800" cy="1261884"/>
          </a:xfrm>
          <a:prstGeom prst="rect">
            <a:avLst/>
          </a:prstGeom>
        </p:spPr>
        <p:txBody>
          <a:bodyPr wrap="square">
            <a:spAutoFit/>
          </a:bodyPr>
          <a:lstStyle/>
          <a:p>
            <a:r>
              <a:rPr lang="en-US" sz="2000" b="1" dirty="0">
                <a:solidFill>
                  <a:srgbClr val="FF0000"/>
                </a:solidFill>
                <a:latin typeface="Calibri" pitchFamily="34" charset="0"/>
                <a:cs typeface="Calibri" pitchFamily="34" charset="0"/>
              </a:rPr>
              <a:t>1-</a:t>
            </a:r>
            <a:r>
              <a:rPr lang="en-US" sz="2000" dirty="0">
                <a:latin typeface="Calibri" pitchFamily="34" charset="0"/>
                <a:cs typeface="Calibri" pitchFamily="34" charset="0"/>
              </a:rPr>
              <a:t> Entities</a:t>
            </a:r>
          </a:p>
          <a:p>
            <a:r>
              <a:rPr lang="en-US" sz="2000" b="1" dirty="0">
                <a:solidFill>
                  <a:srgbClr val="FF0000"/>
                </a:solidFill>
                <a:latin typeface="Calibri" pitchFamily="34" charset="0"/>
                <a:cs typeface="Calibri" pitchFamily="34" charset="0"/>
              </a:rPr>
              <a:t>2-</a:t>
            </a:r>
            <a:r>
              <a:rPr lang="en-US" sz="2000" dirty="0">
                <a:solidFill>
                  <a:srgbClr val="FF0000"/>
                </a:solidFill>
                <a:latin typeface="Calibri" pitchFamily="34" charset="0"/>
                <a:cs typeface="Calibri" pitchFamily="34" charset="0"/>
              </a:rPr>
              <a:t> </a:t>
            </a:r>
            <a:r>
              <a:rPr lang="en-US" sz="2000" dirty="0">
                <a:latin typeface="Calibri" pitchFamily="34" charset="0"/>
                <a:cs typeface="Calibri" pitchFamily="34" charset="0"/>
              </a:rPr>
              <a:t>Functional relationships</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152400" y="133350"/>
            <a:ext cx="8763000" cy="54630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Calibri" pitchFamily="34" charset="0"/>
                <a:ea typeface="Calibri" pitchFamily="34" charset="0"/>
                <a:cs typeface="Calibri" pitchFamily="34" charset="0"/>
              </a:rPr>
              <a:t>1-</a:t>
            </a:r>
            <a:r>
              <a:rPr kumimoji="0" lang="en-US" sz="2000" b="1" i="0" u="none" strike="noStrike" cap="none" normalizeH="0" baseline="0" dirty="0">
                <a:ln>
                  <a:noFill/>
                </a:ln>
                <a:solidFill>
                  <a:srgbClr val="F2141C"/>
                </a:solidFill>
                <a:effectLst/>
                <a:latin typeface="Calibri" pitchFamily="34" charset="0"/>
                <a:ea typeface="Calibri" pitchFamily="34" charset="0"/>
                <a:cs typeface="Calibri" pitchFamily="34" charset="0"/>
              </a:rPr>
              <a:t>Entities</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 are decomposed into (abstract) </a:t>
            </a:r>
            <a:r>
              <a:rPr kumimoji="0" lang="en-US" sz="2000" b="1" i="0" u="none" strike="noStrike" cap="none" normalizeH="0" baseline="0" dirty="0">
                <a:ln>
                  <a:noFill/>
                </a:ln>
                <a:solidFill>
                  <a:srgbClr val="F2141C"/>
                </a:solidFill>
                <a:effectLst/>
                <a:latin typeface="Calibri" pitchFamily="34" charset="0"/>
                <a:ea typeface="Calibri" pitchFamily="34" charset="0"/>
                <a:cs typeface="Calibri" pitchFamily="34" charset="0"/>
              </a:rPr>
              <a:t>entity types </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and </a:t>
            </a:r>
            <a:r>
              <a:rPr kumimoji="0" lang="en-US" sz="2000" b="1" i="0" u="none" strike="noStrike" cap="none" normalizeH="0" baseline="0" dirty="0">
                <a:ln>
                  <a:noFill/>
                </a:ln>
                <a:solidFill>
                  <a:srgbClr val="F2141C"/>
                </a:solidFill>
                <a:effectLst/>
                <a:latin typeface="Calibri" pitchFamily="34" charset="0"/>
                <a:ea typeface="Calibri" pitchFamily="34" charset="0"/>
                <a:cs typeface="Calibri" pitchFamily="34" charset="0"/>
              </a:rPr>
              <a:t>printable entity types</a:t>
            </a:r>
            <a:r>
              <a:rPr kumimoji="0" lang="en-US" sz="20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a:ln>
                  <a:noFill/>
                </a:ln>
                <a:solidFill>
                  <a:srgbClr val="F2141C"/>
                </a:solidFill>
                <a:effectLst/>
                <a:latin typeface="Calibri" pitchFamily="34" charset="0"/>
                <a:ea typeface="Calibri" pitchFamily="34" charset="0"/>
                <a:cs typeface="Calibri" pitchFamily="34" charset="0"/>
              </a:rPr>
              <a:t>Entity types</a:t>
            </a:r>
            <a:r>
              <a:rPr kumimoji="0" lang="en-US" sz="2000" b="1"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lang="en-US" sz="2000" dirty="0">
                <a:latin typeface="Calibri" pitchFamily="34" charset="0"/>
                <a:cs typeface="Calibri" pitchFamily="34" charset="0"/>
              </a:rPr>
              <a:t>:correspond to classes of ‘real world’ objects and are declared as </a:t>
            </a:r>
            <a:br>
              <a:rPr lang="en-US" sz="2000" dirty="0">
                <a:latin typeface="Calibri" pitchFamily="34" charset="0"/>
                <a:cs typeface="Calibri" pitchFamily="34" charset="0"/>
              </a:rPr>
            </a:br>
            <a:r>
              <a:rPr lang="en-US" sz="2000" dirty="0">
                <a:latin typeface="Calibri" pitchFamily="34" charset="0"/>
                <a:cs typeface="Calibri" pitchFamily="34" charset="0"/>
              </a:rPr>
              <a:t>functions with zero arguments that return the type ENTITY. </a:t>
            </a:r>
            <a:r>
              <a:rPr lang="en-US" sz="2000" b="1" dirty="0">
                <a:latin typeface="Calibri" pitchFamily="34" charset="0"/>
                <a:cs typeface="Calibri" pitchFamily="34" charset="0"/>
              </a:rPr>
              <a:t>EX: Student() ---› ENTITY</a:t>
            </a:r>
            <a:endParaRPr lang="en-US" sz="2000" dirty="0">
              <a:latin typeface="Calibri" pitchFamily="34" charset="0"/>
              <a:cs typeface="Calibri" pitchFamily="34" charset="0"/>
            </a:endParaRPr>
          </a:p>
          <a:p>
            <a:pPr lvl="0"/>
            <a:r>
              <a:rPr lang="en-US" sz="2000" dirty="0">
                <a:solidFill>
                  <a:srgbClr val="FF0000"/>
                </a:solidFill>
                <a:latin typeface="Calibri" pitchFamily="34" charset="0"/>
                <a:cs typeface="Calibri" pitchFamily="34" charset="0"/>
              </a:rPr>
              <a:t>Printable entity types </a:t>
            </a:r>
            <a:r>
              <a:rPr lang="en-US" sz="2000" dirty="0">
                <a:latin typeface="Calibri" pitchFamily="34" charset="0"/>
                <a:cs typeface="Calibri" pitchFamily="34" charset="0"/>
              </a:rPr>
              <a:t>are like to the base types in a programming language</a:t>
            </a:r>
            <a:br>
              <a:rPr lang="en-US" sz="2000" dirty="0">
                <a:latin typeface="Calibri" pitchFamily="34" charset="0"/>
                <a:cs typeface="Calibri" pitchFamily="34" charset="0"/>
              </a:rPr>
            </a:br>
            <a:r>
              <a:rPr lang="en-US" sz="2000" dirty="0">
                <a:latin typeface="Calibri" pitchFamily="34" charset="0"/>
                <a:cs typeface="Calibri" pitchFamily="34" charset="0"/>
              </a:rPr>
              <a:t>and include: INTEGER, CHARACTER, STRING, REAL, and DATE. An attribute is </a:t>
            </a:r>
            <a:br>
              <a:rPr lang="en-US" sz="2000" dirty="0">
                <a:latin typeface="Calibri" pitchFamily="34" charset="0"/>
                <a:cs typeface="Calibri" pitchFamily="34" charset="0"/>
              </a:rPr>
            </a:br>
            <a:r>
              <a:rPr lang="en-US" sz="2000" dirty="0" err="1">
                <a:latin typeface="Calibri" pitchFamily="34" charset="0"/>
                <a:cs typeface="Calibri" pitchFamily="34" charset="0"/>
              </a:rPr>
              <a:t>deﬁned</a:t>
            </a:r>
            <a:r>
              <a:rPr lang="en-US" sz="2000" dirty="0">
                <a:latin typeface="Calibri" pitchFamily="34" charset="0"/>
                <a:cs typeface="Calibri" pitchFamily="34" charset="0"/>
              </a:rPr>
              <a:t> as a functional relationship</a:t>
            </a:r>
            <a:br>
              <a:rPr lang="en-US" sz="2000" dirty="0">
                <a:latin typeface="Calibri" pitchFamily="34" charset="0"/>
                <a:cs typeface="Calibri" pitchFamily="34" charset="0"/>
              </a:rPr>
            </a:br>
            <a:r>
              <a:rPr lang="en-US" sz="2000" b="1" dirty="0">
                <a:latin typeface="Calibri" pitchFamily="34" charset="0"/>
                <a:cs typeface="Calibri" pitchFamily="34" charset="0"/>
              </a:rPr>
              <a:t> Student No(Student) ---›  STRING</a:t>
            </a:r>
            <a:endParaRPr lang="en-US" sz="2000" dirty="0">
              <a:latin typeface="Calibri" pitchFamily="34" charset="0"/>
              <a:cs typeface="Calibri" pitchFamily="34" charset="0"/>
            </a:endParaRPr>
          </a:p>
          <a:p>
            <a:r>
              <a:rPr lang="en-US" sz="2000" b="1" dirty="0">
                <a:latin typeface="Calibri" pitchFamily="34" charset="0"/>
                <a:cs typeface="Calibri" pitchFamily="34" charset="0"/>
              </a:rPr>
              <a:t>Name (Student) ---› CHAR</a:t>
            </a:r>
            <a:endParaRPr lang="en-US" sz="2000" dirty="0">
              <a:latin typeface="Calibri" pitchFamily="34" charset="0"/>
              <a:cs typeface="Calibri" pitchFamily="34" charset="0"/>
            </a:endParaRPr>
          </a:p>
          <a:p>
            <a:pPr lvl="0"/>
            <a:endParaRPr lang="en-US"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pic>
        <p:nvPicPr>
          <p:cNvPr id="39937" name="Picture 1" descr="C:\Users\ALi\Desktop\1.jpg"/>
          <p:cNvPicPr>
            <a:picLocks noChangeAspect="1" noChangeArrowheads="1"/>
          </p:cNvPicPr>
          <p:nvPr/>
        </p:nvPicPr>
        <p:blipFill>
          <a:blip r:embed="rId2"/>
          <a:srcRect/>
          <a:stretch>
            <a:fillRect/>
          </a:stretch>
        </p:blipFill>
        <p:spPr bwMode="auto">
          <a:xfrm>
            <a:off x="457200" y="820969"/>
            <a:ext cx="6858000" cy="1674581"/>
          </a:xfrm>
          <a:prstGeom prst="rect">
            <a:avLst/>
          </a:prstGeom>
          <a:noFill/>
        </p:spPr>
      </p:pic>
      <p:cxnSp>
        <p:nvCxnSpPr>
          <p:cNvPr id="5" name="Straight Arrow Connector 4"/>
          <p:cNvCxnSpPr/>
          <p:nvPr/>
        </p:nvCxnSpPr>
        <p:spPr>
          <a:xfrm>
            <a:off x="1752600" y="97155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24200" y="742950"/>
            <a:ext cx="1364476" cy="369332"/>
          </a:xfrm>
          <a:prstGeom prst="rect">
            <a:avLst/>
          </a:prstGeom>
          <a:noFill/>
        </p:spPr>
        <p:txBody>
          <a:bodyPr wrap="none" rtlCol="0">
            <a:spAutoFit/>
          </a:bodyPr>
          <a:lstStyle/>
          <a:p>
            <a:r>
              <a:rPr lang="en-US" b="1" dirty="0"/>
              <a:t>Entity type</a:t>
            </a:r>
          </a:p>
        </p:txBody>
      </p:sp>
    </p:spTree>
  </p:cSld>
  <p:clrMapOvr>
    <a:masterClrMapping/>
  </p:clrMapOvr>
</p:sld>
</file>

<file path=ppt/theme/theme1.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9354</TotalTime>
  <Words>2538</Words>
  <Application>Microsoft Office PowerPoint</Application>
  <PresentationFormat>عرض على الشاشة (16:9)</PresentationFormat>
  <Paragraphs>226</Paragraphs>
  <Slides>39</Slides>
  <Notes>1</Notes>
  <HiddenSlides>0</HiddenSlides>
  <MMClips>0</MMClips>
  <ScaleCrop>false</ScaleCrop>
  <HeadingPairs>
    <vt:vector size="4" baseType="variant">
      <vt:variant>
        <vt:lpstr>نسق</vt:lpstr>
      </vt:variant>
      <vt:variant>
        <vt:i4>2</vt:i4>
      </vt:variant>
      <vt:variant>
        <vt:lpstr>عناوين الشرائح</vt:lpstr>
      </vt:variant>
      <vt:variant>
        <vt:i4>39</vt:i4>
      </vt:variant>
    </vt:vector>
  </HeadingPairs>
  <TitlesOfParts>
    <vt:vector size="41" baseType="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مستخدم غير معروف</cp:lastModifiedBy>
  <cp:revision>352</cp:revision>
  <dcterms:created xsi:type="dcterms:W3CDTF">2016-12-05T23:26:54Z</dcterms:created>
  <dcterms:modified xsi:type="dcterms:W3CDTF">2020-12-27T19:07:16Z</dcterms:modified>
</cp:coreProperties>
</file>