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4" r:id="rId4"/>
    <p:sldId id="265" r:id="rId5"/>
    <p:sldId id="266" r:id="rId6"/>
    <p:sldId id="267" r:id="rId7"/>
    <p:sldId id="268" r:id="rId8"/>
    <p:sldId id="270" r:id="rId9"/>
    <p:sldId id="271" r:id="rId10"/>
    <p:sldId id="272" r:id="rId11"/>
    <p:sldId id="269" r:id="rId12"/>
    <p:sldId id="274" r:id="rId13"/>
    <p:sldId id="273" r:id="rId14"/>
    <p:sldId id="275" r:id="rId15"/>
    <p:sldId id="277" r:id="rId16"/>
    <p:sldId id="278" r:id="rId17"/>
    <p:sldId id="276" r:id="rId18"/>
    <p:sldId id="280" r:id="rId19"/>
    <p:sldId id="279" r:id="rId20"/>
    <p:sldId id="282" r:id="rId21"/>
    <p:sldId id="281" r:id="rId22"/>
    <p:sldId id="284" r:id="rId23"/>
    <p:sldId id="285" r:id="rId24"/>
    <p:sldId id="28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B71E2-7960-4266-994E-FE315D972618}" type="datetimeFigureOut">
              <a:rPr lang="ar-EG" smtClean="0"/>
              <a:t>07/04/1442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DF26-78F5-4430-8C19-EE05DC75535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159783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B71E2-7960-4266-994E-FE315D972618}" type="datetimeFigureOut">
              <a:rPr lang="ar-EG" smtClean="0"/>
              <a:t>07/04/1442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DF26-78F5-4430-8C19-EE05DC75535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651353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B71E2-7960-4266-994E-FE315D972618}" type="datetimeFigureOut">
              <a:rPr lang="ar-EG" smtClean="0"/>
              <a:t>07/04/1442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DF26-78F5-4430-8C19-EE05DC75535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823351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B71E2-7960-4266-994E-FE315D972618}" type="datetimeFigureOut">
              <a:rPr lang="ar-EG" smtClean="0"/>
              <a:t>07/04/1442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DF26-78F5-4430-8C19-EE05DC75535A}" type="slidenum">
              <a:rPr lang="ar-EG" smtClean="0"/>
              <a:t>‹#›</a:t>
            </a:fld>
            <a:endParaRPr lang="ar-EG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2606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B71E2-7960-4266-994E-FE315D972618}" type="datetimeFigureOut">
              <a:rPr lang="ar-EG" smtClean="0"/>
              <a:t>07/04/1442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DF26-78F5-4430-8C19-EE05DC75535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87607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B71E2-7960-4266-994E-FE315D972618}" type="datetimeFigureOut">
              <a:rPr lang="ar-EG" smtClean="0"/>
              <a:t>07/04/1442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DF26-78F5-4430-8C19-EE05DC75535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752383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B71E2-7960-4266-994E-FE315D972618}" type="datetimeFigureOut">
              <a:rPr lang="ar-EG" smtClean="0"/>
              <a:t>07/04/1442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DF26-78F5-4430-8C19-EE05DC75535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87312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B71E2-7960-4266-994E-FE315D972618}" type="datetimeFigureOut">
              <a:rPr lang="ar-EG" smtClean="0"/>
              <a:t>07/04/1442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DF26-78F5-4430-8C19-EE05DC75535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570924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B71E2-7960-4266-994E-FE315D972618}" type="datetimeFigureOut">
              <a:rPr lang="ar-EG" smtClean="0"/>
              <a:t>07/04/1442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DF26-78F5-4430-8C19-EE05DC75535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26950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B71E2-7960-4266-994E-FE315D972618}" type="datetimeFigureOut">
              <a:rPr lang="ar-EG" smtClean="0"/>
              <a:t>07/04/1442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DF26-78F5-4430-8C19-EE05DC75535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21651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B71E2-7960-4266-994E-FE315D972618}" type="datetimeFigureOut">
              <a:rPr lang="ar-EG" smtClean="0"/>
              <a:t>07/04/1442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DF26-78F5-4430-8C19-EE05DC75535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55539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B71E2-7960-4266-994E-FE315D972618}" type="datetimeFigureOut">
              <a:rPr lang="ar-EG" smtClean="0"/>
              <a:t>07/04/1442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DF26-78F5-4430-8C19-EE05DC75535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01540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B71E2-7960-4266-994E-FE315D972618}" type="datetimeFigureOut">
              <a:rPr lang="ar-EG" smtClean="0"/>
              <a:t>07/04/1442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DF26-78F5-4430-8C19-EE05DC75535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094670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B71E2-7960-4266-994E-FE315D972618}" type="datetimeFigureOut">
              <a:rPr lang="ar-EG" smtClean="0"/>
              <a:t>07/04/1442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DF26-78F5-4430-8C19-EE05DC75535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347240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B71E2-7960-4266-994E-FE315D972618}" type="datetimeFigureOut">
              <a:rPr lang="ar-EG" smtClean="0"/>
              <a:t>07/04/1442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DF26-78F5-4430-8C19-EE05DC75535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2913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B71E2-7960-4266-994E-FE315D972618}" type="datetimeFigureOut">
              <a:rPr lang="ar-EG" smtClean="0"/>
              <a:t>07/04/1442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DF26-78F5-4430-8C19-EE05DC75535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94839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B71E2-7960-4266-994E-FE315D972618}" type="datetimeFigureOut">
              <a:rPr lang="ar-EG" smtClean="0"/>
              <a:t>07/04/1442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DF26-78F5-4430-8C19-EE05DC75535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72384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B71E2-7960-4266-994E-FE315D972618}" type="datetimeFigureOut">
              <a:rPr lang="ar-EG" smtClean="0"/>
              <a:t>07/04/1442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DDF26-78F5-4430-8C19-EE05DC75535A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7219065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83D0438-B90D-4A3F-8B8A-4BB2050A0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070" y="503584"/>
            <a:ext cx="11317356" cy="5857460"/>
          </a:xfrm>
        </p:spPr>
        <p:txBody>
          <a:bodyPr/>
          <a:lstStyle/>
          <a:p>
            <a:endParaRPr lang="en-US" altLang="ar-EG" dirty="0"/>
          </a:p>
          <a:p>
            <a:r>
              <a:rPr lang="en-US" altLang="ar-EG" sz="5400" dirty="0"/>
              <a:t>Chapter 4</a:t>
            </a:r>
            <a:br>
              <a:rPr lang="en-US" altLang="ar-EG" sz="5400" dirty="0"/>
            </a:br>
            <a:r>
              <a:rPr lang="en-US" altLang="ar-EG" sz="5400" dirty="0"/>
              <a:t>The Enhanced E-R Model and</a:t>
            </a:r>
            <a:br>
              <a:rPr lang="en-US" altLang="ar-EG" sz="5400" dirty="0"/>
            </a:br>
            <a:r>
              <a:rPr lang="en-US" altLang="ar-EG" sz="5400" dirty="0"/>
              <a:t>Business Rules</a:t>
            </a:r>
            <a:endParaRPr lang="ar-EG" sz="5400" dirty="0"/>
          </a:p>
        </p:txBody>
      </p:sp>
    </p:spTree>
    <p:extLst>
      <p:ext uri="{BB962C8B-B14F-4D97-AF65-F5344CB8AC3E}">
        <p14:creationId xmlns:p14="http://schemas.microsoft.com/office/powerpoint/2010/main" val="4114619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83D0438-B90D-4A3F-8B8A-4BB2050A0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484242"/>
            <a:ext cx="12192000" cy="53737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ar-EG" altLang="ar-EG" sz="400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>
              <a:lnSpc>
                <a:spcPct val="90000"/>
              </a:lnSpc>
            </a:pPr>
            <a:endParaRPr lang="en-US" altLang="ar-EG" sz="4000" i="1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A2D66856-CB80-4BF0-AED8-F868CF939BF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48424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1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ar-EG" sz="6000" b="1" dirty="0"/>
              <a:t>Specialization</a:t>
            </a:r>
            <a:r>
              <a:rPr lang="en-US" altLang="ar-EG" sz="6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&amp;</a:t>
            </a:r>
            <a:r>
              <a:rPr lang="en-US" altLang="ar-EG" sz="6000" b="1" dirty="0"/>
              <a:t> Generalization</a:t>
            </a:r>
            <a:endParaRPr lang="en-US" altLang="ar-EG" sz="6000" b="1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5" name="Picture 9">
            <a:extLst>
              <a:ext uri="{FF2B5EF4-FFF2-40B4-BE49-F238E27FC236}">
                <a16:creationId xmlns:a16="http://schemas.microsoft.com/office/drawing/2014/main" id="{5FBEAEAF-86B2-41AC-893B-5D1090801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484240"/>
            <a:ext cx="7467600" cy="537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A39B4E53-A588-4D08-83AD-5BEF410426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484239"/>
            <a:ext cx="472440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ar-EG" sz="3200" dirty="0">
                <a:latin typeface="Arial" panose="020B0604020202020204" pitchFamily="34" charset="0"/>
              </a:rPr>
              <a:t>Figure 4-5(b) –</a:t>
            </a:r>
          </a:p>
          <a:p>
            <a:pPr algn="l" eaLnBrk="0" hangingPunct="0"/>
            <a:r>
              <a:rPr lang="en-US" altLang="ar-EG" sz="3200" dirty="0">
                <a:latin typeface="Arial" panose="020B0604020202020204" pitchFamily="34" charset="0"/>
              </a:rPr>
              <a:t> Specialization to MANUFACTURED PART and PURCHASED PART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9688BAD5-E06C-4716-AFE4-3A6B4F16FC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618888"/>
            <a:ext cx="4408557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ar-EG" sz="3200" dirty="0">
                <a:solidFill>
                  <a:schemeClr val="accent5">
                    <a:lumMod val="75000"/>
                  </a:schemeClr>
                </a:solidFill>
              </a:rPr>
              <a:t>Note: multivalued attribute was replaced by a relationship to another entity</a:t>
            </a:r>
          </a:p>
        </p:txBody>
      </p:sp>
    </p:spTree>
    <p:extLst>
      <p:ext uri="{BB962C8B-B14F-4D97-AF65-F5344CB8AC3E}">
        <p14:creationId xmlns:p14="http://schemas.microsoft.com/office/powerpoint/2010/main" val="658435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83D0438-B90D-4A3F-8B8A-4BB2050A0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484242"/>
            <a:ext cx="12192000" cy="53737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ar-EG" altLang="ar-EG" sz="400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>
              <a:lnSpc>
                <a:spcPct val="90000"/>
              </a:lnSpc>
            </a:pPr>
            <a:endParaRPr lang="en-US" altLang="ar-EG" sz="4000" i="1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A2D66856-CB80-4BF0-AED8-F868CF939BF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48424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1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ar-EG" sz="6000" b="1" dirty="0"/>
              <a:t>Specialization</a:t>
            </a:r>
            <a:r>
              <a:rPr lang="en-US" altLang="ar-EG" sz="6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&amp;</a:t>
            </a:r>
            <a:r>
              <a:rPr lang="en-US" altLang="ar-EG" sz="6000" b="1" dirty="0"/>
              <a:t> Generalization</a:t>
            </a:r>
            <a:endParaRPr lang="en-US" altLang="ar-EG" sz="6000" b="1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0B88A352-61F8-4592-8F56-C9E5F1B79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843" y="1484240"/>
            <a:ext cx="8574157" cy="537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DF941E14-DB43-4746-AB24-816802D6B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39632"/>
            <a:ext cx="361784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ar-EG" sz="3600" dirty="0">
                <a:latin typeface="Arial" panose="020B0604020202020204" pitchFamily="34" charset="0"/>
              </a:rPr>
              <a:t>Figure 4-4 – Example of generalization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A694150C-75DF-4AF9-9788-791A5D126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818558"/>
            <a:ext cx="3617844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ar-EG" sz="3200" dirty="0">
                <a:latin typeface="Arial" panose="020B0604020202020204" pitchFamily="34" charset="0"/>
              </a:rPr>
              <a:t>a) Three entity types: CAR, TRUCK, and MOTORCYCLE</a:t>
            </a:r>
          </a:p>
        </p:txBody>
      </p:sp>
    </p:spTree>
    <p:extLst>
      <p:ext uri="{BB962C8B-B14F-4D97-AF65-F5344CB8AC3E}">
        <p14:creationId xmlns:p14="http://schemas.microsoft.com/office/powerpoint/2010/main" val="3825071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83D0438-B90D-4A3F-8B8A-4BB2050A0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484242"/>
            <a:ext cx="12192000" cy="53737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ar-EG" altLang="ar-EG" sz="400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>
              <a:lnSpc>
                <a:spcPct val="90000"/>
              </a:lnSpc>
            </a:pPr>
            <a:endParaRPr lang="en-US" altLang="ar-EG" sz="4000" i="1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A2D66856-CB80-4BF0-AED8-F868CF939BF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48424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1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ar-EG" sz="6000" b="1" dirty="0"/>
              <a:t>Specialization</a:t>
            </a:r>
            <a:r>
              <a:rPr lang="en-US" altLang="ar-EG" sz="6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&amp;</a:t>
            </a:r>
            <a:r>
              <a:rPr lang="en-US" altLang="ar-EG" sz="6000" b="1" dirty="0"/>
              <a:t> Generalization</a:t>
            </a:r>
            <a:endParaRPr lang="en-US" altLang="ar-EG" sz="6000" b="1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B56A75F7-E073-4FDA-8685-CF3CD46DB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583" y="1484241"/>
            <a:ext cx="8640417" cy="537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9B983A37-D5B5-4E2A-95E8-9CD427A43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716157"/>
            <a:ext cx="3551583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ar-EG" sz="3200" dirty="0">
                <a:latin typeface="Arial" panose="020B0604020202020204" pitchFamily="34" charset="0"/>
              </a:rPr>
              <a:t>Figure 4-4(b) – Generalization to VEHICLE supertype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E53308BD-4DFC-4CCE-92AB-7F373025F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4689878"/>
            <a:ext cx="3551583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ar-EG" sz="3200" dirty="0">
                <a:solidFill>
                  <a:schemeClr val="accent5">
                    <a:lumMod val="75000"/>
                  </a:schemeClr>
                </a:solidFill>
              </a:rPr>
              <a:t>Note: no subtype for motorcycle, since it has no unique attributes</a:t>
            </a:r>
          </a:p>
        </p:txBody>
      </p:sp>
    </p:spTree>
    <p:extLst>
      <p:ext uri="{BB962C8B-B14F-4D97-AF65-F5344CB8AC3E}">
        <p14:creationId xmlns:p14="http://schemas.microsoft.com/office/powerpoint/2010/main" val="108103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83D0438-B90D-4A3F-8B8A-4BB2050A0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484242"/>
            <a:ext cx="12192000" cy="5373757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altLang="ar-EG" sz="4800" b="1" dirty="0"/>
              <a:t>&gt;Constraints of Supertype</a:t>
            </a:r>
          </a:p>
          <a:p>
            <a:pPr algn="l">
              <a:lnSpc>
                <a:spcPct val="90000"/>
              </a:lnSpc>
            </a:pPr>
            <a:endParaRPr lang="en-US" altLang="ar-EG" sz="4800" b="1" dirty="0"/>
          </a:p>
          <a:p>
            <a:pPr algn="l">
              <a:lnSpc>
                <a:spcPct val="90000"/>
              </a:lnSpc>
            </a:pPr>
            <a:r>
              <a:rPr lang="en-US" altLang="ar-EG" sz="48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</a:t>
            </a:r>
            <a:r>
              <a:rPr lang="en-US" altLang="ar-EG" sz="4800" b="1" i="1" dirty="0">
                <a:solidFill>
                  <a:schemeClr val="folHlink"/>
                </a:solidFill>
              </a:rPr>
              <a:t> </a:t>
            </a:r>
            <a:r>
              <a:rPr lang="en-US" altLang="ar-EG" sz="4800" b="1" i="1" dirty="0">
                <a:solidFill>
                  <a:schemeClr val="tx2"/>
                </a:solidFill>
              </a:rPr>
              <a:t>Disjointness Constraints</a:t>
            </a:r>
            <a:r>
              <a:rPr lang="en-US" altLang="ar-EG" sz="4800" dirty="0"/>
              <a:t> </a:t>
            </a:r>
            <a:endParaRPr lang="en-US" altLang="ar-EG" sz="48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>
              <a:lnSpc>
                <a:spcPct val="90000"/>
              </a:lnSpc>
            </a:pPr>
            <a:r>
              <a:rPr lang="en-US" altLang="ar-EG" sz="48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</a:t>
            </a:r>
            <a:r>
              <a:rPr lang="en-US" altLang="ar-EG" sz="4800" b="1" i="1" dirty="0">
                <a:solidFill>
                  <a:schemeClr val="tx2"/>
                </a:solidFill>
              </a:rPr>
              <a:t> Completeness Constraints</a:t>
            </a:r>
            <a:endParaRPr lang="ar-EG" altLang="ar-EG" sz="480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>
              <a:lnSpc>
                <a:spcPct val="90000"/>
              </a:lnSpc>
            </a:pPr>
            <a:endParaRPr lang="en-US" altLang="ar-EG" sz="4000" i="1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A2D66856-CB80-4BF0-AED8-F868CF939BF6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148424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1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ar-EG" sz="6000" b="1" dirty="0"/>
              <a:t>Constraints in Supertype</a:t>
            </a:r>
            <a:endParaRPr lang="en-US" altLang="ar-EG" sz="6000" b="1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4236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83D0438-B90D-4A3F-8B8A-4BB2050A0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484242"/>
            <a:ext cx="12192000" cy="5373757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90000"/>
              </a:lnSpc>
            </a:pPr>
            <a:r>
              <a:rPr lang="en-US" altLang="ar-EG" sz="4800" b="1" dirty="0">
                <a:solidFill>
                  <a:schemeClr val="accent5">
                    <a:lumMod val="75000"/>
                  </a:schemeClr>
                </a:solidFill>
              </a:rPr>
              <a:t>&gt;</a:t>
            </a:r>
            <a:r>
              <a:rPr lang="en-US" altLang="ar-EG" sz="4800" b="1" i="1" dirty="0">
                <a:solidFill>
                  <a:schemeClr val="accent5">
                    <a:lumMod val="75000"/>
                  </a:schemeClr>
                </a:solidFill>
              </a:rPr>
              <a:t> Disjointness Constraints</a:t>
            </a:r>
          </a:p>
          <a:p>
            <a:r>
              <a:rPr lang="en-US" altLang="ar-EG" sz="3600" dirty="0"/>
              <a:t>Whether an instance of a supertype may </a:t>
            </a:r>
            <a:r>
              <a:rPr lang="en-US" altLang="ar-EG" sz="3600" i="1" dirty="0"/>
              <a:t>simultaneously</a:t>
            </a:r>
            <a:r>
              <a:rPr lang="en-US" altLang="ar-EG" sz="3600" dirty="0"/>
              <a:t> be a member of two (or more) subtypes.</a:t>
            </a:r>
          </a:p>
          <a:p>
            <a:pPr lvl="1"/>
            <a:r>
              <a:rPr lang="en-US" altLang="ar-EG" sz="3600" dirty="0">
                <a:solidFill>
                  <a:schemeClr val="tx2"/>
                </a:solidFill>
              </a:rPr>
              <a:t>-Disjoint Rule: </a:t>
            </a:r>
            <a:r>
              <a:rPr lang="en-US" altLang="ar-EG" sz="3600" dirty="0"/>
              <a:t>An instance of the supertype can be only ONE of the subtypes</a:t>
            </a:r>
          </a:p>
          <a:p>
            <a:pPr lvl="1"/>
            <a:r>
              <a:rPr lang="en-US" altLang="ar-EG" sz="3600" dirty="0">
                <a:solidFill>
                  <a:schemeClr val="tx2"/>
                </a:solidFill>
              </a:rPr>
              <a:t>   -Overlap Rule: </a:t>
            </a:r>
            <a:r>
              <a:rPr lang="en-US" altLang="ar-EG" sz="3600" dirty="0"/>
              <a:t>An instance of the supertype could be more than one of the subtypes</a:t>
            </a:r>
          </a:p>
          <a:p>
            <a:pPr algn="l">
              <a:lnSpc>
                <a:spcPct val="90000"/>
              </a:lnSpc>
            </a:pPr>
            <a:r>
              <a:rPr lang="en-US" altLang="ar-EG" sz="48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algn="l">
              <a:lnSpc>
                <a:spcPct val="90000"/>
              </a:lnSpc>
            </a:pPr>
            <a:endParaRPr lang="en-US" altLang="ar-EG" sz="4000" i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A2D66856-CB80-4BF0-AED8-F868CF939BF6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148424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1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ar-EG" sz="6000" b="1" dirty="0"/>
              <a:t>Constraints in Supertype</a:t>
            </a:r>
            <a:endParaRPr lang="en-US" altLang="ar-EG" sz="6000" b="1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9972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83D0438-B90D-4A3F-8B8A-4BB2050A0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484242"/>
            <a:ext cx="12192000" cy="5373757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altLang="ar-EG" sz="48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algn="l">
              <a:lnSpc>
                <a:spcPct val="90000"/>
              </a:lnSpc>
            </a:pPr>
            <a:endParaRPr lang="en-US" altLang="ar-EG" sz="4000" i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A2D66856-CB80-4BF0-AED8-F868CF939BF6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148424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1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ar-EG" sz="6000" b="1" dirty="0"/>
              <a:t>Constraints in Supertype</a:t>
            </a:r>
            <a:endParaRPr lang="en-US" altLang="ar-EG" sz="6000" b="1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5" name="Picture 12">
            <a:extLst>
              <a:ext uri="{FF2B5EF4-FFF2-40B4-BE49-F238E27FC236}">
                <a16:creationId xmlns:a16="http://schemas.microsoft.com/office/drawing/2014/main" id="{68594482-1417-4D6A-B130-C3A616217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484242"/>
            <a:ext cx="8610600" cy="537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4">
            <a:extLst>
              <a:ext uri="{FF2B5EF4-FFF2-40B4-BE49-F238E27FC236}">
                <a16:creationId xmlns:a16="http://schemas.microsoft.com/office/drawing/2014/main" id="{39E797BB-9929-447F-816E-EB0A3E544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53688"/>
            <a:ext cx="358140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ar-EG" sz="3200" dirty="0">
                <a:latin typeface="Arial" panose="020B0604020202020204" pitchFamily="34" charset="0"/>
              </a:rPr>
              <a:t>Figure 4-7 – Examples of disjointness constraints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8DC4029F-B232-4503-AAF3-32D3E3FD3E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091605"/>
            <a:ext cx="3581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ar-EG" sz="3200" dirty="0">
                <a:latin typeface="Arial" panose="020B0604020202020204" pitchFamily="34" charset="0"/>
              </a:rPr>
              <a:t>a) Disjoint rule</a:t>
            </a:r>
          </a:p>
        </p:txBody>
      </p:sp>
    </p:spTree>
    <p:extLst>
      <p:ext uri="{BB962C8B-B14F-4D97-AF65-F5344CB8AC3E}">
        <p14:creationId xmlns:p14="http://schemas.microsoft.com/office/powerpoint/2010/main" val="3200554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83D0438-B90D-4A3F-8B8A-4BB2050A0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484242"/>
            <a:ext cx="12192000" cy="5373757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altLang="ar-EG" sz="48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algn="l">
              <a:lnSpc>
                <a:spcPct val="90000"/>
              </a:lnSpc>
            </a:pPr>
            <a:endParaRPr lang="en-US" altLang="ar-EG" sz="4000" i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A2D66856-CB80-4BF0-AED8-F868CF939BF6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148424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1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ar-EG" sz="6000" b="1" dirty="0"/>
              <a:t>Constraints in Supertype</a:t>
            </a:r>
            <a:endParaRPr lang="en-US" altLang="ar-EG" sz="6000" b="1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507817EB-F72E-491F-AE3C-460519A65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484242"/>
            <a:ext cx="8610600" cy="537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D64F6076-E77D-4B90-BD95-E7C9A9D7D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015141"/>
            <a:ext cx="35814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ar-EG" sz="3200" dirty="0">
                <a:latin typeface="Arial" panose="020B0604020202020204" pitchFamily="34" charset="0"/>
              </a:rPr>
              <a:t>Figure 4-7</a:t>
            </a:r>
          </a:p>
          <a:p>
            <a:pPr algn="l" eaLnBrk="0" hangingPunct="0"/>
            <a:r>
              <a:rPr lang="en-US" altLang="ar-EG" sz="3200" dirty="0">
                <a:latin typeface="Arial" panose="020B0604020202020204" pitchFamily="34" charset="0"/>
              </a:rPr>
              <a:t>b) Overlap rule</a:t>
            </a:r>
          </a:p>
        </p:txBody>
      </p:sp>
    </p:spTree>
    <p:extLst>
      <p:ext uri="{BB962C8B-B14F-4D97-AF65-F5344CB8AC3E}">
        <p14:creationId xmlns:p14="http://schemas.microsoft.com/office/powerpoint/2010/main" val="4254183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83D0438-B90D-4A3F-8B8A-4BB2050A0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484242"/>
            <a:ext cx="12192000" cy="5373757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altLang="ar-EG" sz="4800" b="1" dirty="0">
                <a:solidFill>
                  <a:schemeClr val="accent5">
                    <a:lumMod val="75000"/>
                  </a:schemeClr>
                </a:solidFill>
              </a:rPr>
              <a:t>&gt;</a:t>
            </a:r>
            <a:r>
              <a:rPr lang="en-US" altLang="ar-EG" sz="4800" b="1" i="1" dirty="0">
                <a:solidFill>
                  <a:schemeClr val="accent5">
                    <a:lumMod val="75000"/>
                  </a:schemeClr>
                </a:solidFill>
              </a:rPr>
              <a:t> Completeness Constraints</a:t>
            </a:r>
            <a:endParaRPr lang="ar-EG" altLang="ar-EG" sz="480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altLang="ar-EG" sz="3600" dirty="0"/>
              <a:t>Whether an instance of a supertype </a:t>
            </a:r>
            <a:r>
              <a:rPr lang="en-US" altLang="ar-EG" sz="3600" b="1" i="1" dirty="0"/>
              <a:t>must</a:t>
            </a:r>
            <a:r>
              <a:rPr lang="en-US" altLang="ar-EG" sz="3600" dirty="0"/>
              <a:t> also be a member of at least one subtype</a:t>
            </a:r>
          </a:p>
          <a:p>
            <a:pPr lvl="1"/>
            <a:r>
              <a:rPr lang="en-US" altLang="ar-EG" sz="3600" dirty="0">
                <a:solidFill>
                  <a:schemeClr val="tx2"/>
                </a:solidFill>
              </a:rPr>
              <a:t>Total Specialization Rule: </a:t>
            </a:r>
            <a:r>
              <a:rPr lang="en-US" altLang="ar-EG" sz="3600" dirty="0"/>
              <a:t>Yes (double line)</a:t>
            </a:r>
          </a:p>
          <a:p>
            <a:pPr lvl="1"/>
            <a:r>
              <a:rPr lang="en-US" altLang="ar-EG" sz="3600" dirty="0">
                <a:solidFill>
                  <a:schemeClr val="tx2"/>
                </a:solidFill>
              </a:rPr>
              <a:t>Partial Specialization Rule: </a:t>
            </a:r>
            <a:r>
              <a:rPr lang="en-US" altLang="ar-EG" sz="3600" dirty="0"/>
              <a:t>No (single line)</a:t>
            </a:r>
          </a:p>
          <a:p>
            <a:pPr algn="l">
              <a:lnSpc>
                <a:spcPct val="90000"/>
              </a:lnSpc>
            </a:pPr>
            <a:endParaRPr lang="en-US" altLang="ar-EG" sz="4000" i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A2D66856-CB80-4BF0-AED8-F868CF939BF6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148424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1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ar-EG" sz="6000" b="1" dirty="0"/>
              <a:t>Constraints in Supertype</a:t>
            </a:r>
            <a:endParaRPr lang="en-US" altLang="ar-EG" sz="6000" b="1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6201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83D0438-B90D-4A3F-8B8A-4BB2050A0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484242"/>
            <a:ext cx="12192000" cy="5373757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altLang="ar-EG" sz="48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algn="l">
              <a:lnSpc>
                <a:spcPct val="90000"/>
              </a:lnSpc>
            </a:pPr>
            <a:endParaRPr lang="en-US" altLang="ar-EG" sz="4000" i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A2D66856-CB80-4BF0-AED8-F868CF939BF6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148424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1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ar-EG" sz="6000" b="1" dirty="0"/>
              <a:t>Constraints in Supertype</a:t>
            </a:r>
            <a:endParaRPr lang="en-US" altLang="ar-EG" sz="6000" b="1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5" name="Picture 1035">
            <a:extLst>
              <a:ext uri="{FF2B5EF4-FFF2-40B4-BE49-F238E27FC236}">
                <a16:creationId xmlns:a16="http://schemas.microsoft.com/office/drawing/2014/main" id="{7D0DD6AC-AC4F-4B08-AB8A-7B5895294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484242"/>
            <a:ext cx="8305800" cy="537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1027">
            <a:extLst>
              <a:ext uri="{FF2B5EF4-FFF2-40B4-BE49-F238E27FC236}">
                <a16:creationId xmlns:a16="http://schemas.microsoft.com/office/drawing/2014/main" id="{053EED0B-A162-4A98-818D-5ED99D871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99746"/>
            <a:ext cx="388620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ar-EG" sz="3200" dirty="0">
                <a:latin typeface="Arial" panose="020B0604020202020204" pitchFamily="34" charset="0"/>
              </a:rPr>
              <a:t>Figure 4-6 – Examples of completeness constraints</a:t>
            </a:r>
          </a:p>
        </p:txBody>
      </p:sp>
      <p:sp>
        <p:nvSpPr>
          <p:cNvPr id="9" name="Text Box 1028">
            <a:extLst>
              <a:ext uri="{FF2B5EF4-FFF2-40B4-BE49-F238E27FC236}">
                <a16:creationId xmlns:a16="http://schemas.microsoft.com/office/drawing/2014/main" id="{43ABEB4C-D038-446D-AD65-A12131507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4037220"/>
            <a:ext cx="388619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ar-EG" sz="3200" dirty="0">
                <a:latin typeface="Arial" panose="020B0604020202020204" pitchFamily="34" charset="0"/>
              </a:rPr>
              <a:t>a) Total  specialization rule</a:t>
            </a:r>
          </a:p>
        </p:txBody>
      </p:sp>
    </p:spTree>
    <p:extLst>
      <p:ext uri="{BB962C8B-B14F-4D97-AF65-F5344CB8AC3E}">
        <p14:creationId xmlns:p14="http://schemas.microsoft.com/office/powerpoint/2010/main" val="2594952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83D0438-B90D-4A3F-8B8A-4BB2050A0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484242"/>
            <a:ext cx="12192000" cy="5373757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altLang="ar-EG" sz="48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algn="l">
              <a:lnSpc>
                <a:spcPct val="90000"/>
              </a:lnSpc>
            </a:pPr>
            <a:endParaRPr lang="en-US" altLang="ar-EG" sz="4000" i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A2D66856-CB80-4BF0-AED8-F868CF939BF6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148424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1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ar-EG" sz="6000" b="1" dirty="0"/>
              <a:t>Constraints in Supertype</a:t>
            </a:r>
            <a:endParaRPr lang="en-US" altLang="ar-EG" sz="6000" b="1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5" name="Picture 18">
            <a:extLst>
              <a:ext uri="{FF2B5EF4-FFF2-40B4-BE49-F238E27FC236}">
                <a16:creationId xmlns:a16="http://schemas.microsoft.com/office/drawing/2014/main" id="{974517AB-7574-497C-BBAA-4411060E1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484242"/>
            <a:ext cx="8153400" cy="537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3">
            <a:extLst>
              <a:ext uri="{FF2B5EF4-FFF2-40B4-BE49-F238E27FC236}">
                <a16:creationId xmlns:a16="http://schemas.microsoft.com/office/drawing/2014/main" id="{86241385-D455-4DAA-A847-14203F0E1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681370"/>
            <a:ext cx="4038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ar-EG" sz="3200" dirty="0">
                <a:latin typeface="Arial" panose="020B0604020202020204" pitchFamily="34" charset="0"/>
              </a:rPr>
              <a:t>Figure 4-6</a:t>
            </a:r>
          </a:p>
          <a:p>
            <a:pPr algn="l" eaLnBrk="0" hangingPunct="0"/>
            <a:r>
              <a:rPr lang="en-US" altLang="ar-EG" sz="3200" dirty="0">
                <a:latin typeface="Arial" panose="020B0604020202020204" pitchFamily="34" charset="0"/>
              </a:rPr>
              <a:t>b) Partial specialization rule</a:t>
            </a:r>
          </a:p>
        </p:txBody>
      </p:sp>
    </p:spTree>
    <p:extLst>
      <p:ext uri="{BB962C8B-B14F-4D97-AF65-F5344CB8AC3E}">
        <p14:creationId xmlns:p14="http://schemas.microsoft.com/office/powerpoint/2010/main" val="2260628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83D0438-B90D-4A3F-8B8A-4BB2050A06BD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24070" y="1219200"/>
                <a:ext cx="11317356" cy="514184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endParaRPr lang="ar-EG" altLang="ar-EG" sz="4000" dirty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  <a:p>
                <a:pPr algn="l">
                  <a:lnSpc>
                    <a:spcPct val="90000"/>
                  </a:lnSpc>
                </a:pPr>
                <a:endParaRPr lang="en-US" altLang="ar-EG" sz="4000" i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altLang="ar-EG" sz="4000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</m:oMath>
                </a14:m>
                <a:r>
                  <a:rPr lang="en-US" altLang="ar-EG" sz="40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Supertype &amp; Subtype</a:t>
                </a:r>
              </a:p>
              <a:p>
                <a:pPr algn="l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altLang="ar-EG" sz="4000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</m:oMath>
                </a14:m>
                <a:r>
                  <a:rPr lang="en-US" altLang="ar-EG" sz="4000" b="1" dirty="0"/>
                  <a:t>Specialization</a:t>
                </a:r>
                <a:r>
                  <a:rPr lang="en-US" altLang="ar-EG" sz="40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&amp;</a:t>
                </a:r>
                <a:r>
                  <a:rPr lang="en-US" altLang="ar-EG" sz="4000" b="1" dirty="0"/>
                  <a:t> Generalization</a:t>
                </a:r>
                <a:endParaRPr lang="en-US" altLang="ar-EG" sz="4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  <a:p>
                <a:pPr algn="l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altLang="ar-EG" sz="4000" b="1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 </m:t>
                    </m:r>
                  </m:oMath>
                </a14:m>
                <a:r>
                  <a:rPr lang="en-US" altLang="ar-EG" sz="4000" b="1" dirty="0"/>
                  <a:t>Constraints in Supertype</a:t>
                </a:r>
              </a:p>
              <a:p>
                <a:pPr algn="l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altLang="ar-EG" sz="4000" b="1" i="1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</m:oMath>
                </a14:m>
                <a:r>
                  <a:rPr lang="en-US" altLang="ar-EG" sz="4000" b="1" dirty="0"/>
                  <a:t>Business rules</a:t>
                </a:r>
                <a:endParaRPr lang="en-US" altLang="ar-EG" sz="40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  <a:p>
                <a:pPr>
                  <a:lnSpc>
                    <a:spcPct val="90000"/>
                  </a:lnSpc>
                </a:pPr>
                <a:endParaRPr lang="en-US" altLang="ar-EG" sz="4000" dirty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983D0438-B90D-4A3F-8B8A-4BB2050A06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24070" y="1219200"/>
                <a:ext cx="11317356" cy="514184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ubtitle 2">
            <a:extLst>
              <a:ext uri="{FF2B5EF4-FFF2-40B4-BE49-F238E27FC236}">
                <a16:creationId xmlns:a16="http://schemas.microsoft.com/office/drawing/2014/main" id="{A2D66856-CB80-4BF0-AED8-F868CF939BF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48424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1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 dirty="0"/>
              <a:t>Agenda</a:t>
            </a:r>
            <a:endParaRPr lang="ar-EG" sz="8000" dirty="0"/>
          </a:p>
        </p:txBody>
      </p:sp>
    </p:spTree>
    <p:extLst>
      <p:ext uri="{BB962C8B-B14F-4D97-AF65-F5344CB8AC3E}">
        <p14:creationId xmlns:p14="http://schemas.microsoft.com/office/powerpoint/2010/main" val="1010477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83D0438-B90D-4A3F-8B8A-4BB2050A0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484242"/>
            <a:ext cx="12192000" cy="5373757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altLang="ar-EG" sz="48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algn="l">
              <a:lnSpc>
                <a:spcPct val="90000"/>
              </a:lnSpc>
            </a:pPr>
            <a:endParaRPr lang="en-US" altLang="ar-EG" sz="4000" i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A2D66856-CB80-4BF0-AED8-F868CF939BF6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148424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1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ar-EG" sz="6000" b="1" dirty="0"/>
              <a:t>Constraints in Supertype</a:t>
            </a:r>
            <a:endParaRPr lang="en-US" altLang="ar-EG" sz="6000" b="1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2C0DCF-8FE1-440C-A8AE-8D073D29009F}"/>
              </a:ext>
            </a:extLst>
          </p:cNvPr>
          <p:cNvSpPr txBox="1"/>
          <p:nvPr/>
        </p:nvSpPr>
        <p:spPr>
          <a:xfrm>
            <a:off x="0" y="1654293"/>
            <a:ext cx="12192000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ar-EG" sz="4000" b="1" i="1" dirty="0">
                <a:solidFill>
                  <a:schemeClr val="accent5">
                    <a:lumMod val="50000"/>
                  </a:schemeClr>
                </a:solidFill>
              </a:rPr>
              <a:t>&gt;Subtype Discriminator</a:t>
            </a:r>
          </a:p>
          <a:p>
            <a:r>
              <a:rPr lang="en-US" altLang="ar-EG" sz="36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ar-EG" sz="3600" dirty="0"/>
              <a:t>An attribute of the supertype whose values determine the target subtype(s)</a:t>
            </a:r>
          </a:p>
          <a:p>
            <a:pPr lvl="1"/>
            <a:r>
              <a:rPr lang="en-US" altLang="ar-EG" sz="36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Disjoint</a:t>
            </a:r>
            <a:r>
              <a:rPr lang="en-US" altLang="ar-EG" sz="3600" dirty="0"/>
              <a:t>: a </a:t>
            </a:r>
            <a:r>
              <a:rPr lang="en-US" altLang="ar-EG" sz="3600" i="1" dirty="0"/>
              <a:t>simple</a:t>
            </a:r>
            <a:r>
              <a:rPr lang="en-US" altLang="ar-EG" sz="3600" dirty="0"/>
              <a:t> attribute with alternative values to indicate the possible subtypes</a:t>
            </a:r>
          </a:p>
          <a:p>
            <a:pPr lvl="1"/>
            <a:r>
              <a:rPr lang="en-US" altLang="ar-EG" sz="36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Overlapping</a:t>
            </a:r>
            <a:r>
              <a:rPr lang="en-US" altLang="ar-EG" sz="36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: </a:t>
            </a:r>
            <a:r>
              <a:rPr lang="en-US" altLang="ar-EG" sz="3600" dirty="0"/>
              <a:t>a </a:t>
            </a:r>
            <a:r>
              <a:rPr lang="en-US" altLang="ar-EG" sz="3600" i="1" dirty="0"/>
              <a:t>composite</a:t>
            </a:r>
            <a:r>
              <a:rPr lang="en-US" altLang="ar-EG" sz="3600" dirty="0"/>
              <a:t> attribute whose subparts pertain to different subtypes. Each subpart contains a boolean value to indicate whether or not the instance belongs to the associated subtype</a:t>
            </a:r>
          </a:p>
        </p:txBody>
      </p:sp>
    </p:spTree>
    <p:extLst>
      <p:ext uri="{BB962C8B-B14F-4D97-AF65-F5344CB8AC3E}">
        <p14:creationId xmlns:p14="http://schemas.microsoft.com/office/powerpoint/2010/main" val="4124979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83D0438-B90D-4A3F-8B8A-4BB2050A0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484242"/>
            <a:ext cx="12192000" cy="5373757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altLang="ar-EG" sz="48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algn="l">
              <a:lnSpc>
                <a:spcPct val="90000"/>
              </a:lnSpc>
            </a:pPr>
            <a:endParaRPr lang="en-US" altLang="ar-EG" sz="4000" i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A2D66856-CB80-4BF0-AED8-F868CF939BF6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148424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1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ar-EG" sz="6000" b="1" dirty="0"/>
              <a:t>Constraints in Supertype</a:t>
            </a:r>
            <a:endParaRPr lang="en-US" altLang="ar-EG" sz="6000" b="1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5" name="Picture 15">
            <a:extLst>
              <a:ext uri="{FF2B5EF4-FFF2-40B4-BE49-F238E27FC236}">
                <a16:creationId xmlns:a16="http://schemas.microsoft.com/office/drawing/2014/main" id="{9580FAB7-F013-436E-B94C-2E6E108D5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484242"/>
            <a:ext cx="8153400" cy="537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DDC765E7-0E84-441E-8811-889871CBB3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91" y="1738990"/>
            <a:ext cx="403860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ar-EG" sz="3200" dirty="0">
                <a:latin typeface="Arial" panose="020B0604020202020204" pitchFamily="34" charset="0"/>
              </a:rPr>
              <a:t>Figure 4-8  Introducing a subtype discriminator (</a:t>
            </a:r>
            <a:r>
              <a:rPr lang="en-US" altLang="ar-EG" sz="3200" b="1" i="1" dirty="0">
                <a:latin typeface="Arial" panose="020B0604020202020204" pitchFamily="34" charset="0"/>
              </a:rPr>
              <a:t>disjoint</a:t>
            </a:r>
            <a:r>
              <a:rPr lang="en-US" altLang="ar-EG" sz="3200" dirty="0">
                <a:latin typeface="Arial" panose="020B0604020202020204" pitchFamily="34" charset="0"/>
              </a:rPr>
              <a:t> rule)</a:t>
            </a:r>
          </a:p>
        </p:txBody>
      </p:sp>
    </p:spTree>
    <p:extLst>
      <p:ext uri="{BB962C8B-B14F-4D97-AF65-F5344CB8AC3E}">
        <p14:creationId xmlns:p14="http://schemas.microsoft.com/office/powerpoint/2010/main" val="271998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83D0438-B90D-4A3F-8B8A-4BB2050A0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484242"/>
            <a:ext cx="12192000" cy="5373757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altLang="ar-EG" sz="48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algn="l">
              <a:lnSpc>
                <a:spcPct val="90000"/>
              </a:lnSpc>
            </a:pPr>
            <a:endParaRPr lang="en-US" altLang="ar-EG" sz="4000" i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A2D66856-CB80-4BF0-AED8-F868CF939BF6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148424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1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ar-EG" sz="6000" b="1" dirty="0"/>
              <a:t>Constraints in Supertype</a:t>
            </a:r>
            <a:endParaRPr lang="en-US" altLang="ar-EG" sz="6000" b="1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5" name="Picture 26">
            <a:extLst>
              <a:ext uri="{FF2B5EF4-FFF2-40B4-BE49-F238E27FC236}">
                <a16:creationId xmlns:a16="http://schemas.microsoft.com/office/drawing/2014/main" id="{38641A7E-C486-4448-88FE-559325169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416" y="1484242"/>
            <a:ext cx="8123583" cy="537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5598D634-805E-4DFF-90FE-ABA721173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756120"/>
            <a:ext cx="4068415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ar-EG" sz="3200" dirty="0">
                <a:latin typeface="Arial" panose="020B0604020202020204" pitchFamily="34" charset="0"/>
              </a:rPr>
              <a:t>Figure 4-9 </a:t>
            </a:r>
          </a:p>
          <a:p>
            <a:pPr algn="l" eaLnBrk="0" hangingPunct="0"/>
            <a:r>
              <a:rPr lang="en-US" altLang="ar-EG" sz="3200" dirty="0">
                <a:latin typeface="Arial" panose="020B0604020202020204" pitchFamily="34" charset="0"/>
              </a:rPr>
              <a:t>  Subtype discriminator (</a:t>
            </a:r>
            <a:r>
              <a:rPr lang="en-US" altLang="ar-EG" sz="3200" b="1" i="1" dirty="0">
                <a:latin typeface="Arial" panose="020B0604020202020204" pitchFamily="34" charset="0"/>
              </a:rPr>
              <a:t>overlap</a:t>
            </a:r>
            <a:r>
              <a:rPr lang="en-US" altLang="ar-EG" sz="3200" dirty="0">
                <a:latin typeface="Arial" panose="020B0604020202020204" pitchFamily="34" charset="0"/>
              </a:rPr>
              <a:t> rule)</a:t>
            </a:r>
          </a:p>
        </p:txBody>
      </p:sp>
    </p:spTree>
    <p:extLst>
      <p:ext uri="{BB962C8B-B14F-4D97-AF65-F5344CB8AC3E}">
        <p14:creationId xmlns:p14="http://schemas.microsoft.com/office/powerpoint/2010/main" val="4127656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83D0438-B90D-4A3F-8B8A-4BB2050A0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484242"/>
            <a:ext cx="12192000" cy="5373757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altLang="ar-EG" sz="4800" dirty="0">
                <a:solidFill>
                  <a:schemeClr val="accent5">
                    <a:lumMod val="75000"/>
                  </a:schemeClr>
                </a:solidFill>
              </a:rPr>
              <a:t> &gt;Business rules</a:t>
            </a:r>
          </a:p>
          <a:p>
            <a:pPr>
              <a:lnSpc>
                <a:spcPct val="90000"/>
              </a:lnSpc>
            </a:pPr>
            <a:r>
              <a:rPr lang="en-US" altLang="ar-EG" sz="2800" dirty="0"/>
              <a:t>Statements that </a:t>
            </a:r>
            <a:r>
              <a:rPr lang="en-US" altLang="ar-EG" sz="2800" i="1" dirty="0"/>
              <a:t>define</a:t>
            </a:r>
            <a:r>
              <a:rPr lang="en-US" altLang="ar-EG" sz="2800" dirty="0"/>
              <a:t> or </a:t>
            </a:r>
            <a:r>
              <a:rPr lang="en-US" altLang="ar-EG" sz="2800" i="1" dirty="0"/>
              <a:t>constrain</a:t>
            </a:r>
            <a:r>
              <a:rPr lang="en-US" altLang="ar-EG" sz="2800" dirty="0"/>
              <a:t> some aspect of the business.</a:t>
            </a:r>
          </a:p>
          <a:p>
            <a:pPr algn="l">
              <a:lnSpc>
                <a:spcPct val="90000"/>
              </a:lnSpc>
            </a:pPr>
            <a:r>
              <a:rPr lang="en-US" altLang="ar-EG" sz="28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Constraints can impact:</a:t>
            </a:r>
          </a:p>
          <a:p>
            <a:pPr lvl="1" algn="l">
              <a:lnSpc>
                <a:spcPct val="90000"/>
              </a:lnSpc>
            </a:pPr>
            <a:r>
              <a:rPr lang="en-US" altLang="ar-EG" sz="2400" dirty="0"/>
              <a:t>                 -Structure  (definition, domain, relationship)   </a:t>
            </a:r>
          </a:p>
          <a:p>
            <a:pPr lvl="1" algn="l">
              <a:lnSpc>
                <a:spcPct val="90000"/>
              </a:lnSpc>
            </a:pPr>
            <a:r>
              <a:rPr lang="en-US" altLang="ar-EG" sz="2400" dirty="0"/>
              <a:t>                 -Behavior (operational constraints)</a:t>
            </a:r>
            <a:r>
              <a:rPr lang="ar-EG" altLang="ar-EG" sz="2400" dirty="0"/>
              <a:t> </a:t>
            </a:r>
            <a:endParaRPr lang="en-US" altLang="ar-EG" sz="2400" dirty="0"/>
          </a:p>
          <a:p>
            <a:pPr algn="l">
              <a:lnSpc>
                <a:spcPct val="90000"/>
              </a:lnSpc>
            </a:pPr>
            <a:r>
              <a:rPr lang="en-US" altLang="ar-EG" sz="28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Classification of business rules:</a:t>
            </a:r>
          </a:p>
          <a:p>
            <a:pPr algn="l">
              <a:lnSpc>
                <a:spcPct val="90000"/>
              </a:lnSpc>
            </a:pPr>
            <a:r>
              <a:rPr lang="en-US" altLang="ar-EG" sz="2800" dirty="0"/>
              <a:t>                 </a:t>
            </a:r>
            <a:r>
              <a:rPr lang="en-US" altLang="ar-EG" sz="2400" dirty="0"/>
              <a:t>-Derivation : rule derived from other knowledge</a:t>
            </a:r>
          </a:p>
          <a:p>
            <a:pPr algn="l">
              <a:lnSpc>
                <a:spcPct val="90000"/>
              </a:lnSpc>
            </a:pPr>
            <a:r>
              <a:rPr lang="en-US" altLang="ar-EG" dirty="0"/>
              <a:t>                    </a:t>
            </a:r>
            <a:r>
              <a:rPr lang="en-US" altLang="ar-EG" sz="2400" dirty="0"/>
              <a:t>-Structural assertion : rule expressing static structure</a:t>
            </a:r>
            <a:r>
              <a:rPr lang="ar-EG" altLang="ar-EG" sz="2400" dirty="0"/>
              <a:t>         </a:t>
            </a:r>
            <a:endParaRPr lang="en-US" altLang="ar-EG" sz="2400" dirty="0"/>
          </a:p>
          <a:p>
            <a:pPr lvl="1">
              <a:lnSpc>
                <a:spcPct val="90000"/>
              </a:lnSpc>
            </a:pPr>
            <a:r>
              <a:rPr lang="en-US" altLang="ar-EG" sz="2400" dirty="0"/>
              <a:t>                   -Action assertion : rule expressing constraints/control of organizational actions      </a:t>
            </a:r>
            <a:r>
              <a:rPr lang="ar-EG" altLang="ar-EG" sz="2400" dirty="0"/>
              <a:t>      </a:t>
            </a:r>
            <a:endParaRPr lang="en-US" altLang="ar-EG" sz="2400" dirty="0"/>
          </a:p>
          <a:p>
            <a:pPr algn="l">
              <a:lnSpc>
                <a:spcPct val="90000"/>
              </a:lnSpc>
            </a:pPr>
            <a:endParaRPr lang="en-US" altLang="ar-EG" sz="4000" i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A2D66856-CB80-4BF0-AED8-F868CF939BF6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148424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1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ar-EG" sz="6000" b="1" dirty="0"/>
              <a:t>Business rules</a:t>
            </a:r>
            <a:endParaRPr lang="en-US" altLang="ar-EG" sz="6000" b="1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1332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83D0438-B90D-4A3F-8B8A-4BB2050A0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781878"/>
            <a:ext cx="12192000" cy="6076121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altLang="ar-EG" sz="4800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endParaRPr lang="en-US" altLang="ar-EG" sz="9600" i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ar-EG" sz="9600" i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Thank you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A2D66856-CB80-4BF0-AED8-F868CF939BF6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2000" cy="148424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1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ar-EG" sz="6000" b="1" dirty="0"/>
              <a:t>Questions…?</a:t>
            </a:r>
            <a:endParaRPr lang="en-US" altLang="ar-EG" sz="6000" b="1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791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83D0438-B90D-4A3F-8B8A-4BB2050A0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219200"/>
            <a:ext cx="12192000" cy="5638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endParaRPr lang="ar-EG" altLang="ar-EG" sz="400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>
              <a:lnSpc>
                <a:spcPct val="90000"/>
              </a:lnSpc>
            </a:pPr>
            <a:r>
              <a:rPr lang="en-US" altLang="ar-EG" sz="40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-Subtype:</a:t>
            </a:r>
            <a:r>
              <a:rPr lang="en-US" altLang="ar-EG" sz="40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ar-EG" sz="4000" dirty="0"/>
              <a:t>A subgrouping of the entities in an entity   type which has attributes that are distinct from those in other subgroupings</a:t>
            </a:r>
          </a:p>
          <a:p>
            <a:pPr algn="l">
              <a:lnSpc>
                <a:spcPct val="90000"/>
              </a:lnSpc>
            </a:pPr>
            <a:r>
              <a:rPr lang="en-US" altLang="ar-EG" sz="40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-Supertype:</a:t>
            </a:r>
            <a:r>
              <a:rPr lang="en-US" altLang="ar-EG" sz="40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ar-EG" sz="4000" dirty="0"/>
              <a:t>An generic entity type that has a relationship with one or more subtypes</a:t>
            </a:r>
          </a:p>
          <a:p>
            <a:pPr algn="l">
              <a:lnSpc>
                <a:spcPct val="90000"/>
              </a:lnSpc>
            </a:pPr>
            <a:r>
              <a:rPr lang="en-US" altLang="ar-EG" sz="4000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-Inheritance</a:t>
            </a:r>
          </a:p>
          <a:p>
            <a:pPr>
              <a:lnSpc>
                <a:spcPct val="90000"/>
              </a:lnSpc>
            </a:pPr>
            <a:r>
              <a:rPr lang="en-US" altLang="ar-EG" sz="4000" dirty="0">
                <a:solidFill>
                  <a:schemeClr val="accent5">
                    <a:lumMod val="50000"/>
                  </a:schemeClr>
                </a:solidFill>
              </a:rPr>
              <a:t>          &gt;</a:t>
            </a:r>
            <a:r>
              <a:rPr lang="en-US" altLang="ar-EG" sz="4000" dirty="0"/>
              <a:t>Subtype entities inherit values of all       attributes of the supertype</a:t>
            </a:r>
          </a:p>
          <a:p>
            <a:pPr lvl="1">
              <a:lnSpc>
                <a:spcPct val="90000"/>
              </a:lnSpc>
            </a:pPr>
            <a:r>
              <a:rPr lang="en-US" altLang="ar-EG" sz="4000" dirty="0"/>
              <a:t>                 </a:t>
            </a:r>
            <a:r>
              <a:rPr lang="en-US" altLang="ar-EG" sz="4000" dirty="0">
                <a:solidFill>
                  <a:schemeClr val="accent5">
                    <a:lumMod val="50000"/>
                  </a:schemeClr>
                </a:solidFill>
              </a:rPr>
              <a:t>&gt;</a:t>
            </a:r>
            <a:r>
              <a:rPr lang="en-US" altLang="ar-EG" sz="4000" dirty="0"/>
              <a:t>An instance of a subtype is also an instance of the supertype</a:t>
            </a:r>
          </a:p>
          <a:p>
            <a:pPr algn="l">
              <a:lnSpc>
                <a:spcPct val="90000"/>
              </a:lnSpc>
            </a:pPr>
            <a:endParaRPr lang="en-US" altLang="ar-EG" sz="4000" i="1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A2D66856-CB80-4BF0-AED8-F868CF939BF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550504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1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ar-EG" sz="8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Supertype &amp; Subtype</a:t>
            </a:r>
          </a:p>
        </p:txBody>
      </p:sp>
    </p:spTree>
    <p:extLst>
      <p:ext uri="{BB962C8B-B14F-4D97-AF65-F5344CB8AC3E}">
        <p14:creationId xmlns:p14="http://schemas.microsoft.com/office/powerpoint/2010/main" val="3048157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83D0438-B90D-4A3F-8B8A-4BB2050A0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070" y="1219200"/>
            <a:ext cx="11317356" cy="51418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ar-EG" altLang="ar-EG" sz="400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>
              <a:lnSpc>
                <a:spcPct val="90000"/>
              </a:lnSpc>
            </a:pPr>
            <a:endParaRPr lang="en-US" altLang="ar-EG" sz="4000" i="1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A2D66856-CB80-4BF0-AED8-F868CF939BF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48424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1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ar-EG" sz="8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Supertype &amp; Subtype</a:t>
            </a:r>
          </a:p>
        </p:txBody>
      </p:sp>
      <p:pic>
        <p:nvPicPr>
          <p:cNvPr id="5" name="Picture 1029">
            <a:extLst>
              <a:ext uri="{FF2B5EF4-FFF2-40B4-BE49-F238E27FC236}">
                <a16:creationId xmlns:a16="http://schemas.microsoft.com/office/drawing/2014/main" id="{F2BA2092-0CCA-40D1-9EA1-EBD4CE6B1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670" y="1484242"/>
            <a:ext cx="6586330" cy="537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BAC2F0-FB18-46EF-9A22-E884F538407A}"/>
              </a:ext>
            </a:extLst>
          </p:cNvPr>
          <p:cNvSpPr txBox="1"/>
          <p:nvPr/>
        </p:nvSpPr>
        <p:spPr>
          <a:xfrm>
            <a:off x="1" y="1876695"/>
            <a:ext cx="560567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0" hangingPunct="0"/>
            <a:r>
              <a:rPr lang="en-US" altLang="ar-EG" sz="3200" dirty="0">
                <a:latin typeface="Arial" panose="020B0604020202020204" pitchFamily="34" charset="0"/>
              </a:rPr>
              <a:t>Figure 4-1-Basic notation for supertype/subtype relationships</a:t>
            </a:r>
          </a:p>
        </p:txBody>
      </p:sp>
    </p:spTree>
    <p:extLst>
      <p:ext uri="{BB962C8B-B14F-4D97-AF65-F5344CB8AC3E}">
        <p14:creationId xmlns:p14="http://schemas.microsoft.com/office/powerpoint/2010/main" val="3743967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83D0438-B90D-4A3F-8B8A-4BB2050A0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070" y="1219200"/>
            <a:ext cx="11317356" cy="51418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ar-EG" altLang="ar-EG" sz="400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>
              <a:lnSpc>
                <a:spcPct val="90000"/>
              </a:lnSpc>
            </a:pPr>
            <a:endParaRPr lang="en-US" altLang="ar-EG" sz="4000" i="1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A2D66856-CB80-4BF0-AED8-F868CF939BF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48424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1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ar-EG" sz="8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Supertype &amp; Subtype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AD9A4438-9183-4EB3-AF69-85669C986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904" y="1484243"/>
            <a:ext cx="8203096" cy="537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A62D5C82-C693-4DCB-B257-B15065A03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68153"/>
            <a:ext cx="398890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ar-EG" sz="3200" dirty="0">
                <a:latin typeface="Arial" panose="020B0604020202020204" pitchFamily="34" charset="0"/>
              </a:rPr>
              <a:t>Figure 4-2 - Employee supertype with three subtypes</a:t>
            </a:r>
          </a:p>
        </p:txBody>
      </p:sp>
    </p:spTree>
    <p:extLst>
      <p:ext uri="{BB962C8B-B14F-4D97-AF65-F5344CB8AC3E}">
        <p14:creationId xmlns:p14="http://schemas.microsoft.com/office/powerpoint/2010/main" val="37076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83D0438-B90D-4A3F-8B8A-4BB2050A0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484242"/>
            <a:ext cx="12192000" cy="5373757"/>
          </a:xfrm>
        </p:spPr>
        <p:txBody>
          <a:bodyPr>
            <a:normAutofit fontScale="62500" lnSpcReduction="20000"/>
          </a:bodyPr>
          <a:lstStyle/>
          <a:p>
            <a:pPr algn="l">
              <a:lnSpc>
                <a:spcPct val="90000"/>
              </a:lnSpc>
            </a:pPr>
            <a:endParaRPr lang="en-US" altLang="ar-EG" sz="6900" dirty="0">
              <a:solidFill>
                <a:schemeClr val="accent5">
                  <a:lumMod val="75000"/>
                </a:schemeClr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ar-EG" sz="6900" dirty="0">
                <a:solidFill>
                  <a:schemeClr val="accent5">
                    <a:lumMod val="75000"/>
                  </a:schemeClr>
                </a:solidFill>
              </a:rPr>
              <a:t>&gt;Relationships and Subtypes</a:t>
            </a:r>
          </a:p>
          <a:p>
            <a:r>
              <a:rPr lang="en-US" altLang="ar-EG" sz="6400" dirty="0"/>
              <a:t>-Relationships at the </a:t>
            </a:r>
            <a:r>
              <a:rPr lang="en-US" altLang="ar-EG" sz="6400" b="1" i="1" dirty="0"/>
              <a:t>supertype</a:t>
            </a:r>
            <a:r>
              <a:rPr lang="en-US" altLang="ar-EG" sz="6400" dirty="0"/>
              <a:t> level indicate that all subtypes will participate in the relationship</a:t>
            </a:r>
          </a:p>
          <a:p>
            <a:r>
              <a:rPr lang="en-US" altLang="ar-EG" sz="6400" dirty="0"/>
              <a:t>-The instances of a </a:t>
            </a:r>
            <a:r>
              <a:rPr lang="en-US" altLang="ar-EG" sz="6400" b="1" i="1" dirty="0"/>
              <a:t>subtype</a:t>
            </a:r>
            <a:r>
              <a:rPr lang="en-US" altLang="ar-EG" sz="6400" dirty="0"/>
              <a:t> may participate in a relationship unique to that subtype.  In this situation, the relationship is shown at the subtype level</a:t>
            </a:r>
          </a:p>
          <a:p>
            <a:pPr algn="l">
              <a:lnSpc>
                <a:spcPct val="90000"/>
              </a:lnSpc>
            </a:pPr>
            <a:endParaRPr lang="en-US" altLang="ar-EG" sz="4800" i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A2D66856-CB80-4BF0-AED8-F868CF939BF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48424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1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ar-EG" sz="8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Supertype &amp; Subtype</a:t>
            </a:r>
          </a:p>
        </p:txBody>
      </p:sp>
    </p:spTree>
    <p:extLst>
      <p:ext uri="{BB962C8B-B14F-4D97-AF65-F5344CB8AC3E}">
        <p14:creationId xmlns:p14="http://schemas.microsoft.com/office/powerpoint/2010/main" val="773086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83D0438-B90D-4A3F-8B8A-4BB2050A0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484242"/>
            <a:ext cx="12192000" cy="53737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ar-EG" altLang="ar-EG" sz="400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>
              <a:lnSpc>
                <a:spcPct val="90000"/>
              </a:lnSpc>
            </a:pPr>
            <a:endParaRPr lang="en-US" altLang="ar-EG" sz="4000" i="1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A2D66856-CB80-4BF0-AED8-F868CF939BF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48424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1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ar-EG" sz="80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Supertype &amp; Subtype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40E9FA01-B534-4021-8BF3-04A3060EA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548" y="1484241"/>
            <a:ext cx="8852452" cy="537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3DE5B769-5C41-4406-9009-506EF4670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742276"/>
            <a:ext cx="3339548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ar-EG" sz="3200" dirty="0">
                <a:latin typeface="Arial" panose="020B0604020202020204" pitchFamily="34" charset="0"/>
              </a:rPr>
              <a:t>Figure 4-3 - Supertype/</a:t>
            </a:r>
          </a:p>
          <a:p>
            <a:pPr algn="l" eaLnBrk="0" hangingPunct="0"/>
            <a:r>
              <a:rPr lang="en-US" altLang="ar-EG" sz="3200" dirty="0">
                <a:latin typeface="Arial" panose="020B0604020202020204" pitchFamily="34" charset="0"/>
              </a:rPr>
              <a:t>subtype relationships in a hospital</a:t>
            </a:r>
          </a:p>
        </p:txBody>
      </p:sp>
    </p:spTree>
    <p:extLst>
      <p:ext uri="{BB962C8B-B14F-4D97-AF65-F5344CB8AC3E}">
        <p14:creationId xmlns:p14="http://schemas.microsoft.com/office/powerpoint/2010/main" val="523985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83D0438-B90D-4A3F-8B8A-4BB2050A0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736035"/>
            <a:ext cx="12192000" cy="5393634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90000"/>
              </a:lnSpc>
            </a:pPr>
            <a:r>
              <a:rPr lang="en-US" altLang="ar-EG" sz="5800" b="1" i="1" dirty="0">
                <a:solidFill>
                  <a:schemeClr val="accent5">
                    <a:lumMod val="75000"/>
                  </a:schemeClr>
                </a:solidFill>
              </a:rPr>
              <a:t>Specialization:</a:t>
            </a:r>
            <a:r>
              <a:rPr lang="en-US" altLang="ar-EG" sz="5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ar-EG" sz="5200" dirty="0"/>
              <a:t>The process of defining one or more subtypes of the supertype, and forming supertype/subtype relationships. </a:t>
            </a:r>
            <a:r>
              <a:rPr lang="en-US" altLang="ar-EG" sz="52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TOP-DOWN</a:t>
            </a:r>
          </a:p>
          <a:p>
            <a:pPr algn="l">
              <a:lnSpc>
                <a:spcPct val="90000"/>
              </a:lnSpc>
            </a:pPr>
            <a:endParaRPr lang="en-US" altLang="ar-EG" sz="52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>
              <a:lnSpc>
                <a:spcPct val="90000"/>
              </a:lnSpc>
            </a:pPr>
            <a:r>
              <a:rPr lang="en-US" altLang="ar-EG" sz="5800" b="1" i="1" dirty="0">
                <a:solidFill>
                  <a:schemeClr val="accent5">
                    <a:lumMod val="75000"/>
                  </a:schemeClr>
                </a:solidFill>
              </a:rPr>
              <a:t>Generalization:</a:t>
            </a:r>
            <a:r>
              <a:rPr lang="en-US" altLang="ar-EG" sz="5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ar-EG" sz="5200" dirty="0"/>
              <a:t>The process of defining a more general entity type from a set of more specialized entity types. </a:t>
            </a:r>
            <a:r>
              <a:rPr lang="en-US" altLang="ar-EG" sz="52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BOTTOM-UP</a:t>
            </a:r>
          </a:p>
          <a:p>
            <a:pPr algn="l">
              <a:lnSpc>
                <a:spcPct val="90000"/>
              </a:lnSpc>
            </a:pPr>
            <a:endParaRPr lang="en-US" altLang="ar-EG" sz="480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>
              <a:lnSpc>
                <a:spcPct val="90000"/>
              </a:lnSpc>
            </a:pPr>
            <a:endParaRPr lang="en-US" altLang="ar-EG" sz="4000" i="1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A2D66856-CB80-4BF0-AED8-F868CF939BF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48424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1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ar-EG" sz="6000" b="1" dirty="0"/>
              <a:t>Specialization</a:t>
            </a:r>
            <a:r>
              <a:rPr lang="en-US" altLang="ar-EG" sz="6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&amp;</a:t>
            </a:r>
            <a:r>
              <a:rPr lang="en-US" altLang="ar-EG" sz="6000" b="1" dirty="0"/>
              <a:t> Generalization</a:t>
            </a:r>
            <a:endParaRPr lang="en-US" altLang="ar-EG" sz="6000" b="1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5892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83D0438-B90D-4A3F-8B8A-4BB2050A0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484242"/>
            <a:ext cx="12192000" cy="53737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ar-EG" altLang="ar-EG" sz="4000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>
              <a:lnSpc>
                <a:spcPct val="90000"/>
              </a:lnSpc>
            </a:pPr>
            <a:endParaRPr lang="en-US" altLang="ar-EG" sz="4000" i="1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A2D66856-CB80-4BF0-AED8-F868CF939BF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484243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1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ar-EG" sz="6000" b="1" dirty="0"/>
              <a:t>Specialization</a:t>
            </a:r>
            <a:r>
              <a:rPr lang="en-US" altLang="ar-EG" sz="6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&amp;</a:t>
            </a:r>
            <a:r>
              <a:rPr lang="en-US" altLang="ar-EG" sz="6000" b="1" dirty="0"/>
              <a:t> Generalization</a:t>
            </a:r>
            <a:endParaRPr lang="en-US" altLang="ar-EG" sz="6000" b="1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4" name="Picture 9">
            <a:extLst>
              <a:ext uri="{FF2B5EF4-FFF2-40B4-BE49-F238E27FC236}">
                <a16:creationId xmlns:a16="http://schemas.microsoft.com/office/drawing/2014/main" id="{31342EA0-6348-4153-804D-246AA35F60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122" y="1484241"/>
            <a:ext cx="8401878" cy="537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3EE379-4079-4630-B445-041947313070}"/>
              </a:ext>
            </a:extLst>
          </p:cNvPr>
          <p:cNvSpPr txBox="1"/>
          <p:nvPr/>
        </p:nvSpPr>
        <p:spPr>
          <a:xfrm>
            <a:off x="1" y="1717021"/>
            <a:ext cx="379012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eaLnBrk="0" hangingPunct="0"/>
            <a:r>
              <a:rPr lang="en-US" altLang="ar-EG" sz="3200" dirty="0">
                <a:latin typeface="Arial" panose="020B0604020202020204" pitchFamily="34" charset="0"/>
              </a:rPr>
              <a:t>Figure 4-5 – Example of specialization</a:t>
            </a: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349FC060-4696-45E5-B220-5C7146313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3250" y="3586345"/>
            <a:ext cx="38833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ar-EG" sz="3200" dirty="0">
                <a:latin typeface="Arial" panose="020B0604020202020204" pitchFamily="34" charset="0"/>
              </a:rPr>
              <a:t>a) Entity type PART</a:t>
            </a:r>
          </a:p>
        </p:txBody>
      </p:sp>
    </p:spTree>
    <p:extLst>
      <p:ext uri="{BB962C8B-B14F-4D97-AF65-F5344CB8AC3E}">
        <p14:creationId xmlns:p14="http://schemas.microsoft.com/office/powerpoint/2010/main" val="21270729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346</TotalTime>
  <Words>656</Words>
  <Application>Microsoft Office PowerPoint</Application>
  <PresentationFormat>Widescreen</PresentationFormat>
  <Paragraphs>104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Bookman Old Style</vt:lpstr>
      <vt:lpstr>Cambria Math</vt:lpstr>
      <vt:lpstr>Rockwell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Ahmed Khalil</cp:lastModifiedBy>
  <cp:revision>42</cp:revision>
  <dcterms:created xsi:type="dcterms:W3CDTF">2020-11-12T16:39:33Z</dcterms:created>
  <dcterms:modified xsi:type="dcterms:W3CDTF">2020-11-22T10:59:15Z</dcterms:modified>
</cp:coreProperties>
</file>