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6F3AF-CBAB-4D28-8714-31409450FFA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9C1E0-A7C6-4122-8EC4-370B974F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6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C1E0-A7C6-4122-8EC4-370B974FDC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3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C1E0-A7C6-4122-8EC4-370B974FDC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0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9BF8-258F-4588-BCC6-B41E741EF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10458-8B7E-DCF4-710F-B0BA78A1C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D9154-7B5C-56C3-AD16-5F6455F6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E209-7DB1-4D49-90A8-A08B1D7D9A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B5A98-E582-37AF-36FB-9B2089C0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F2DE0-22A2-3B5E-7EC9-FBB597A4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7665-3B88-4D57-8B36-93F3AD81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0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A09F-1856-B231-DBE2-EB424983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D7FC9-48EB-816F-1BB2-2D8851EE7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5125F-999E-D87D-65BB-79941133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E209-7DB1-4D49-90A8-A08B1D7D9A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C64C-F017-3FF0-B23D-70BD76EA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CCEA0-673A-DCF1-6C56-D607B8EA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7665-3B88-4D57-8B36-93F3AD81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4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25BDB-518E-8806-2D21-F74CB22E8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858FD-10EE-76F2-A9D3-9B49811A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92483-39A2-E0F8-13FB-229CF02C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E209-7DB1-4D49-90A8-A08B1D7D9A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7A844-8301-1466-23CB-196F26B7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693C9-C9D1-7A96-9FAA-BB49E6C2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7665-3B88-4D57-8B36-93F3AD81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D0E2-E745-F1AA-BADA-D65D92B3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DEAB-642A-E104-8C0D-8B2AE4FEC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87939-51FA-D4A5-15E9-A546F9C7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E209-7DB1-4D49-90A8-A08B1D7D9A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94A6F-CBC5-49A9-4959-7865592A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674A-FAB3-0C06-EB9A-6CC726CE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7665-3B88-4D57-8B36-93F3AD81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2076-460A-A334-8C72-ABB5F8E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E02D7-B90B-2ABF-D0D4-2C2EE3031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6E7B-5D27-1520-3415-DB57DF38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E209-7DB1-4D49-90A8-A08B1D7D9A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EA25-0266-C274-F149-D1D722B1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2203-349B-16A0-C8B3-8116975B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7665-3B88-4D57-8B36-93F3AD81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7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5D82-D525-F255-B785-B88D9514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7D92-325F-3335-9F58-98DE474D4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14470-FD52-6C7E-AABA-E37338D01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079E9-E5AF-4D5B-79EF-726E7EA4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E209-7DB1-4D49-90A8-A08B1D7D9A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0B66C-BC88-8FD2-5521-0EAD39AC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9BFE2-E03D-FC21-C2C0-15DCCC5C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7665-3B88-4D57-8B36-93F3AD81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0657-A8E0-D87A-9C2C-CF337875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7F3A6-23CC-C25C-19D6-61A217FBD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54663-AC81-239B-3C77-0F4839994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0B938-EEE9-93FD-E0D1-AA601679D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5C5A4-C787-8FC4-DE75-FE85DF771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086FC-8AC8-CC7C-5A56-1698A7BA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E209-7DB1-4D49-90A8-A08B1D7D9A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9969F-9D32-EFE4-754F-5AB1E710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422E6-14C0-913E-FE21-78B92C3A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7665-3B88-4D57-8B36-93F3AD81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18D8-6970-E72C-7633-14AB8496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9B4CC-636A-D7E8-B5E1-2E24D80A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E209-7DB1-4D49-90A8-A08B1D7D9A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D4496-EC1F-45E9-B9BC-4DA9CE1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3FF76-B583-5151-CA80-9713F943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7665-3B88-4D57-8B36-93F3AD81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1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DF066-24E6-85A7-81A0-87965410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E209-7DB1-4D49-90A8-A08B1D7D9A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DEF94-033A-E9BD-DE58-4EA8C6F6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8B8E5-BB1A-3EFC-54CA-2D87AF48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7665-3B88-4D57-8B36-93F3AD81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2D5B-F375-C597-7C90-A6C26A9C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5977-EC5F-3FA0-C8D1-FFA296C36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00575-6FC3-FD3A-9F10-E34652F58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72359-22BF-F5B1-7602-7B95C98E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E209-7DB1-4D49-90A8-A08B1D7D9A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7333D-3522-30D2-E104-C9E317ED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5867A-BA10-6FC2-6783-74A76D19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7665-3B88-4D57-8B36-93F3AD81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4484-1B0D-80E9-4EFE-FE1C9FCB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24F70-A948-26C4-B632-ED2D3CC32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5B6B3-80EB-ADEE-F199-8CA2E4519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BD49C-E964-385F-9D50-63A6DDC5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E209-7DB1-4D49-90A8-A08B1D7D9A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F6830-41F1-2D7F-32CC-B5B4C332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86422-FABB-94CF-4F70-2388F5FF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7665-3B88-4D57-8B36-93F3AD81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85D2C-7283-383D-36BD-7750E9FF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B768B-4EC1-181B-62B2-934E5AA42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C1D5-4F71-E25B-80D7-7CA763FA6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8BE209-7DB1-4D49-90A8-A08B1D7D9A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DBFC1-CF18-15A7-77B1-740B099A6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20D2D-A393-8F65-3BDF-6052E0D87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E17665-3B88-4D57-8B36-93F3AD81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8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OLqQNRfvI6Q1yXnooRbKqYXUCt3-EmbF/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DA4C-C77E-B25B-369E-847903D96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Poppins SemiBold" panose="00000700000000000000" pitchFamily="2" charset="0"/>
                <a:cs typeface="Poppins SemiBold" panose="00000700000000000000" pitchFamily="2" charset="0"/>
              </a:rPr>
              <a:t>elev.th file conflict in SCHISM and UFS-Coastal</a:t>
            </a:r>
            <a:endParaRPr lang="en-US" b="1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7190E-453C-BE72-0013-5C1624081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Mansur Ali Jisan</a:t>
            </a:r>
          </a:p>
        </p:txBody>
      </p:sp>
    </p:spTree>
    <p:extLst>
      <p:ext uri="{BB962C8B-B14F-4D97-AF65-F5344CB8AC3E}">
        <p14:creationId xmlns:p14="http://schemas.microsoft.com/office/powerpoint/2010/main" val="85568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15CFFC2-ED30-BE19-D777-EF0821A9D40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80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Solution Attempt: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A078D6-DD1D-0893-9454-1AD4BBDB9F55}"/>
              </a:ext>
            </a:extLst>
          </p:cNvPr>
          <p:cNvSpPr txBox="1">
            <a:spLocks/>
          </p:cNvSpPr>
          <p:nvPr/>
        </p:nvSpPr>
        <p:spPr>
          <a:xfrm>
            <a:off x="838200" y="828989"/>
            <a:ext cx="10515600" cy="450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Change unit number of elev.th in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schism_step.F90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misc_subs.F90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64C8AA-BC90-9DB9-AB2C-23CBCA92A845}"/>
              </a:ext>
            </a:extLst>
          </p:cNvPr>
          <p:cNvSpPr txBox="1">
            <a:spLocks/>
          </p:cNvSpPr>
          <p:nvPr/>
        </p:nvSpPr>
        <p:spPr>
          <a:xfrm>
            <a:off x="1077035" y="1302435"/>
            <a:ext cx="10515600" cy="450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suspect there’s a conflict with unit number 50 which might also be used in ESMF side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00E6A-1969-16E2-53B6-52051DACD4D4}"/>
              </a:ext>
            </a:extLst>
          </p:cNvPr>
          <p:cNvSpPr txBox="1">
            <a:spLocks/>
          </p:cNvSpPr>
          <p:nvPr/>
        </p:nvSpPr>
        <p:spPr>
          <a:xfrm>
            <a:off x="385762" y="1924051"/>
            <a:ext cx="11987213" cy="1276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Modified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number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associate with elev.th which is part of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misc_modules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schism_step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subroutine.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Replace unit number 50 with 52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B4FDC-9656-826A-6FE0-39E35E1C635B}"/>
              </a:ext>
            </a:extLst>
          </p:cNvPr>
          <p:cNvSpPr txBox="1"/>
          <p:nvPr/>
        </p:nvSpPr>
        <p:spPr>
          <a:xfrm rot="16200000">
            <a:off x="-598735" y="4629150"/>
            <a:ext cx="19690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Schism_step.F90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A55EC07-ACEF-5880-221C-EBE6DA35F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8" y="3657802"/>
            <a:ext cx="9883019" cy="23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4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992832-64ED-E59B-2AC6-AE1CAEFEACF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80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Solution Attempt: 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2DFA6A-ADCA-272A-716F-F816551C44D8}"/>
              </a:ext>
            </a:extLst>
          </p:cNvPr>
          <p:cNvSpPr txBox="1">
            <a:spLocks/>
          </p:cNvSpPr>
          <p:nvPr/>
        </p:nvSpPr>
        <p:spPr>
          <a:xfrm>
            <a:off x="1028700" y="2019613"/>
            <a:ext cx="10515600" cy="471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 attempt 2 worked and model run completed successfully</a:t>
            </a: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elev.th file didn’t get modified by the ESMF and the model was able to read it correctly. </a:t>
            </a: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Next steps would be to check if the model results are affected by these changes.</a:t>
            </a: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 attempt 2 indicates that there might be conflict regarding unit number between SCHISM and ESMF subroutines. </a:t>
            </a: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2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992832-64ED-E59B-2AC6-AE1CAEFEACF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80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Workarounds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03415-3560-A83D-E986-F70F3C097764}"/>
              </a:ext>
            </a:extLst>
          </p:cNvPr>
          <p:cNvSpPr txBox="1">
            <a:spLocks/>
          </p:cNvSpPr>
          <p:nvPr/>
        </p:nvSpPr>
        <p:spPr>
          <a:xfrm>
            <a:off x="838200" y="1390963"/>
            <a:ext cx="10515600" cy="471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tried running the model using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3 boundary condition (tidal amp/phase).</a:t>
            </a: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BC type 3 doesn’t require elev.th file since the model reads data directly from the bctides.in file. </a:t>
            </a: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simulation worked fine when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3 boundary condition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(tidal amp/phases) was used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216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3415-3560-A83D-E986-F70F3C097764}"/>
              </a:ext>
            </a:extLst>
          </p:cNvPr>
          <p:cNvSpPr txBox="1">
            <a:spLocks/>
          </p:cNvSpPr>
          <p:nvPr/>
        </p:nvSpPr>
        <p:spPr>
          <a:xfrm>
            <a:off x="452761" y="591972"/>
            <a:ext cx="11088210" cy="471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 Case Directory in Hercules: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/work/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noaa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nosofs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mjisan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ufs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-weather-model/tests/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stmp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mjisan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/FV3_RT/RT_DUCK_NC_ELEV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Water elevation comparisons: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https://drive.google.com/file/d/1OLqQNRfvI6Q1yXnooRbKqYXUCt3-EmbF/view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431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F949-BDA0-4322-D102-417A28EF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3805-BEE7-8F30-4DC1-66895E7B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750"/>
            <a:ext cx="11128899" cy="3279775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During the simulation of SCHISM with ESMF as coupler within UFS-Coastal, a conflict arose where ESMF unintentionally overwrote the boundary condition file (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elev.th; type 1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), leading to model failures.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SCHISM needed consistent, read-only access to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elev.th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file to maintain model accuracy and boundary conditions.</a:t>
            </a:r>
          </a:p>
        </p:txBody>
      </p:sp>
    </p:spTree>
    <p:extLst>
      <p:ext uri="{BB962C8B-B14F-4D97-AF65-F5344CB8AC3E}">
        <p14:creationId xmlns:p14="http://schemas.microsoft.com/office/powerpoint/2010/main" val="36429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4D11-405F-8AE0-E252-91FA23A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46"/>
            <a:ext cx="10515600" cy="805567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elev.th file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D5A044-603E-9270-CC72-022549BC8288}"/>
              </a:ext>
            </a:extLst>
          </p:cNvPr>
          <p:cNvSpPr txBox="1">
            <a:spLocks/>
          </p:cNvSpPr>
          <p:nvPr/>
        </p:nvSpPr>
        <p:spPr>
          <a:xfrm>
            <a:off x="838200" y="827788"/>
            <a:ext cx="10515600" cy="450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Time varying surface water elevation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D865CE-D785-0235-DCF9-8CC498D6C322}"/>
              </a:ext>
            </a:extLst>
          </p:cNvPr>
          <p:cNvGrpSpPr/>
          <p:nvPr/>
        </p:nvGrpSpPr>
        <p:grpSpPr>
          <a:xfrm>
            <a:off x="838200" y="1183343"/>
            <a:ext cx="9455357" cy="5674657"/>
            <a:chOff x="856044" y="1043384"/>
            <a:chExt cx="9455357" cy="5674657"/>
          </a:xfrm>
        </p:grpSpPr>
        <p:pic>
          <p:nvPicPr>
            <p:cNvPr id="17" name="Picture 16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C33FD931-9541-1941-1041-099C6A174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"/>
            <a:stretch/>
          </p:blipFill>
          <p:spPr>
            <a:xfrm>
              <a:off x="1880599" y="2341983"/>
              <a:ext cx="8430802" cy="4366727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7FCDC5-814E-2C33-A477-46EC0DFF7E82}"/>
                </a:ext>
              </a:extLst>
            </p:cNvPr>
            <p:cNvSpPr/>
            <p:nvPr/>
          </p:nvSpPr>
          <p:spPr>
            <a:xfrm>
              <a:off x="1903445" y="2603241"/>
              <a:ext cx="447869" cy="41148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2DDC3A-21F9-CA64-D59F-74D22A2ACEF8}"/>
                </a:ext>
              </a:extLst>
            </p:cNvPr>
            <p:cNvSpPr txBox="1"/>
            <p:nvPr/>
          </p:nvSpPr>
          <p:spPr>
            <a:xfrm rot="18802458">
              <a:off x="199774" y="1699654"/>
              <a:ext cx="1681871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in second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CFCC94-8238-BE89-0900-EFFCDC6779D0}"/>
                </a:ext>
              </a:extLst>
            </p:cNvPr>
            <p:cNvSpPr txBox="1"/>
            <p:nvPr/>
          </p:nvSpPr>
          <p:spPr>
            <a:xfrm rot="2797659">
              <a:off x="3428179" y="1387823"/>
              <a:ext cx="1092550" cy="64633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elevation (m)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36A6421-6772-2DF0-D786-EE55895B832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1174940" y="2011141"/>
              <a:ext cx="655081" cy="5921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9BFDD4-59DF-B253-D196-36ADC47779E3}"/>
                </a:ext>
              </a:extLst>
            </p:cNvPr>
            <p:cNvSpPr/>
            <p:nvPr/>
          </p:nvSpPr>
          <p:spPr>
            <a:xfrm>
              <a:off x="2351314" y="2603241"/>
              <a:ext cx="835769" cy="41148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0EE9C7-2663-8A9F-DECB-2BF49504A24B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3237661" y="1932918"/>
              <a:ext cx="501882" cy="68948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938261A-58E1-68FB-202A-005A333D850F}"/>
              </a:ext>
            </a:extLst>
          </p:cNvPr>
          <p:cNvSpPr/>
          <p:nvPr/>
        </p:nvSpPr>
        <p:spPr>
          <a:xfrm>
            <a:off x="8353887" y="2481942"/>
            <a:ext cx="1677880" cy="2804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0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07856AE-657A-88E4-50C8-97A4CC25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46"/>
            <a:ext cx="10515600" cy="805567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elev.th file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75906D9-33A4-8D78-9B12-EBFCF0549F37}"/>
              </a:ext>
            </a:extLst>
          </p:cNvPr>
          <p:cNvSpPr txBox="1">
            <a:spLocks/>
          </p:cNvSpPr>
          <p:nvPr/>
        </p:nvSpPr>
        <p:spPr>
          <a:xfrm>
            <a:off x="838200" y="827788"/>
            <a:ext cx="10515600" cy="450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During simulation, it gets modified by </a:t>
            </a:r>
            <a:r>
              <a:rPr lang="en-US" b="1" i="0" dirty="0" err="1">
                <a:solidFill>
                  <a:srgbClr val="FF0000"/>
                </a:solidFill>
                <a:effectLst/>
                <a:highlight>
                  <a:srgbClr val="F0EEE5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ESMF_LogWrite</a:t>
            </a:r>
            <a:endParaRPr lang="en-US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0202EF13-E872-E794-AB86-683E3483FA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"/>
          <a:stretch/>
        </p:blipFill>
        <p:spPr>
          <a:xfrm>
            <a:off x="661229" y="2286000"/>
            <a:ext cx="10869542" cy="32289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4A9778-C688-B932-EA20-493DFCA4980C}"/>
              </a:ext>
            </a:extLst>
          </p:cNvPr>
          <p:cNvSpPr txBox="1"/>
          <p:nvPr/>
        </p:nvSpPr>
        <p:spPr>
          <a:xfrm>
            <a:off x="0" y="136640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Except the first two lines, the entire elev.th file gets modified by ESMF with logs related to </a:t>
            </a:r>
            <a:r>
              <a:rPr lang="en-US" sz="24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PET00.ESMF_LogFile</a:t>
            </a:r>
          </a:p>
        </p:txBody>
      </p:sp>
    </p:spTree>
    <p:extLst>
      <p:ext uri="{BB962C8B-B14F-4D97-AF65-F5344CB8AC3E}">
        <p14:creationId xmlns:p14="http://schemas.microsoft.com/office/powerpoint/2010/main" val="136284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omputer screen with text&#10;&#10;Description automatically generated">
            <a:extLst>
              <a:ext uri="{FF2B5EF4-FFF2-40B4-BE49-F238E27FC236}">
                <a16:creationId xmlns:a16="http://schemas.microsoft.com/office/drawing/2014/main" id="{D06FD7DD-EFD5-E4C6-4B39-30C0882EB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" y="2636317"/>
            <a:ext cx="12080293" cy="266265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0C5BCA0-07AA-A3AD-CF86-5F2577855B62}"/>
              </a:ext>
            </a:extLst>
          </p:cNvPr>
          <p:cNvSpPr txBox="1">
            <a:spLocks/>
          </p:cNvSpPr>
          <p:nvPr/>
        </p:nvSpPr>
        <p:spPr>
          <a:xfrm>
            <a:off x="838200" y="113146"/>
            <a:ext cx="10515600" cy="80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Messages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B38341-6635-C0D5-300B-85285D09B28A}"/>
              </a:ext>
            </a:extLst>
          </p:cNvPr>
          <p:cNvSpPr txBox="1">
            <a:spLocks/>
          </p:cNvSpPr>
          <p:nvPr/>
        </p:nvSpPr>
        <p:spPr>
          <a:xfrm>
            <a:off x="838200" y="827788"/>
            <a:ext cx="10515600" cy="450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err file</a:t>
            </a:r>
            <a:endParaRPr lang="en-US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7F3D20-2E28-E2A1-BD44-4BAC71A44680}"/>
              </a:ext>
            </a:extLst>
          </p:cNvPr>
          <p:cNvSpPr/>
          <p:nvPr/>
        </p:nvSpPr>
        <p:spPr>
          <a:xfrm>
            <a:off x="-27928" y="3064608"/>
            <a:ext cx="7240555" cy="559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C9DB62-FFBA-0334-B5AF-10C890A354C6}"/>
              </a:ext>
            </a:extLst>
          </p:cNvPr>
          <p:cNvSpPr txBox="1">
            <a:spLocks/>
          </p:cNvSpPr>
          <p:nvPr/>
        </p:nvSpPr>
        <p:spPr>
          <a:xfrm>
            <a:off x="0" y="1481457"/>
            <a:ext cx="12136145" cy="450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Errors related to </a:t>
            </a:r>
            <a:r>
              <a:rPr lang="en-US" b="1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schism_step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schism_nuopc_cap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subroutines</a:t>
            </a:r>
            <a:endParaRPr lang="en-US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5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C5BCA0-07AA-A3AD-CF86-5F2577855B62}"/>
              </a:ext>
            </a:extLst>
          </p:cNvPr>
          <p:cNvSpPr txBox="1">
            <a:spLocks/>
          </p:cNvSpPr>
          <p:nvPr/>
        </p:nvSpPr>
        <p:spPr>
          <a:xfrm>
            <a:off x="838200" y="113146"/>
            <a:ext cx="10515600" cy="80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Messages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C9DB62-FFBA-0334-B5AF-10C890A354C6}"/>
              </a:ext>
            </a:extLst>
          </p:cNvPr>
          <p:cNvSpPr txBox="1">
            <a:spLocks/>
          </p:cNvSpPr>
          <p:nvPr/>
        </p:nvSpPr>
        <p:spPr>
          <a:xfrm>
            <a:off x="0" y="1064207"/>
            <a:ext cx="12136145" cy="450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schism_step.F90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code snippet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F965269-762A-FEE8-28CD-B54BA2FAD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0" y="1642813"/>
            <a:ext cx="10536120" cy="35723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E20F93-BAC9-C3F4-A95B-1647A3E3236B}"/>
              </a:ext>
            </a:extLst>
          </p:cNvPr>
          <p:cNvSpPr/>
          <p:nvPr/>
        </p:nvSpPr>
        <p:spPr>
          <a:xfrm>
            <a:off x="2059619" y="2814220"/>
            <a:ext cx="5184560" cy="3195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42A46C-4110-5960-31FD-394FC9E7A174}"/>
              </a:ext>
            </a:extLst>
          </p:cNvPr>
          <p:cNvCxnSpPr>
            <a:cxnSpLocks/>
          </p:cNvCxnSpPr>
          <p:nvPr/>
        </p:nvCxnSpPr>
        <p:spPr>
          <a:xfrm flipV="1">
            <a:off x="3098307" y="3041818"/>
            <a:ext cx="0" cy="2559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D53B5F-41D0-50F9-CAA3-1BB4043CEEE3}"/>
              </a:ext>
            </a:extLst>
          </p:cNvPr>
          <p:cNvCxnSpPr>
            <a:cxnSpLocks/>
          </p:cNvCxnSpPr>
          <p:nvPr/>
        </p:nvCxnSpPr>
        <p:spPr>
          <a:xfrm flipV="1">
            <a:off x="4094085" y="3041818"/>
            <a:ext cx="0" cy="2559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5D1374-3ED1-9A75-AC45-AD830F955162}"/>
              </a:ext>
            </a:extLst>
          </p:cNvPr>
          <p:cNvCxnSpPr>
            <a:cxnSpLocks/>
          </p:cNvCxnSpPr>
          <p:nvPr/>
        </p:nvCxnSpPr>
        <p:spPr>
          <a:xfrm flipV="1">
            <a:off x="4740675" y="3041818"/>
            <a:ext cx="0" cy="2559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AF2D20-F1CC-9BB5-3279-E721BECBAD51}"/>
              </a:ext>
            </a:extLst>
          </p:cNvPr>
          <p:cNvSpPr txBox="1"/>
          <p:nvPr/>
        </p:nvSpPr>
        <p:spPr>
          <a:xfrm>
            <a:off x="2616447" y="5706298"/>
            <a:ext cx="95878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Unit number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0822D-5BB2-C272-29BB-50A6D77AFC99}"/>
              </a:ext>
            </a:extLst>
          </p:cNvPr>
          <p:cNvSpPr txBox="1"/>
          <p:nvPr/>
        </p:nvSpPr>
        <p:spPr>
          <a:xfrm>
            <a:off x="3718755" y="5706298"/>
            <a:ext cx="75066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Time-stamp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28D73-3EF0-FDEE-DA21-3C79C349869D}"/>
              </a:ext>
            </a:extLst>
          </p:cNvPr>
          <p:cNvSpPr txBox="1"/>
          <p:nvPr/>
        </p:nvSpPr>
        <p:spPr>
          <a:xfrm>
            <a:off x="4533040" y="5706298"/>
            <a:ext cx="75066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Data-point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342A7D-6C48-3E11-145D-0426C06E4E64}"/>
              </a:ext>
            </a:extLst>
          </p:cNvPr>
          <p:cNvSpPr txBox="1"/>
          <p:nvPr/>
        </p:nvSpPr>
        <p:spPr>
          <a:xfrm>
            <a:off x="754603" y="281422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Line 1323</a:t>
            </a:r>
          </a:p>
        </p:txBody>
      </p:sp>
    </p:spTree>
    <p:extLst>
      <p:ext uri="{BB962C8B-B14F-4D97-AF65-F5344CB8AC3E}">
        <p14:creationId xmlns:p14="http://schemas.microsoft.com/office/powerpoint/2010/main" val="367330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C5BCA0-07AA-A3AD-CF86-5F2577855B62}"/>
              </a:ext>
            </a:extLst>
          </p:cNvPr>
          <p:cNvSpPr txBox="1">
            <a:spLocks/>
          </p:cNvSpPr>
          <p:nvPr/>
        </p:nvSpPr>
        <p:spPr>
          <a:xfrm>
            <a:off x="838200" y="113146"/>
            <a:ext cx="10515600" cy="80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Messages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C9DB62-FFBA-0334-B5AF-10C890A354C6}"/>
              </a:ext>
            </a:extLst>
          </p:cNvPr>
          <p:cNvSpPr txBox="1">
            <a:spLocks/>
          </p:cNvSpPr>
          <p:nvPr/>
        </p:nvSpPr>
        <p:spPr>
          <a:xfrm>
            <a:off x="0" y="1064207"/>
            <a:ext cx="12136145" cy="450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schism_nuopc_cap.F90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code snippet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A computer screen shot of a black background with white text&#10;&#10;Description automatically generated">
            <a:extLst>
              <a:ext uri="{FF2B5EF4-FFF2-40B4-BE49-F238E27FC236}">
                <a16:creationId xmlns:a16="http://schemas.microsoft.com/office/drawing/2014/main" id="{44B8C346-E6D2-5141-E5BA-F72698588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09" y="2568433"/>
            <a:ext cx="7788981" cy="28433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CD6DA2-BC12-6665-2F03-5598DB12CC74}"/>
              </a:ext>
            </a:extLst>
          </p:cNvPr>
          <p:cNvSpPr/>
          <p:nvPr/>
        </p:nvSpPr>
        <p:spPr>
          <a:xfrm>
            <a:off x="3048664" y="3747282"/>
            <a:ext cx="5184560" cy="442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9D16D-F77E-D4EF-2323-89118C1B2981}"/>
              </a:ext>
            </a:extLst>
          </p:cNvPr>
          <p:cNvSpPr txBox="1"/>
          <p:nvPr/>
        </p:nvSpPr>
        <p:spPr>
          <a:xfrm>
            <a:off x="1058247" y="374728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Line 790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AFB3CD-68C5-3785-A13A-436308ADFD23}"/>
              </a:ext>
            </a:extLst>
          </p:cNvPr>
          <p:cNvSpPr txBox="1">
            <a:spLocks/>
          </p:cNvSpPr>
          <p:nvPr/>
        </p:nvSpPr>
        <p:spPr>
          <a:xfrm>
            <a:off x="27926" y="1747903"/>
            <a:ext cx="12136145" cy="450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Error occurring in the line associated with </a:t>
            </a:r>
            <a:r>
              <a:rPr lang="en-US" b="1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schism_step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call within the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schism_nuopc_cap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4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15CFFC2-ED30-BE19-D777-EF0821A9D404}"/>
              </a:ext>
            </a:extLst>
          </p:cNvPr>
          <p:cNvSpPr txBox="1">
            <a:spLocks/>
          </p:cNvSpPr>
          <p:nvPr/>
        </p:nvSpPr>
        <p:spPr>
          <a:xfrm>
            <a:off x="838200" y="113146"/>
            <a:ext cx="10515600" cy="80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Solution Attempt: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A078D6-DD1D-0893-9454-1AD4BBDB9F55}"/>
              </a:ext>
            </a:extLst>
          </p:cNvPr>
          <p:cNvSpPr txBox="1">
            <a:spLocks/>
          </p:cNvSpPr>
          <p:nvPr/>
        </p:nvSpPr>
        <p:spPr>
          <a:xfrm>
            <a:off x="838200" y="1076363"/>
            <a:ext cx="10515600" cy="450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the elev.th file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read-only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444 elev.th)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FA700-AE90-57FB-4149-EF180C7349D4}"/>
              </a:ext>
            </a:extLst>
          </p:cNvPr>
          <p:cNvSpPr txBox="1"/>
          <p:nvPr/>
        </p:nvSpPr>
        <p:spPr>
          <a:xfrm>
            <a:off x="1858796" y="2810158"/>
            <a:ext cx="87044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D3929"/>
                </a:solidFill>
                <a:effectLst/>
                <a:highlight>
                  <a:srgbClr val="C0C0C0"/>
                </a:highlight>
                <a:latin typeface="__styreneB_5d855b"/>
              </a:rPr>
              <a:t>0: </a:t>
            </a:r>
            <a:r>
              <a:rPr lang="en-US" b="0" i="0" dirty="0" err="1">
                <a:solidFill>
                  <a:srgbClr val="3D3929"/>
                </a:solidFill>
                <a:effectLst/>
                <a:highlight>
                  <a:srgbClr val="C0C0C0"/>
                </a:highlight>
                <a:latin typeface="__styreneB_5d855b"/>
              </a:rPr>
              <a:t>forrtl</a:t>
            </a:r>
            <a:r>
              <a:rPr lang="en-US" b="0" i="0" dirty="0">
                <a:solidFill>
                  <a:srgbClr val="3D3929"/>
                </a:solidFill>
                <a:effectLst/>
                <a:highlight>
                  <a:srgbClr val="C0C0C0"/>
                </a:highlight>
                <a:latin typeface="__styreneB_5d855b"/>
              </a:rPr>
              <a:t>: </a:t>
            </a:r>
            <a:r>
              <a:rPr lang="en-US" b="1" i="0" dirty="0">
                <a:solidFill>
                  <a:srgbClr val="3D3929"/>
                </a:solidFill>
                <a:effectLst/>
                <a:highlight>
                  <a:srgbClr val="C0C0C0"/>
                </a:highlight>
                <a:latin typeface="__styreneB_5d855b"/>
              </a:rPr>
              <a:t>severe (47): write to READONLY file, unit 50</a:t>
            </a:r>
            <a:r>
              <a:rPr lang="en-US" b="0" i="0" dirty="0">
                <a:solidFill>
                  <a:srgbClr val="3D3929"/>
                </a:solidFill>
                <a:effectLst/>
                <a:highlight>
                  <a:srgbClr val="C0C0C0"/>
                </a:highlight>
                <a:latin typeface="__styreneB_5d855b"/>
              </a:rPr>
              <a:t>, file /work/noaa/nosofs/mjisan/ufs-weather-model/tests/stmp/mjisan/FV3_RT/RT_DUCK_NC_ELEV/.//elev.th </a:t>
            </a:r>
          </a:p>
          <a:p>
            <a:endParaRPr lang="en-US" dirty="0">
              <a:solidFill>
                <a:srgbClr val="3D3929"/>
              </a:solidFill>
              <a:highlight>
                <a:srgbClr val="C0C0C0"/>
              </a:highlight>
              <a:latin typeface="__styreneB_5d855b"/>
            </a:endParaRPr>
          </a:p>
          <a:p>
            <a:r>
              <a:rPr lang="en-US" b="0" i="0" dirty="0">
                <a:solidFill>
                  <a:srgbClr val="3D3929"/>
                </a:solidFill>
                <a:effectLst/>
                <a:highlight>
                  <a:srgbClr val="C0C0C0"/>
                </a:highlight>
                <a:latin typeface="__styreneB_5d855b"/>
              </a:rPr>
              <a:t>0: Image PC Routine Line Source 0: fv3_coastalS.exe 0000000001FF7398 Unknown Unknown Unknown </a:t>
            </a:r>
          </a:p>
          <a:p>
            <a:r>
              <a:rPr lang="en-US" b="0" i="0" dirty="0">
                <a:solidFill>
                  <a:srgbClr val="3D3929"/>
                </a:solidFill>
                <a:effectLst/>
                <a:highlight>
                  <a:srgbClr val="C0C0C0"/>
                </a:highlight>
                <a:latin typeface="__styreneB_5d855b"/>
              </a:rPr>
              <a:t>0: fv3_coastalS.exe 0000000000D9ADAD Unknown Unknown Unknown </a:t>
            </a:r>
          </a:p>
          <a:p>
            <a:r>
              <a:rPr lang="en-US" b="0" i="0" dirty="0">
                <a:solidFill>
                  <a:srgbClr val="3D3929"/>
                </a:solidFill>
                <a:effectLst/>
                <a:highlight>
                  <a:srgbClr val="C0C0C0"/>
                </a:highlight>
                <a:latin typeface="__styreneB_5d855b"/>
              </a:rPr>
              <a:t>0: fv3_coastalS.exe 0000000000D9797C Unknown Unknown Unknown </a:t>
            </a:r>
          </a:p>
          <a:p>
            <a:r>
              <a:rPr lang="en-US" b="0" i="0" dirty="0">
                <a:solidFill>
                  <a:srgbClr val="3D3929"/>
                </a:solidFill>
                <a:effectLst/>
                <a:highlight>
                  <a:srgbClr val="C0C0C0"/>
                </a:highlight>
                <a:latin typeface="__styreneB_5d855b"/>
              </a:rPr>
              <a:t>0: fv3_coastalS.exe 0000000001D2DB8E </a:t>
            </a:r>
            <a:r>
              <a:rPr lang="en-US" b="0" i="0" dirty="0" err="1">
                <a:solidFill>
                  <a:srgbClr val="3D3929"/>
                </a:solidFill>
                <a:effectLst/>
                <a:highlight>
                  <a:srgbClr val="C0C0C0"/>
                </a:highlight>
                <a:latin typeface="__styreneB_5d855b"/>
              </a:rPr>
              <a:t>schism_nuopc</a:t>
            </a:r>
            <a:r>
              <a:rPr lang="en-US" b="0" i="1" dirty="0" err="1">
                <a:solidFill>
                  <a:srgbClr val="3D3929"/>
                </a:solidFill>
                <a:effectLst/>
                <a:highlight>
                  <a:srgbClr val="C0C0C0"/>
                </a:highlight>
                <a:latin typeface="__styreneB_5d855b"/>
              </a:rPr>
              <a:t>cap</a:t>
            </a:r>
            <a:r>
              <a:rPr lang="en-US" b="0" i="0" dirty="0">
                <a:solidFill>
                  <a:srgbClr val="3D3929"/>
                </a:solidFill>
                <a:effectLst/>
                <a:highlight>
                  <a:srgbClr val="C0C0C0"/>
                </a:highlight>
                <a:latin typeface="__styreneB_5d855b"/>
              </a:rPr>
              <a:t> 347 schism_nuopc_cap.F90 </a:t>
            </a:r>
          </a:p>
          <a:p>
            <a:r>
              <a:rPr lang="en-US" b="0" i="0" dirty="0">
                <a:solidFill>
                  <a:srgbClr val="3D3929"/>
                </a:solidFill>
                <a:effectLst/>
                <a:highlight>
                  <a:srgbClr val="C0C0C0"/>
                </a:highlight>
                <a:latin typeface="__styreneB_5d855b"/>
              </a:rPr>
              <a:t>0: fv3_coastalS.exe 0000000000ACF214 Unknown Unknown Unknown </a:t>
            </a:r>
          </a:p>
          <a:p>
            <a:r>
              <a:rPr lang="en-US" b="0" i="0" dirty="0">
                <a:solidFill>
                  <a:srgbClr val="3D3929"/>
                </a:solidFill>
                <a:effectLst/>
                <a:highlight>
                  <a:srgbClr val="C0C0C0"/>
                </a:highlight>
                <a:latin typeface="__styreneB_5d855b"/>
              </a:rPr>
              <a:t>0: fv3_coastalS.exe 0000000000AD318F Unknown Unknown Unknown </a:t>
            </a:r>
            <a:br>
              <a:rPr lang="en-US" dirty="0">
                <a:highlight>
                  <a:srgbClr val="C0C0C0"/>
                </a:highlight>
              </a:rPr>
            </a:b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64C8AA-BC90-9DB9-AB2C-23CBCA92A845}"/>
              </a:ext>
            </a:extLst>
          </p:cNvPr>
          <p:cNvSpPr txBox="1">
            <a:spLocks/>
          </p:cNvSpPr>
          <p:nvPr/>
        </p:nvSpPr>
        <p:spPr>
          <a:xfrm>
            <a:off x="953210" y="1752460"/>
            <a:ext cx="10515600" cy="450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failed because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ESMF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unable to modify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elev.th file</a:t>
            </a:r>
          </a:p>
        </p:txBody>
      </p:sp>
    </p:spTree>
    <p:extLst>
      <p:ext uri="{BB962C8B-B14F-4D97-AF65-F5344CB8AC3E}">
        <p14:creationId xmlns:p14="http://schemas.microsoft.com/office/powerpoint/2010/main" val="255910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15CFFC2-ED30-BE19-D777-EF0821A9D40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80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Solution Attempt: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A078D6-DD1D-0893-9454-1AD4BBDB9F55}"/>
              </a:ext>
            </a:extLst>
          </p:cNvPr>
          <p:cNvSpPr txBox="1">
            <a:spLocks/>
          </p:cNvSpPr>
          <p:nvPr/>
        </p:nvSpPr>
        <p:spPr>
          <a:xfrm>
            <a:off x="838200" y="828989"/>
            <a:ext cx="10515600" cy="450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Change unit number of elev.th in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schism_step.F90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misc_subs.F90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64C8AA-BC90-9DB9-AB2C-23CBCA92A845}"/>
              </a:ext>
            </a:extLst>
          </p:cNvPr>
          <p:cNvSpPr txBox="1">
            <a:spLocks/>
          </p:cNvSpPr>
          <p:nvPr/>
        </p:nvSpPr>
        <p:spPr>
          <a:xfrm>
            <a:off x="1077035" y="1302435"/>
            <a:ext cx="10515600" cy="450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suspect there’s a conflict with unit number 50 which might also be used in ESMF side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00E6A-1969-16E2-53B6-52051DACD4D4}"/>
              </a:ext>
            </a:extLst>
          </p:cNvPr>
          <p:cNvSpPr txBox="1">
            <a:spLocks/>
          </p:cNvSpPr>
          <p:nvPr/>
        </p:nvSpPr>
        <p:spPr>
          <a:xfrm>
            <a:off x="385762" y="1924051"/>
            <a:ext cx="11987213" cy="1276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Modified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number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associate with elev.th which is part of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misc_modules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schism_step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subroutine.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Replace unit number 50 with 52 </a:t>
            </a:r>
          </a:p>
        </p:txBody>
      </p:sp>
      <p:pic>
        <p:nvPicPr>
          <p:cNvPr id="10" name="Picture 9" descr="A computer screen shot of colorful text&#10;&#10;Description automatically generated">
            <a:extLst>
              <a:ext uri="{FF2B5EF4-FFF2-40B4-BE49-F238E27FC236}">
                <a16:creationId xmlns:a16="http://schemas.microsoft.com/office/drawing/2014/main" id="{EDC97B36-DBBF-E23C-7A7C-024638E58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88" y="3429000"/>
            <a:ext cx="10992560" cy="32528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B4FDC-9656-826A-6FE0-39E35E1C635B}"/>
              </a:ext>
            </a:extLst>
          </p:cNvPr>
          <p:cNvSpPr txBox="1"/>
          <p:nvPr/>
        </p:nvSpPr>
        <p:spPr>
          <a:xfrm rot="16200000">
            <a:off x="-479539" y="4629150"/>
            <a:ext cx="17306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Misc_subs.F90</a:t>
            </a:r>
          </a:p>
        </p:txBody>
      </p:sp>
    </p:spTree>
    <p:extLst>
      <p:ext uri="{BB962C8B-B14F-4D97-AF65-F5344CB8AC3E}">
        <p14:creationId xmlns:p14="http://schemas.microsoft.com/office/powerpoint/2010/main" val="330637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062A2D157D084BA848AE59094E44D0" ma:contentTypeVersion="8" ma:contentTypeDescription="Create a new document." ma:contentTypeScope="" ma:versionID="14ff8cfd2dfd3b7abf43eb8f551cb872">
  <xsd:schema xmlns:xsd="http://www.w3.org/2001/XMLSchema" xmlns:xs="http://www.w3.org/2001/XMLSchema" xmlns:p="http://schemas.microsoft.com/office/2006/metadata/properties" xmlns:ns3="0ee6525e-1c96-487f-a3b6-0ae210f74e99" targetNamespace="http://schemas.microsoft.com/office/2006/metadata/properties" ma:root="true" ma:fieldsID="4b4e6938ca4865015eab5e46aa197ef7" ns3:_="">
    <xsd:import namespace="0ee6525e-1c96-487f-a3b6-0ae210f74e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e6525e-1c96-487f-a3b6-0ae210f74e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e6525e-1c96-487f-a3b6-0ae210f74e99" xsi:nil="true"/>
  </documentManagement>
</p:properties>
</file>

<file path=customXml/itemProps1.xml><?xml version="1.0" encoding="utf-8"?>
<ds:datastoreItem xmlns:ds="http://schemas.openxmlformats.org/officeDocument/2006/customXml" ds:itemID="{F8557810-CA51-477C-A9D2-C9F6E253B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e6525e-1c96-487f-a3b6-0ae210f74e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7A85EA-A6E5-4254-AADB-FA3A1AF56A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EA7907-6326-4E64-BC44-32D7EFD44A6B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0ee6525e-1c96-487f-a3b6-0ae210f74e99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674</Words>
  <Application>Microsoft Office PowerPoint</Application>
  <PresentationFormat>Widescreen</PresentationFormat>
  <Paragraphs>77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__styreneB_5d855b</vt:lpstr>
      <vt:lpstr>Aptos</vt:lpstr>
      <vt:lpstr>Aptos Display</vt:lpstr>
      <vt:lpstr>Arial</vt:lpstr>
      <vt:lpstr>Calibri</vt:lpstr>
      <vt:lpstr>Calibri Light</vt:lpstr>
      <vt:lpstr>Courier New</vt:lpstr>
      <vt:lpstr>Poppins Light</vt:lpstr>
      <vt:lpstr>Poppins SemiBold</vt:lpstr>
      <vt:lpstr>Wingdings</vt:lpstr>
      <vt:lpstr>Office Theme</vt:lpstr>
      <vt:lpstr>elev.th file conflict in SCHISM and UFS-Coastal</vt:lpstr>
      <vt:lpstr>The Problem</vt:lpstr>
      <vt:lpstr>elev.th file</vt:lpstr>
      <vt:lpstr>elev.th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Mansur Ali Jisan</dc:creator>
  <cp:lastModifiedBy>Mansur Ali Jisan</cp:lastModifiedBy>
  <cp:revision>9</cp:revision>
  <dcterms:created xsi:type="dcterms:W3CDTF">2024-09-27T23:20:25Z</dcterms:created>
  <dcterms:modified xsi:type="dcterms:W3CDTF">2024-09-30T15:23:39Z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0x01010045062A2D157D084BA848AE59094E44D0</vt:lpwstr>
  </property>
</Properties>
</file>