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8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E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59C6B-9F56-4639-AB38-4CCD781CEB92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7BC0F-BEC9-419C-9FE7-1ED0ACED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5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5A6-E8D3-4837-8F18-EED57F3F77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7F84-A074-45E2-8E09-04315146999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5A6-E8D3-4837-8F18-EED57F3F77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7F84-A074-45E2-8E09-043151469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5A6-E8D3-4837-8F18-EED57F3F77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7F84-A074-45E2-8E09-043151469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5A6-E8D3-4837-8F18-EED57F3F77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7F84-A074-45E2-8E09-0431514699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5A6-E8D3-4837-8F18-EED57F3F77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7F84-A074-45E2-8E09-043151469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5A6-E8D3-4837-8F18-EED57F3F77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7F84-A074-45E2-8E09-043151469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5A6-E8D3-4837-8F18-EED57F3F77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7F84-A074-45E2-8E09-043151469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5A6-E8D3-4837-8F18-EED57F3F77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7F84-A074-45E2-8E09-043151469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5A6-E8D3-4837-8F18-EED57F3F77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7F84-A074-45E2-8E09-043151469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5A6-E8D3-4837-8F18-EED57F3F77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7F84-A074-45E2-8E09-043151469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5A6-E8D3-4837-8F18-EED57F3F77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7F84-A074-45E2-8E09-043151469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02535A6-E8D3-4837-8F18-EED57F3F77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E3B7F84-A074-45E2-8E09-0431514699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Konsep%20Multimedia%20Interaktif%20Berbasis%20Halaman%20Web%20dan%20Media%20Interaktif.wmv" TargetMode="Externa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10" Type="http://schemas.openxmlformats.org/officeDocument/2006/relationships/image" Target="../media/image8.png"/><Relationship Id="rId4" Type="http://schemas.openxmlformats.org/officeDocument/2006/relationships/slide" Target="slide2.xml"/><Relationship Id="rId9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10" Type="http://schemas.openxmlformats.org/officeDocument/2006/relationships/image" Target="../media/image9.png"/><Relationship Id="rId4" Type="http://schemas.openxmlformats.org/officeDocument/2006/relationships/slide" Target="slide2.xml"/><Relationship Id="rId9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10" Type="http://schemas.openxmlformats.org/officeDocument/2006/relationships/image" Target="../media/image10.png"/><Relationship Id="rId4" Type="http://schemas.openxmlformats.org/officeDocument/2006/relationships/slide" Target="slide2.xml"/><Relationship Id="rId9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248400"/>
            <a:ext cx="8839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75"/>
            <a:ext cx="9144001" cy="2683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24674" y="2438400"/>
            <a:ext cx="8094652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3175"/>
                <a:solidFill>
                  <a:srgbClr val="FF0000"/>
                </a:solidFill>
                <a:effectLst>
                  <a:outerShdw blurRad="292100" dist="38100" dir="5400000" algn="t" rotWithShape="0">
                    <a:prstClr val="black"/>
                  </a:outerShdw>
                </a:effectLst>
                <a:latin typeface="Cooper Black" panose="0208090404030B020404" pitchFamily="18" charset="0"/>
              </a:rPr>
              <a:t>DESAIN MEDIA INTERAKTIF</a:t>
            </a:r>
          </a:p>
          <a:p>
            <a:pPr algn="ctr"/>
            <a:r>
              <a:rPr lang="en-US" sz="4000" b="1" spc="50" dirty="0" smtClean="0">
                <a:ln w="3175"/>
                <a:solidFill>
                  <a:srgbClr val="FF0000"/>
                </a:solidFill>
                <a:effectLst>
                  <a:outerShdw blurRad="292100" dist="38100" dir="5400000" algn="t" rotWithShape="0">
                    <a:prstClr val="black"/>
                  </a:outerShdw>
                </a:effectLst>
                <a:latin typeface="Cooper Black" panose="0208090404030B020404" pitchFamily="18" charset="0"/>
              </a:rPr>
              <a:t>KELAS XII MULTIMEDIA</a:t>
            </a:r>
            <a:endParaRPr lang="en-US" sz="4000" b="1" spc="50" dirty="0">
              <a:ln w="3175"/>
              <a:solidFill>
                <a:srgbClr val="FF0000"/>
              </a:solidFill>
              <a:effectLst>
                <a:outerShdw blurRad="292100" dist="38100" dir="5400000" algn="t" rotWithShape="0">
                  <a:prstClr val="black"/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38" y="3956301"/>
            <a:ext cx="1180725" cy="16062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6780" y="5833575"/>
            <a:ext cx="15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751 SeBd BT" pitchFamily="2" charset="0"/>
              </a:rPr>
              <a:t>Loading……</a:t>
            </a:r>
            <a:endParaRPr lang="en-US" dirty="0">
              <a:latin typeface="Century751 SeBd B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8610" y="5867400"/>
            <a:ext cx="2492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entury751 SeBd BT" pitchFamily="2" charset="0"/>
              </a:rPr>
              <a:t>Mario </a:t>
            </a:r>
            <a:r>
              <a:rPr lang="en-US" sz="1600" dirty="0" err="1" smtClean="0">
                <a:latin typeface="Century751 SeBd BT" pitchFamily="2" charset="0"/>
              </a:rPr>
              <a:t>Gunawan</a:t>
            </a:r>
            <a:r>
              <a:rPr lang="en-US" sz="1600" dirty="0" smtClean="0">
                <a:latin typeface="Century751 SeBd BT" pitchFamily="2" charset="0"/>
              </a:rPr>
              <a:t>, </a:t>
            </a:r>
            <a:r>
              <a:rPr lang="en-US" sz="1600" dirty="0" err="1" smtClean="0">
                <a:latin typeface="Century751 SeBd BT" pitchFamily="2" charset="0"/>
              </a:rPr>
              <a:t>S.Kom</a:t>
            </a:r>
            <a:endParaRPr lang="en-US" sz="1600" dirty="0">
              <a:latin typeface="Century751 SeBd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7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750"/>
                            </p:stCondLst>
                            <p:childTnLst>
                              <p:par>
                                <p:cTn id="19" presetID="34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33333E-6 2.54394E-6 L 3.33333E-6 -0.06129 " pathEditMode="relative" rAng="0" ptsTypes="AA">
                                      <p:cBhvr>
                                        <p:cTn id="20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6"/>
                                    </p:animMotion>
                                    <p:animRot by="1500000"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8" grpId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0" y="1314271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Multimedia </a:t>
            </a:r>
            <a:r>
              <a:rPr lang="en-US" sz="2400" b="1" dirty="0" err="1" smtClean="0">
                <a:solidFill>
                  <a:schemeClr val="bg1"/>
                </a:solidFill>
              </a:rPr>
              <a:t>interaktif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ialah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penggabungan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semua</a:t>
            </a:r>
            <a:r>
              <a:rPr lang="en-US" sz="2400" b="1" dirty="0" smtClean="0">
                <a:solidFill>
                  <a:schemeClr val="bg1"/>
                </a:solidFill>
              </a:rPr>
              <a:t> media </a:t>
            </a:r>
            <a:r>
              <a:rPr lang="en-US" sz="2400" b="1" dirty="0" err="1" smtClean="0">
                <a:solidFill>
                  <a:schemeClr val="bg1"/>
                </a:solidFill>
              </a:rPr>
              <a:t>misalnya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nih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Teks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Gambar</a:t>
            </a:r>
            <a:r>
              <a:rPr lang="en-US" sz="2400" b="1" dirty="0" smtClean="0">
                <a:solidFill>
                  <a:schemeClr val="bg1"/>
                </a:solidFill>
              </a:rPr>
              <a:t>, Audio, Video, </a:t>
            </a:r>
            <a:r>
              <a:rPr lang="en-US" sz="2400" b="1" dirty="0" err="1" smtClean="0">
                <a:solidFill>
                  <a:schemeClr val="bg1"/>
                </a:solidFill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ada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animasinya</a:t>
            </a:r>
            <a:r>
              <a:rPr lang="en-US" sz="2400" b="1" dirty="0" smtClean="0">
                <a:solidFill>
                  <a:schemeClr val="bg1"/>
                </a:solidFill>
              </a:rPr>
              <a:t> juga.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0" y="2688610"/>
            <a:ext cx="6477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Teks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ialah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suatu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artian</a:t>
            </a:r>
            <a:r>
              <a:rPr lang="en-US" sz="2200" b="1" dirty="0" smtClean="0">
                <a:solidFill>
                  <a:schemeClr val="bg1"/>
                </a:solidFill>
              </a:rPr>
              <a:t> yang </a:t>
            </a:r>
            <a:r>
              <a:rPr lang="en-US" sz="2200" b="1" dirty="0" err="1" smtClean="0">
                <a:solidFill>
                  <a:schemeClr val="bg1"/>
                </a:solidFill>
              </a:rPr>
              <a:t>berupa</a:t>
            </a:r>
            <a:r>
              <a:rPr lang="en-US" sz="2200" b="1" dirty="0" smtClean="0">
                <a:solidFill>
                  <a:schemeClr val="bg1"/>
                </a:solidFill>
              </a:rPr>
              <a:t> medium visual yang </a:t>
            </a:r>
            <a:r>
              <a:rPr lang="en-US" sz="2200" b="1" dirty="0" err="1" smtClean="0">
                <a:solidFill>
                  <a:schemeClr val="bg1"/>
                </a:solidFill>
              </a:rPr>
              <a:t>dipakai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untuk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mengartikan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bahasa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lisan</a:t>
            </a:r>
            <a:r>
              <a:rPr lang="en-US" sz="2200" b="1" dirty="0" smtClean="0">
                <a:solidFill>
                  <a:schemeClr val="bg1"/>
                </a:solidFill>
              </a:rPr>
              <a:t>. </a:t>
            </a:r>
            <a:r>
              <a:rPr lang="en-US" sz="2200" b="1" dirty="0" err="1" smtClean="0">
                <a:solidFill>
                  <a:schemeClr val="bg1"/>
                </a:solidFill>
              </a:rPr>
              <a:t>Teks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tersebut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memiliki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bermacam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jenis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bentuk</a:t>
            </a:r>
            <a:r>
              <a:rPr lang="en-US" sz="2200" b="1" dirty="0" smtClean="0">
                <a:solidFill>
                  <a:schemeClr val="bg1"/>
                </a:solidFill>
              </a:rPr>
              <a:t>, </a:t>
            </a:r>
            <a:r>
              <a:rPr lang="en-US" sz="2200" b="1" dirty="0" err="1" smtClean="0">
                <a:solidFill>
                  <a:schemeClr val="bg1"/>
                </a:solidFill>
              </a:rPr>
              <a:t>ukuran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dan</a:t>
            </a:r>
            <a:r>
              <a:rPr lang="en-US" sz="2200" b="1" dirty="0" smtClean="0">
                <a:solidFill>
                  <a:schemeClr val="bg1"/>
                </a:solidFill>
              </a:rPr>
              <a:t> juga </a:t>
            </a:r>
            <a:r>
              <a:rPr lang="en-US" sz="2200" b="1" dirty="0" err="1" smtClean="0">
                <a:solidFill>
                  <a:schemeClr val="bg1"/>
                </a:solidFill>
              </a:rPr>
              <a:t>warna</a:t>
            </a:r>
            <a:r>
              <a:rPr lang="en-US" sz="2200" b="1" dirty="0" smtClean="0">
                <a:solidFill>
                  <a:schemeClr val="bg1"/>
                </a:solidFill>
              </a:rPr>
              <a:t>.</a:t>
            </a:r>
          </a:p>
          <a:p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2200" b="1" dirty="0" err="1" smtClean="0">
                <a:solidFill>
                  <a:srgbClr val="FF0000"/>
                </a:solidFill>
              </a:rPr>
              <a:t>Gambar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merupakan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suatu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hasil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dari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penjelasan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sebuah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gambar</a:t>
            </a:r>
            <a:r>
              <a:rPr lang="en-US" sz="2200" b="1" dirty="0" smtClean="0">
                <a:solidFill>
                  <a:schemeClr val="bg1"/>
                </a:solidFill>
              </a:rPr>
              <a:t> visual yang </a:t>
            </a:r>
            <a:r>
              <a:rPr lang="en-US" sz="2200" b="1" dirty="0" err="1" smtClean="0">
                <a:solidFill>
                  <a:schemeClr val="bg1"/>
                </a:solidFill>
              </a:rPr>
              <a:t>ada</a:t>
            </a:r>
            <a:r>
              <a:rPr lang="en-US" sz="2200" b="1" dirty="0" smtClean="0">
                <a:solidFill>
                  <a:schemeClr val="bg1"/>
                </a:solidFill>
              </a:rPr>
              <a:t>. </a:t>
            </a:r>
            <a:r>
              <a:rPr lang="en-US" sz="2200" b="1" dirty="0" err="1" smtClean="0">
                <a:solidFill>
                  <a:schemeClr val="bg1"/>
                </a:solidFill>
              </a:rPr>
              <a:t>GReader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ketahui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gambar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ini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diperlukan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untuk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menunjukkan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informasi</a:t>
            </a:r>
            <a:r>
              <a:rPr lang="en-US" sz="2200" b="1" dirty="0" smtClean="0">
                <a:solidFill>
                  <a:schemeClr val="bg1"/>
                </a:solidFill>
              </a:rPr>
              <a:t> yang </a:t>
            </a:r>
            <a:r>
              <a:rPr lang="en-US" sz="2200" b="1" dirty="0" err="1" smtClean="0">
                <a:solidFill>
                  <a:schemeClr val="bg1"/>
                </a:solidFill>
              </a:rPr>
              <a:t>tidak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bisa</a:t>
            </a:r>
            <a:endParaRPr lang="en-US" sz="2200" b="1" dirty="0" smtClean="0">
              <a:solidFill>
                <a:schemeClr val="bg1"/>
              </a:solidFill>
            </a:endParaRPr>
          </a:p>
          <a:p>
            <a:r>
              <a:rPr lang="en-US" sz="2200" b="1" dirty="0" err="1" smtClean="0">
                <a:solidFill>
                  <a:schemeClr val="bg1"/>
                </a:solidFill>
              </a:rPr>
              <a:t>diartikan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lewat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sebuah</a:t>
            </a:r>
            <a:r>
              <a:rPr lang="en-US" sz="2200" b="1" dirty="0" smtClean="0">
                <a:solidFill>
                  <a:schemeClr val="bg1"/>
                </a:solidFill>
              </a:rPr>
              <a:t> kata.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1" name="Right Arrow 20">
            <a:hlinkClick r:id="rId8" action="ppaction://hlinksldjump"/>
          </p:cNvPr>
          <p:cNvSpPr/>
          <p:nvPr/>
        </p:nvSpPr>
        <p:spPr>
          <a:xfrm flipH="1">
            <a:off x="77724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ight Arrow 5">
            <a:hlinkClick r:id="rId9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1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62200" y="1705213"/>
            <a:ext cx="6477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Audio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adalah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semua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hal</a:t>
            </a:r>
            <a:r>
              <a:rPr lang="en-US" sz="2600" b="1" dirty="0">
                <a:solidFill>
                  <a:schemeClr val="bg1"/>
                </a:solidFill>
              </a:rPr>
              <a:t> yang </a:t>
            </a:r>
            <a:r>
              <a:rPr lang="en-US" sz="2600" b="1" dirty="0" err="1">
                <a:solidFill>
                  <a:schemeClr val="bg1"/>
                </a:solidFill>
              </a:rPr>
              <a:t>dapat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didengar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 err="1">
                <a:solidFill>
                  <a:schemeClr val="bg1"/>
                </a:solidFill>
              </a:rPr>
              <a:t>dengan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menggunakan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indra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pendengaran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rgbClr val="FF0000"/>
                </a:solidFill>
              </a:rPr>
              <a:t>Video</a:t>
            </a:r>
            <a:r>
              <a:rPr lang="en-US" sz="2600" b="1" dirty="0" smtClean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merupakan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sebuah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hal</a:t>
            </a:r>
            <a:r>
              <a:rPr lang="en-US" sz="2600" b="1" dirty="0">
                <a:solidFill>
                  <a:schemeClr val="bg1"/>
                </a:solidFill>
              </a:rPr>
              <a:t> yang </a:t>
            </a:r>
            <a:r>
              <a:rPr lang="en-US" sz="2600" b="1" dirty="0" err="1">
                <a:solidFill>
                  <a:schemeClr val="bg1"/>
                </a:solidFill>
              </a:rPr>
              <a:t>dapat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dilihat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 err="1">
                <a:solidFill>
                  <a:schemeClr val="bg1"/>
                </a:solidFill>
              </a:rPr>
              <a:t>dan</a:t>
            </a:r>
            <a:r>
              <a:rPr lang="en-US" sz="2600" b="1" dirty="0">
                <a:solidFill>
                  <a:schemeClr val="bg1"/>
                </a:solidFill>
              </a:rPr>
              <a:t> juga </a:t>
            </a:r>
            <a:r>
              <a:rPr lang="en-US" sz="2600" b="1" dirty="0" err="1">
                <a:solidFill>
                  <a:schemeClr val="bg1"/>
                </a:solidFill>
              </a:rPr>
              <a:t>didengar</a:t>
            </a:r>
            <a:r>
              <a:rPr lang="en-US" sz="2600" b="1" dirty="0">
                <a:solidFill>
                  <a:schemeClr val="bg1"/>
                </a:solidFill>
              </a:rPr>
              <a:t>.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2600" b="1" dirty="0" err="1" smtClean="0">
                <a:solidFill>
                  <a:srgbClr val="FF0000"/>
                </a:solidFill>
              </a:rPr>
              <a:t>Animasi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merupakan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suatu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pergerakan</a:t>
            </a:r>
            <a:r>
              <a:rPr lang="en-US" sz="2600" b="1" dirty="0">
                <a:solidFill>
                  <a:schemeClr val="bg1"/>
                </a:solidFill>
              </a:rPr>
              <a:t> yang</a:t>
            </a:r>
          </a:p>
          <a:p>
            <a:r>
              <a:rPr lang="en-US" sz="2600" b="1" dirty="0" err="1">
                <a:solidFill>
                  <a:schemeClr val="bg1"/>
                </a:solidFill>
              </a:rPr>
              <a:t>diciptakan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dengan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menampilkan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deretan</a:t>
            </a:r>
            <a:r>
              <a:rPr lang="en-US" sz="2600" b="1" dirty="0">
                <a:solidFill>
                  <a:schemeClr val="bg1"/>
                </a:solidFill>
              </a:rPr>
              <a:t> frame</a:t>
            </a:r>
          </a:p>
          <a:p>
            <a:r>
              <a:rPr lang="en-US" sz="2600" b="1" dirty="0" err="1">
                <a:solidFill>
                  <a:schemeClr val="bg1"/>
                </a:solidFill>
              </a:rPr>
              <a:t>kepada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layar</a:t>
            </a:r>
            <a:r>
              <a:rPr lang="en-US" sz="2600" b="1" dirty="0">
                <a:solidFill>
                  <a:schemeClr val="bg1"/>
                </a:solidFill>
              </a:rPr>
              <a:t>.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21" name="Right Arrow 20">
            <a:hlinkClick r:id="rId8" action="ppaction://hlinksldjump"/>
          </p:cNvPr>
          <p:cNvSpPr/>
          <p:nvPr/>
        </p:nvSpPr>
        <p:spPr>
          <a:xfrm flipH="1">
            <a:off x="77724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ight Arrow 5">
            <a:hlinkClick r:id="rId9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62200" y="1386753"/>
            <a:ext cx="6477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MULTIMEDIA INTERAKTIF BERBASIS HALAM WEB</a:t>
            </a:r>
          </a:p>
          <a:p>
            <a:endParaRPr lang="en-US" sz="1200" b="1" dirty="0" smtClean="0">
              <a:solidFill>
                <a:srgbClr val="FF0000"/>
              </a:solidFill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adalah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memahami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pemafaatan</a:t>
            </a:r>
            <a:r>
              <a:rPr lang="en-US" sz="2400" b="1" dirty="0">
                <a:solidFill>
                  <a:schemeClr val="bg1"/>
                </a:solidFill>
              </a:rPr>
              <a:t> computer </a:t>
            </a:r>
            <a:r>
              <a:rPr lang="en-US" sz="2400" b="1" dirty="0" err="1">
                <a:solidFill>
                  <a:schemeClr val="bg1"/>
                </a:solidFill>
              </a:rPr>
              <a:t>untuk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membuat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mengabukan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teks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gambar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suara</a:t>
            </a:r>
            <a:r>
              <a:rPr lang="en-US" sz="2400" b="1" dirty="0">
                <a:solidFill>
                  <a:schemeClr val="bg1"/>
                </a:solidFill>
              </a:rPr>
              <a:t>, video,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animasi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dengan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mengabukan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perangkat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perangkat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tertentu</a:t>
            </a:r>
            <a:r>
              <a:rPr lang="en-US" sz="2400" b="1" dirty="0">
                <a:solidFill>
                  <a:schemeClr val="bg1"/>
                </a:solidFill>
              </a:rPr>
              <a:t> yang </a:t>
            </a:r>
            <a:r>
              <a:rPr lang="en-US" sz="2400" b="1" dirty="0" err="1" smtClean="0">
                <a:solidFill>
                  <a:schemeClr val="bg1"/>
                </a:solidFill>
              </a:rPr>
              <a:t>dapat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memungkikan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pengguna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melalukan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navigasi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berinteraksi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komunikasi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baik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berbasis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halaman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web </a:t>
            </a:r>
            <a:r>
              <a:rPr lang="en-US" sz="2400" b="1" dirty="0" err="1">
                <a:solidFill>
                  <a:schemeClr val="bg1"/>
                </a:solidFill>
              </a:rPr>
              <a:t>maupun</a:t>
            </a:r>
            <a:r>
              <a:rPr lang="en-US" sz="2400" b="1" dirty="0">
                <a:solidFill>
                  <a:schemeClr val="bg1"/>
                </a:solidFill>
              </a:rPr>
              <a:t> media </a:t>
            </a:r>
            <a:r>
              <a:rPr lang="en-US" sz="2400" b="1" dirty="0" err="1" smtClean="0">
                <a:solidFill>
                  <a:schemeClr val="bg1"/>
                </a:solidFill>
              </a:rPr>
              <a:t>interaktif</a:t>
            </a:r>
            <a:r>
              <a:rPr lang="en-US" sz="2400" b="1" dirty="0" smtClean="0">
                <a:solidFill>
                  <a:schemeClr val="bg1"/>
                </a:solidFill>
              </a:rPr>
              <a:t>. Multimedia </a:t>
            </a:r>
            <a:r>
              <a:rPr lang="en-US" sz="2400" b="1" dirty="0" err="1">
                <a:solidFill>
                  <a:schemeClr val="bg1"/>
                </a:solidFill>
              </a:rPr>
              <a:t>berbasis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web </a:t>
            </a:r>
            <a:r>
              <a:rPr lang="en-US" sz="2400" b="1" dirty="0" err="1" smtClean="0">
                <a:solidFill>
                  <a:schemeClr val="bg1"/>
                </a:solidFill>
              </a:rPr>
              <a:t>mengandung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lebih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dari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satu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jenis</a:t>
            </a:r>
            <a:r>
              <a:rPr lang="en-US" sz="2400" b="1" dirty="0">
                <a:solidFill>
                  <a:schemeClr val="bg1"/>
                </a:solidFill>
              </a:rPr>
              <a:t> media </a:t>
            </a:r>
            <a:r>
              <a:rPr lang="en-US" sz="2400" b="1" dirty="0" err="1">
                <a:solidFill>
                  <a:schemeClr val="bg1"/>
                </a:solidFill>
              </a:rPr>
              <a:t>biasanya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suara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</a:rPr>
              <a:t>video, </a:t>
            </a:r>
            <a:r>
              <a:rPr lang="en-US" sz="2400" b="1" dirty="0" err="1" smtClean="0">
                <a:solidFill>
                  <a:schemeClr val="bg1"/>
                </a:solidFill>
              </a:rPr>
              <a:t>atau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animasi</a:t>
            </a:r>
            <a:r>
              <a:rPr lang="en-US" sz="2400" b="1" dirty="0">
                <a:solidFill>
                  <a:schemeClr val="bg1"/>
                </a:solidFill>
              </a:rPr>
              <a:t>. Di </a:t>
            </a:r>
            <a:r>
              <a:rPr lang="en-US" sz="2400" b="1" dirty="0" err="1">
                <a:solidFill>
                  <a:schemeClr val="bg1"/>
                </a:solidFill>
              </a:rPr>
              <a:t>samping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teks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gambar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Right Arrow 20">
            <a:hlinkClick r:id="rId8" action="ppaction://hlinksldjump"/>
          </p:cNvPr>
          <p:cNvSpPr/>
          <p:nvPr/>
        </p:nvSpPr>
        <p:spPr>
          <a:xfrm flipH="1">
            <a:off x="77724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ight Arrow 5">
            <a:hlinkClick r:id="rId9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2588" y="2656344"/>
            <a:ext cx="647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bg1"/>
                </a:solidFill>
              </a:rPr>
              <a:t>Dapat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mengatasi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berbagai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gaya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belajar</a:t>
            </a: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err="1" smtClean="0">
                <a:solidFill>
                  <a:schemeClr val="bg1"/>
                </a:solidFill>
              </a:rPr>
              <a:t>Belajar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dengan</a:t>
            </a:r>
            <a:r>
              <a:rPr lang="en-US" sz="2400" b="1" dirty="0">
                <a:solidFill>
                  <a:schemeClr val="bg1"/>
                </a:solidFill>
              </a:rPr>
              <a:t> system visual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err="1" smtClean="0">
                <a:solidFill>
                  <a:schemeClr val="bg1"/>
                </a:solidFill>
              </a:rPr>
              <a:t>Belajar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secara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auditori</a:t>
            </a: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err="1" smtClean="0">
                <a:solidFill>
                  <a:schemeClr val="bg1"/>
                </a:solidFill>
              </a:rPr>
              <a:t>Kinestetik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perserta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didik</a:t>
            </a: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err="1" smtClean="0">
                <a:solidFill>
                  <a:schemeClr val="bg1"/>
                </a:solidFill>
              </a:rPr>
              <a:t>Bahan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lebih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menarik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menyenangkan</a:t>
            </a: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err="1" smtClean="0">
                <a:solidFill>
                  <a:schemeClr val="bg1"/>
                </a:solidFill>
              </a:rPr>
              <a:t>Banyak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ide </a:t>
            </a:r>
            <a:r>
              <a:rPr lang="en-US" sz="2400" b="1" dirty="0" err="1">
                <a:solidFill>
                  <a:schemeClr val="bg1"/>
                </a:solidFill>
              </a:rPr>
              <a:t>ide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lebih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mudah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untuk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menyampaikan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Right Arrow 20">
            <a:hlinkClick r:id="rId8" action="ppaction://hlinksldjump"/>
          </p:cNvPr>
          <p:cNvSpPr/>
          <p:nvPr/>
        </p:nvSpPr>
        <p:spPr>
          <a:xfrm flipH="1">
            <a:off x="77724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ight Arrow 5">
            <a:hlinkClick r:id="rId9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0" y="1676400"/>
            <a:ext cx="6477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KEUNTUNGAN MENGGUNAKAN WEB BERBASIS MULTIMEDIA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6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 animBg="1"/>
      <p:bldP spid="6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2588" y="3295471"/>
            <a:ext cx="6480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chemeClr val="bg1"/>
                </a:solidFill>
              </a:rPr>
              <a:t>Waktu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biaya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pengembangan</a:t>
            </a: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 smtClean="0">
                <a:solidFill>
                  <a:schemeClr val="bg1"/>
                </a:solidFill>
              </a:rPr>
              <a:t>Kompatibilitas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waktu</a:t>
            </a:r>
            <a:r>
              <a:rPr lang="en-US" sz="2400" b="1" dirty="0">
                <a:solidFill>
                  <a:schemeClr val="bg1"/>
                </a:solidFill>
              </a:rPr>
              <a:t> download </a:t>
            </a:r>
            <a:r>
              <a:rPr lang="en-US" sz="2400" b="1" dirty="0" err="1" smtClean="0">
                <a:solidFill>
                  <a:schemeClr val="bg1"/>
                </a:solidFill>
              </a:rPr>
              <a:t>untuk</a:t>
            </a:r>
            <a:r>
              <a:rPr lang="en-US" sz="2400" b="1" dirty="0" smtClean="0">
                <a:solidFill>
                  <a:schemeClr val="bg1"/>
                </a:solidFill>
              </a:rPr>
              <a:t> multimedia </a:t>
            </a:r>
            <a:r>
              <a:rPr lang="en-US" sz="2400" b="1" dirty="0" err="1">
                <a:solidFill>
                  <a:schemeClr val="bg1"/>
                </a:solidFill>
              </a:rPr>
              <a:t>berbasis</a:t>
            </a:r>
            <a:r>
              <a:rPr lang="en-US" sz="2400" b="1" dirty="0">
                <a:solidFill>
                  <a:schemeClr val="bg1"/>
                </a:solidFill>
              </a:rPr>
              <a:t> web.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Right Arrow 20">
            <a:hlinkClick r:id="rId8" action="ppaction://hlinksldjump"/>
          </p:cNvPr>
          <p:cNvSpPr/>
          <p:nvPr/>
        </p:nvSpPr>
        <p:spPr>
          <a:xfrm flipH="1"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0" y="2217003"/>
            <a:ext cx="6477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KERUGIAN MENGGUNAKAN WEB BERBASIS MULTIMEDIA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3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hlinkClick r:id="rId8" action="ppaction://hlinkfile"/>
          </p:cNvPr>
          <p:cNvSpPr/>
          <p:nvPr/>
        </p:nvSpPr>
        <p:spPr>
          <a:xfrm>
            <a:off x="3657600" y="3810000"/>
            <a:ext cx="3810000" cy="762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 Rounded MT Bold" panose="020F0704030504030204" pitchFamily="34" charset="0"/>
              </a:rPr>
              <a:t>LIHAT VIDEO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3645" y="2232083"/>
            <a:ext cx="5777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KLIK TOMBOL DIBAWAH INI UNTUK MELIHAT VIDEO MATERI KONSEP DMI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5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3" grpId="1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1752600"/>
            <a:ext cx="6324599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3000" dirty="0">
                <a:solidFill>
                  <a:schemeClr val="bg1"/>
                </a:solidFill>
                <a:latin typeface="Clarendon Blk BT" panose="02040905050505020204" pitchFamily="18" charset="0"/>
              </a:rPr>
              <a:t>DESAIN PERANCANGAN</a:t>
            </a:r>
          </a:p>
          <a:p>
            <a:pPr algn="ctr">
              <a:spcAft>
                <a:spcPts val="130"/>
              </a:spcAft>
            </a:pPr>
            <a:r>
              <a:rPr lang="en-US" sz="3000" dirty="0">
                <a:solidFill>
                  <a:schemeClr val="bg1"/>
                </a:solidFill>
                <a:latin typeface="Clarendon Blk BT" panose="02040905050505020204" pitchFamily="18" charset="0"/>
              </a:rPr>
              <a:t>ALUR UNTUK MULTIMEDIA</a:t>
            </a:r>
          </a:p>
          <a:p>
            <a:pPr algn="ctr">
              <a:spcAft>
                <a:spcPts val="130"/>
              </a:spcAft>
            </a:pPr>
            <a:r>
              <a:rPr lang="en-US" sz="3000" dirty="0">
                <a:solidFill>
                  <a:schemeClr val="bg1"/>
                </a:solidFill>
                <a:latin typeface="Clarendon Blk BT" panose="02040905050505020204" pitchFamily="18" charset="0"/>
              </a:rPr>
              <a:t>INTERAKTIF BERBASIS</a:t>
            </a:r>
          </a:p>
          <a:p>
            <a:pPr algn="ctr">
              <a:spcAft>
                <a:spcPts val="130"/>
              </a:spcAft>
            </a:pPr>
            <a:r>
              <a:rPr lang="en-US" sz="3000" dirty="0">
                <a:solidFill>
                  <a:schemeClr val="bg1"/>
                </a:solidFill>
                <a:latin typeface="Clarendon Blk BT" panose="02040905050505020204" pitchFamily="18" charset="0"/>
              </a:rPr>
              <a:t>HALAMAN WEB DAN</a:t>
            </a:r>
          </a:p>
          <a:p>
            <a:pPr algn="ctr">
              <a:spcAft>
                <a:spcPts val="130"/>
              </a:spcAft>
            </a:pPr>
            <a:r>
              <a:rPr lang="en-US" sz="3000" dirty="0" smtClean="0">
                <a:solidFill>
                  <a:schemeClr val="bg1"/>
                </a:solidFill>
                <a:latin typeface="Clarendon Blk BT" panose="02040905050505020204" pitchFamily="18" charset="0"/>
              </a:rPr>
              <a:t>MEDIA INTERAKTIF</a:t>
            </a:r>
            <a:endParaRPr lang="en-US" sz="3000" dirty="0">
              <a:solidFill>
                <a:schemeClr val="bg1"/>
              </a:solidFill>
              <a:latin typeface="Clarendon Blk BT" panose="02040905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48100" y="45382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Century751 SeBd BT" pitchFamily="2" charset="0"/>
              </a:rPr>
              <a:t>Oleh</a:t>
            </a:r>
            <a:r>
              <a:rPr lang="en-US" sz="1600" dirty="0" smtClean="0">
                <a:solidFill>
                  <a:srgbClr val="FF0000"/>
                </a:solidFill>
                <a:latin typeface="Century751 SeBd BT" pitchFamily="2" charset="0"/>
              </a:rPr>
              <a:t> :Mario </a:t>
            </a:r>
            <a:r>
              <a:rPr lang="en-US" sz="1600" dirty="0" err="1" smtClean="0">
                <a:solidFill>
                  <a:srgbClr val="FF0000"/>
                </a:solidFill>
                <a:latin typeface="Century751 SeBd BT" pitchFamily="2" charset="0"/>
              </a:rPr>
              <a:t>Gunawan</a:t>
            </a:r>
            <a:r>
              <a:rPr lang="en-US" sz="1600" dirty="0" smtClean="0">
                <a:solidFill>
                  <a:srgbClr val="FF0000"/>
                </a:solidFill>
                <a:latin typeface="Century751 SeBd BT" pitchFamily="2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Century751 SeBd BT" pitchFamily="2" charset="0"/>
              </a:rPr>
              <a:t>S.Kom.e</a:t>
            </a:r>
            <a:endParaRPr lang="en-US" sz="1600" dirty="0">
              <a:solidFill>
                <a:srgbClr val="FF0000"/>
              </a:solidFill>
              <a:latin typeface="Century751 SeBd BT" pitchFamily="2" charset="0"/>
            </a:endParaRPr>
          </a:p>
        </p:txBody>
      </p:sp>
      <p:sp>
        <p:nvSpPr>
          <p:cNvPr id="22" name="Right Arrow 21">
            <a:hlinkClick r:id="rId8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5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21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1447800"/>
            <a:ext cx="6324599" cy="102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3000" dirty="0" smtClean="0">
                <a:solidFill>
                  <a:schemeClr val="bg1"/>
                </a:solidFill>
                <a:latin typeface="Clarendon Blk BT" panose="02040905050505020204" pitchFamily="18" charset="0"/>
              </a:rPr>
              <a:t>FLOWCHART MULTIMEDIA</a:t>
            </a:r>
            <a:endParaRPr lang="en-US" sz="3000" dirty="0">
              <a:solidFill>
                <a:schemeClr val="bg1"/>
              </a:solidFill>
              <a:latin typeface="Clarendon Blk BT" panose="02040905050505020204" pitchFamily="18" charset="0"/>
            </a:endParaRPr>
          </a:p>
          <a:p>
            <a:pPr algn="ctr">
              <a:spcAft>
                <a:spcPts val="130"/>
              </a:spcAft>
            </a:pPr>
            <a:r>
              <a:rPr lang="en-US" sz="3000" dirty="0">
                <a:solidFill>
                  <a:schemeClr val="bg1"/>
                </a:solidFill>
                <a:latin typeface="Clarendon Blk BT" panose="02040905050505020204" pitchFamily="18" charset="0"/>
              </a:rPr>
              <a:t>INTERAKTIF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62199" y="2547878"/>
            <a:ext cx="623510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Flowchart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adalah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bagian-bagian</a:t>
            </a:r>
            <a:r>
              <a:rPr lang="en-US" sz="2600" dirty="0">
                <a:solidFill>
                  <a:schemeClr val="bg1"/>
                </a:solidFill>
              </a:rPr>
              <a:t> yang </a:t>
            </a:r>
            <a:r>
              <a:rPr lang="en-US" sz="2600" dirty="0" err="1">
                <a:solidFill>
                  <a:schemeClr val="bg1"/>
                </a:solidFill>
              </a:rPr>
              <a:t>mempunyai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arus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yang </a:t>
            </a:r>
            <a:r>
              <a:rPr lang="en-US" sz="2600" dirty="0" err="1" smtClean="0">
                <a:solidFill>
                  <a:schemeClr val="bg1"/>
                </a:solidFill>
              </a:rPr>
              <a:t>meggambarkan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langkah-langkah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penyelesaian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suatu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masalah</a:t>
            </a:r>
            <a:r>
              <a:rPr lang="en-US" sz="2600" dirty="0" smtClean="0">
                <a:solidFill>
                  <a:schemeClr val="bg1"/>
                </a:solidFill>
              </a:rPr>
              <a:t>. </a:t>
            </a:r>
            <a:r>
              <a:rPr lang="en-US" sz="2600" dirty="0" err="1" smtClean="0">
                <a:solidFill>
                  <a:schemeClr val="bg1"/>
                </a:solidFill>
              </a:rPr>
              <a:t>Untuk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multimedia </a:t>
            </a:r>
            <a:r>
              <a:rPr lang="en-US" sz="2600" dirty="0" err="1">
                <a:solidFill>
                  <a:schemeClr val="bg1"/>
                </a:solidFill>
              </a:rPr>
              <a:t>interaktif</a:t>
            </a:r>
            <a:r>
              <a:rPr lang="en-US" sz="2600" dirty="0">
                <a:solidFill>
                  <a:schemeClr val="bg1"/>
                </a:solidFill>
              </a:rPr>
              <a:t> flowchart </a:t>
            </a:r>
            <a:r>
              <a:rPr lang="en-US" sz="2600" dirty="0" err="1">
                <a:solidFill>
                  <a:schemeClr val="bg1"/>
                </a:solidFill>
              </a:rPr>
              <a:t>meggambarkan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secara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langsung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alur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dari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proyek</a:t>
            </a:r>
            <a:r>
              <a:rPr lang="en-US" sz="2600" dirty="0">
                <a:solidFill>
                  <a:schemeClr val="bg1"/>
                </a:solidFill>
              </a:rPr>
              <a:t> yang </a:t>
            </a:r>
            <a:r>
              <a:rPr lang="en-US" sz="2600" dirty="0" err="1">
                <a:solidFill>
                  <a:schemeClr val="bg1"/>
                </a:solidFill>
              </a:rPr>
              <a:t>dibuat</a:t>
            </a:r>
            <a:r>
              <a:rPr lang="en-US" sz="2600" dirty="0" smtClean="0">
                <a:solidFill>
                  <a:schemeClr val="bg1"/>
                </a:solidFill>
              </a:rPr>
              <a:t>. </a:t>
            </a:r>
            <a:r>
              <a:rPr lang="en-US" sz="2600" dirty="0" err="1" smtClean="0">
                <a:solidFill>
                  <a:schemeClr val="bg1"/>
                </a:solidFill>
              </a:rPr>
              <a:t>Mulai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dari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awal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program,input,proses,output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di </a:t>
            </a:r>
            <a:r>
              <a:rPr lang="en-US" sz="2600" dirty="0" err="1">
                <a:solidFill>
                  <a:schemeClr val="bg1"/>
                </a:solidFill>
              </a:rPr>
              <a:t>lanjutkan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dengan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keluar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dari</a:t>
            </a:r>
            <a:r>
              <a:rPr lang="en-US" sz="2600" dirty="0" smtClean="0">
                <a:solidFill>
                  <a:schemeClr val="bg1"/>
                </a:solidFill>
              </a:rPr>
              <a:t> program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22" name="Right Arrow 21">
            <a:hlinkClick r:id="rId8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ight Arrow 22">
            <a:hlinkClick r:id="rId7" action="ppaction://hlinksldjump"/>
          </p:cNvPr>
          <p:cNvSpPr/>
          <p:nvPr/>
        </p:nvSpPr>
        <p:spPr>
          <a:xfrm flipH="1">
            <a:off x="77724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8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1295400"/>
            <a:ext cx="6324599" cy="72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dirty="0">
                <a:solidFill>
                  <a:schemeClr val="bg1"/>
                </a:solidFill>
                <a:latin typeface="Clarendon Blk BT" panose="02040905050505020204" pitchFamily="18" charset="0"/>
              </a:rPr>
              <a:t>STRUKTUR </a:t>
            </a:r>
            <a:r>
              <a:rPr lang="en-US" sz="2000" dirty="0" smtClean="0">
                <a:solidFill>
                  <a:schemeClr val="bg1"/>
                </a:solidFill>
                <a:latin typeface="Clarendon Blk BT" panose="02040905050505020204" pitchFamily="18" charset="0"/>
              </a:rPr>
              <a:t>NAVIGASI PROYEK</a:t>
            </a:r>
            <a:endParaRPr lang="en-US" sz="2000" dirty="0">
              <a:solidFill>
                <a:schemeClr val="bg1"/>
              </a:solidFill>
              <a:latin typeface="Clarendon Blk BT" panose="02040905050505020204" pitchFamily="18" charset="0"/>
            </a:endParaRPr>
          </a:p>
          <a:p>
            <a:pPr algn="ctr">
              <a:spcAft>
                <a:spcPts val="130"/>
              </a:spcAft>
            </a:pPr>
            <a:r>
              <a:rPr lang="en-US" sz="2000" dirty="0">
                <a:solidFill>
                  <a:schemeClr val="bg1"/>
                </a:solidFill>
                <a:latin typeface="Clarendon Blk BT" panose="02040905050505020204" pitchFamily="18" charset="0"/>
              </a:rPr>
              <a:t>MULTIMEDIA ANTARA LAIN: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51691" y="2130147"/>
            <a:ext cx="623510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Linier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• </a:t>
            </a:r>
            <a:r>
              <a:rPr lang="en-US" sz="1600" b="1" dirty="0" err="1">
                <a:solidFill>
                  <a:schemeClr val="bg1"/>
                </a:solidFill>
              </a:rPr>
              <a:t>Navigasi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dilakukan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secara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berurutan</a:t>
            </a:r>
            <a:r>
              <a:rPr lang="en-US" sz="1600" b="1" dirty="0" smtClean="0">
                <a:solidFill>
                  <a:schemeClr val="bg1"/>
                </a:solidFill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</a:rPr>
              <a:t>sehingga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pengguna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melakukannya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satu</a:t>
            </a:r>
            <a:r>
              <a:rPr lang="en-US" sz="1600" b="1" dirty="0">
                <a:solidFill>
                  <a:schemeClr val="bg1"/>
                </a:solidFill>
              </a:rPr>
              <a:t> per </a:t>
            </a:r>
            <a:r>
              <a:rPr lang="en-US" sz="1600" b="1" dirty="0" err="1">
                <a:solidFill>
                  <a:schemeClr val="bg1"/>
                </a:solidFill>
              </a:rPr>
              <a:t>satu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secara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berurutan</a:t>
            </a:r>
            <a:r>
              <a:rPr lang="en-US" sz="1600" b="1" dirty="0" smtClean="0">
                <a:solidFill>
                  <a:schemeClr val="bg1"/>
                </a:solidFill>
              </a:rPr>
              <a:t>. </a:t>
            </a:r>
            <a:r>
              <a:rPr lang="en-US" sz="1600" b="1" dirty="0" err="1" smtClean="0">
                <a:solidFill>
                  <a:schemeClr val="bg1"/>
                </a:solidFill>
              </a:rPr>
              <a:t>Jika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satu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halaman</a:t>
            </a:r>
            <a:r>
              <a:rPr lang="en-US" sz="1600" b="1" dirty="0">
                <a:solidFill>
                  <a:schemeClr val="bg1"/>
                </a:solidFill>
              </a:rPr>
              <a:t> di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klik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maka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muncul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halaman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selanjutnya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begitu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seterusnya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rgbClr val="FF0000"/>
                </a:solidFill>
              </a:rPr>
              <a:t>Hierarki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• </a:t>
            </a:r>
            <a:r>
              <a:rPr lang="en-US" sz="1600" b="1" dirty="0" err="1">
                <a:solidFill>
                  <a:schemeClr val="bg1"/>
                </a:solidFill>
              </a:rPr>
              <a:t>Navigasi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cabang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pohon</a:t>
            </a:r>
            <a:r>
              <a:rPr lang="en-US" sz="1600" b="1" dirty="0" smtClean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merupakan</a:t>
            </a:r>
            <a:r>
              <a:rPr lang="en-US" sz="1600" b="1" dirty="0">
                <a:solidFill>
                  <a:schemeClr val="bg1"/>
                </a:solidFill>
              </a:rPr>
              <a:t> linier </a:t>
            </a:r>
            <a:r>
              <a:rPr lang="en-US" sz="1600" b="1" dirty="0" err="1">
                <a:solidFill>
                  <a:schemeClr val="bg1"/>
                </a:solidFill>
              </a:rPr>
              <a:t>dengan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percabangan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Non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linier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• </a:t>
            </a:r>
            <a:r>
              <a:rPr lang="en-US" sz="1600" b="1" dirty="0" err="1">
                <a:solidFill>
                  <a:schemeClr val="bg1"/>
                </a:solidFill>
              </a:rPr>
              <a:t>Navigasi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dilakukan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secara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bebas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tanpa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melalui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jaiur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telah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ditentukan</a:t>
            </a:r>
            <a:r>
              <a:rPr lang="en-US" sz="1600" b="1" dirty="0" smtClean="0">
                <a:solidFill>
                  <a:schemeClr val="bg1"/>
                </a:solidFill>
              </a:rPr>
              <a:t>. </a:t>
            </a:r>
            <a:r>
              <a:rPr lang="en-US" sz="1600" b="1" dirty="0" err="1" smtClean="0">
                <a:solidFill>
                  <a:schemeClr val="bg1"/>
                </a:solidFill>
              </a:rPr>
              <a:t>Pengguna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dapat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bergerak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bebas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tanpa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ada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pembatasan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rgbClr val="FF0000"/>
                </a:solidFill>
              </a:rPr>
              <a:t>Komposit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• </a:t>
            </a:r>
            <a:r>
              <a:rPr lang="en-US" sz="1600" b="1" dirty="0" err="1">
                <a:solidFill>
                  <a:schemeClr val="bg1"/>
                </a:solidFill>
              </a:rPr>
              <a:t>Navigasi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dapat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bergerak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bebas</a:t>
            </a:r>
            <a:r>
              <a:rPr lang="en-US" sz="1600" b="1" dirty="0">
                <a:solidFill>
                  <a:schemeClr val="bg1"/>
                </a:solidFill>
              </a:rPr>
              <a:t> (non linier) </a:t>
            </a:r>
            <a:r>
              <a:rPr lang="en-US" sz="1600" b="1" dirty="0" err="1">
                <a:solidFill>
                  <a:schemeClr val="bg1"/>
                </a:solidFill>
              </a:rPr>
              <a:t>tetapi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terkadang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ada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pembatasan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navigasi</a:t>
            </a:r>
            <a:r>
              <a:rPr lang="en-US" sz="1600" b="1" dirty="0">
                <a:solidFill>
                  <a:schemeClr val="bg1"/>
                </a:solidFill>
              </a:rPr>
              <a:t> linier.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Right Arrow 22">
            <a:hlinkClick r:id="rId8" action="ppaction://hlinksldjump"/>
          </p:cNvPr>
          <p:cNvSpPr/>
          <p:nvPr/>
        </p:nvSpPr>
        <p:spPr>
          <a:xfrm flipH="1">
            <a:off x="77724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ight Arrow 21">
            <a:hlinkClick r:id="rId9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5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3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1295400"/>
            <a:ext cx="6324599" cy="84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400" dirty="0" smtClean="0">
                <a:solidFill>
                  <a:schemeClr val="bg1"/>
                </a:solidFill>
                <a:latin typeface="Clarendon Blk BT" panose="02040905050505020204" pitchFamily="18" charset="0"/>
              </a:rPr>
              <a:t>STORYBOARD MULTIMEDIA</a:t>
            </a:r>
            <a:endParaRPr lang="en-US" sz="2400" dirty="0">
              <a:solidFill>
                <a:schemeClr val="bg1"/>
              </a:solidFill>
              <a:latin typeface="Clarendon Blk BT" panose="02040905050505020204" pitchFamily="18" charset="0"/>
            </a:endParaRPr>
          </a:p>
          <a:p>
            <a:pPr algn="ctr">
              <a:spcAft>
                <a:spcPts val="130"/>
              </a:spcAft>
            </a:pPr>
            <a:r>
              <a:rPr lang="en-US" sz="2400" dirty="0">
                <a:solidFill>
                  <a:schemeClr val="bg1"/>
                </a:solidFill>
                <a:latin typeface="Clarendon Blk BT" panose="02040905050505020204" pitchFamily="18" charset="0"/>
              </a:rPr>
              <a:t>INTERAKTIF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51691" y="2191702"/>
            <a:ext cx="623510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Storyboard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atau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disebut</a:t>
            </a:r>
            <a:r>
              <a:rPr lang="en-US" sz="2000" b="1" dirty="0">
                <a:solidFill>
                  <a:schemeClr val="bg1"/>
                </a:solidFill>
              </a:rPr>
              <a:t> juga </a:t>
            </a:r>
            <a:r>
              <a:rPr lang="en-US" sz="2000" b="1" dirty="0" err="1">
                <a:solidFill>
                  <a:schemeClr val="bg1"/>
                </a:solidFill>
              </a:rPr>
              <a:t>kerangka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grafis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digunakan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untuk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mendiskripsikan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proyek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multimedia </a:t>
            </a:r>
            <a:r>
              <a:rPr lang="en-US" sz="2000" b="1" dirty="0" err="1" smtClean="0">
                <a:solidFill>
                  <a:schemeClr val="bg1"/>
                </a:solidFill>
              </a:rPr>
              <a:t>interaktif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dengan</a:t>
            </a:r>
            <a:r>
              <a:rPr lang="en-US" sz="2000" b="1" dirty="0">
                <a:solidFill>
                  <a:schemeClr val="bg1"/>
                </a:solidFill>
              </a:rPr>
              <a:t> detail </a:t>
            </a:r>
            <a:r>
              <a:rPr lang="en-US" sz="2000" b="1" dirty="0" err="1">
                <a:solidFill>
                  <a:schemeClr val="bg1"/>
                </a:solidFill>
              </a:rPr>
              <a:t>menggunakan</a:t>
            </a:r>
            <a:r>
              <a:rPr lang="en-US" sz="2000" b="1" dirty="0">
                <a:solidFill>
                  <a:schemeClr val="bg1"/>
                </a:solidFill>
              </a:rPr>
              <a:t> kata-kata </a:t>
            </a:r>
            <a:r>
              <a:rPr lang="en-US" sz="2000" b="1" dirty="0" err="1" smtClean="0">
                <a:solidFill>
                  <a:schemeClr val="bg1"/>
                </a:solidFill>
              </a:rPr>
              <a:t>dan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sketsa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untuk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setiap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tampilan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layar,suara,pilihan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navigasi,pilihan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warna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gradasi</a:t>
            </a:r>
            <a:r>
              <a:rPr lang="en-US" sz="2000" b="1" dirty="0">
                <a:solidFill>
                  <a:schemeClr val="bg1"/>
                </a:solidFill>
              </a:rPr>
              <a:t> yang </a:t>
            </a:r>
            <a:r>
              <a:rPr lang="en-US" sz="2000" b="1" dirty="0" err="1" smtClean="0">
                <a:solidFill>
                  <a:schemeClr val="bg1"/>
                </a:solidFill>
              </a:rPr>
              <a:t>tepat,isi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teks,atribut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font,bentuk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tombol,style,umpan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balik</a:t>
            </a:r>
            <a:r>
              <a:rPr lang="en-US" sz="2000" b="1" dirty="0" smtClean="0">
                <a:solidFill>
                  <a:schemeClr val="bg1"/>
                </a:solidFill>
              </a:rPr>
              <a:t>/</a:t>
            </a:r>
            <a:r>
              <a:rPr lang="en-US" sz="2000" b="1" dirty="0" err="1" smtClean="0">
                <a:solidFill>
                  <a:schemeClr val="bg1"/>
                </a:solidFill>
              </a:rPr>
              <a:t>respon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Secara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lebih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mudahnya</a:t>
            </a:r>
            <a:r>
              <a:rPr lang="en-US" sz="2000" b="1" dirty="0">
                <a:solidFill>
                  <a:schemeClr val="bg1"/>
                </a:solidFill>
              </a:rPr>
              <a:t> storyboard </a:t>
            </a:r>
            <a:r>
              <a:rPr lang="en-US" sz="2000" b="1" dirty="0" err="1" smtClean="0">
                <a:solidFill>
                  <a:schemeClr val="bg1"/>
                </a:solidFill>
              </a:rPr>
              <a:t>merupakan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gambaran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grafis</a:t>
            </a:r>
            <a:r>
              <a:rPr lang="en-US" sz="2000" b="1" dirty="0">
                <a:solidFill>
                  <a:schemeClr val="bg1"/>
                </a:solidFill>
              </a:rPr>
              <a:t>/visual </a:t>
            </a:r>
            <a:r>
              <a:rPr lang="en-US" sz="2000" b="1" dirty="0" err="1">
                <a:solidFill>
                  <a:schemeClr val="bg1"/>
                </a:solidFill>
              </a:rPr>
              <a:t>dari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proyek</a:t>
            </a:r>
            <a:r>
              <a:rPr lang="en-US" sz="2000" b="1" dirty="0">
                <a:solidFill>
                  <a:schemeClr val="bg1"/>
                </a:solidFill>
              </a:rPr>
              <a:t> yang </a:t>
            </a:r>
            <a:r>
              <a:rPr lang="en-US" sz="2000" b="1" dirty="0" err="1">
                <a:solidFill>
                  <a:schemeClr val="bg1"/>
                </a:solidFill>
              </a:rPr>
              <a:t>akan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kita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buat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didalamnya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mencakup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teks,audio,grafik,animasi,video,dan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aspek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interaktif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ight Arrow 22">
            <a:hlinkClick r:id="rId8" action="ppaction://hlinksldjump"/>
          </p:cNvPr>
          <p:cNvSpPr/>
          <p:nvPr/>
        </p:nvSpPr>
        <p:spPr>
          <a:xfrm flipH="1">
            <a:off x="77724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ight Arrow 21">
            <a:hlinkClick r:id="rId9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9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3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75"/>
            <a:ext cx="9144001" cy="2683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24674" y="2438400"/>
            <a:ext cx="8094652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3175"/>
                <a:solidFill>
                  <a:srgbClr val="FF0000"/>
                </a:solidFill>
                <a:effectLst>
                  <a:outerShdw blurRad="292100" dist="38100" dir="5400000" algn="t" rotWithShape="0">
                    <a:prstClr val="black"/>
                  </a:outerShdw>
                </a:effectLst>
                <a:latin typeface="Cooper Black" panose="0208090404030B020404" pitchFamily="18" charset="0"/>
              </a:rPr>
              <a:t>DESAIN MEDIA INTERAKTIF</a:t>
            </a:r>
          </a:p>
          <a:p>
            <a:pPr algn="ctr"/>
            <a:r>
              <a:rPr lang="en-US" sz="4000" b="1" spc="50" dirty="0" smtClean="0">
                <a:ln w="3175"/>
                <a:solidFill>
                  <a:srgbClr val="FF0000"/>
                </a:solidFill>
                <a:effectLst>
                  <a:outerShdw blurRad="292100" dist="38100" dir="5400000" algn="t" rotWithShape="0">
                    <a:prstClr val="black"/>
                  </a:outerShdw>
                </a:effectLst>
                <a:latin typeface="Cooper Black" panose="0208090404030B020404" pitchFamily="18" charset="0"/>
              </a:rPr>
              <a:t>KELAS XII MULTIMEDIA</a:t>
            </a:r>
            <a:endParaRPr lang="en-US" sz="4000" b="1" spc="50" dirty="0">
              <a:ln w="3175"/>
              <a:solidFill>
                <a:srgbClr val="FF0000"/>
              </a:solidFill>
              <a:effectLst>
                <a:outerShdw blurRad="292100" dist="38100" dir="5400000" algn="t" rotWithShape="0">
                  <a:prstClr val="black"/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67" y="3956301"/>
            <a:ext cx="900667" cy="1225299"/>
          </a:xfrm>
          <a:prstGeom prst="rect">
            <a:avLst/>
          </a:prstGeom>
        </p:spPr>
      </p:pic>
      <p:sp>
        <p:nvSpPr>
          <p:cNvPr id="2" name="Rounded Rectangle 1">
            <a:hlinkClick r:id="" action="ppaction://hlinkshowjump?jump=nextslide"/>
          </p:cNvPr>
          <p:cNvSpPr/>
          <p:nvPr/>
        </p:nvSpPr>
        <p:spPr>
          <a:xfrm>
            <a:off x="5943600" y="5257800"/>
            <a:ext cx="1828800" cy="762000"/>
          </a:xfrm>
          <a:prstGeom prst="roundRect">
            <a:avLst>
              <a:gd name="adj" fmla="val 26902"/>
            </a:avLst>
          </a:prstGeom>
          <a:solidFill>
            <a:schemeClr val="tx1"/>
          </a:solidFill>
          <a:ln>
            <a:noFill/>
          </a:ln>
          <a:effectLst>
            <a:outerShdw blurRad="381000" dist="38100" dir="8100000" algn="tr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effectLst>
                  <a:outerShdw blurRad="12700" dist="38100" dir="2700000" algn="tl">
                    <a:srgbClr val="000000">
                      <a:alpha val="71000"/>
                    </a:srgbClr>
                  </a:outerShdw>
                </a:effectLst>
                <a:latin typeface="Arial Black" panose="020B0A04020102020204" pitchFamily="34" charset="0"/>
              </a:rPr>
              <a:t>MULAI</a:t>
            </a:r>
            <a:endParaRPr lang="en-US" sz="2600" dirty="0">
              <a:solidFill>
                <a:srgbClr val="FF0000"/>
              </a:solidFill>
              <a:effectLst>
                <a:outerShdw blurRad="12700" dist="38100" dir="2700000" algn="tl">
                  <a:srgbClr val="000000">
                    <a:alpha val="71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Rounded Rectangle 9">
            <a:hlinkClick r:id="" action="ppaction://hlinkshowjump?jump=endshow"/>
          </p:cNvPr>
          <p:cNvSpPr/>
          <p:nvPr/>
        </p:nvSpPr>
        <p:spPr>
          <a:xfrm>
            <a:off x="1371600" y="5257800"/>
            <a:ext cx="1828800" cy="762000"/>
          </a:xfrm>
          <a:prstGeom prst="roundRect">
            <a:avLst>
              <a:gd name="adj" fmla="val 26902"/>
            </a:avLst>
          </a:prstGeom>
          <a:solidFill>
            <a:schemeClr val="tx1"/>
          </a:solidFill>
          <a:ln>
            <a:noFill/>
          </a:ln>
          <a:effectLst>
            <a:outerShdw blurRad="381000" dist="38100" dir="8100000" algn="tr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effectLst>
                  <a:outerShdw blurRad="635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KELUAR</a:t>
            </a:r>
            <a:endParaRPr lang="en-US" sz="2400" dirty="0">
              <a:solidFill>
                <a:srgbClr val="FF0000"/>
              </a:solidFill>
              <a:effectLst>
                <a:outerShdw blurRad="63500" dist="38100" dir="2700000" algn="tl">
                  <a:srgbClr val="000000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8500" y="63670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751 SeBd BT" pitchFamily="2" charset="0"/>
              </a:rPr>
              <a:t>Mario </a:t>
            </a:r>
            <a:r>
              <a:rPr lang="en-US" sz="1600" dirty="0" err="1" smtClean="0">
                <a:latin typeface="Century751 SeBd BT" pitchFamily="2" charset="0"/>
              </a:rPr>
              <a:t>Gunawan</a:t>
            </a:r>
            <a:r>
              <a:rPr lang="en-US" sz="1600" dirty="0" smtClean="0">
                <a:latin typeface="Century751 SeBd BT" pitchFamily="2" charset="0"/>
              </a:rPr>
              <a:t>, </a:t>
            </a:r>
            <a:r>
              <a:rPr lang="en-US" sz="1600" dirty="0" err="1" smtClean="0">
                <a:latin typeface="Century751 SeBd BT" pitchFamily="2" charset="0"/>
              </a:rPr>
              <a:t>S.Kom.e</a:t>
            </a:r>
            <a:endParaRPr lang="en-US" sz="1600" dirty="0">
              <a:latin typeface="Century751 SeBd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0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3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3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10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1670779"/>
            <a:ext cx="6324599" cy="84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400" dirty="0" smtClean="0">
                <a:solidFill>
                  <a:srgbClr val="FF0000"/>
                </a:solidFill>
                <a:latin typeface="Clarendon Blk BT" panose="02040905050505020204" pitchFamily="18" charset="0"/>
              </a:rPr>
              <a:t>FUNGSI STORYBOARD MULTIMEDIA</a:t>
            </a:r>
          </a:p>
          <a:p>
            <a:pPr algn="ctr">
              <a:spcAft>
                <a:spcPts val="130"/>
              </a:spcAft>
            </a:pPr>
            <a:r>
              <a:rPr lang="en-US" sz="2400" dirty="0" smtClean="0">
                <a:solidFill>
                  <a:srgbClr val="FF0000"/>
                </a:solidFill>
                <a:latin typeface="Clarendon Blk BT" panose="02040905050505020204" pitchFamily="18" charset="0"/>
              </a:rPr>
              <a:t>INTERAKTIF ADALAH</a:t>
            </a:r>
            <a:endParaRPr lang="en-US" sz="2400" dirty="0">
              <a:solidFill>
                <a:srgbClr val="FF0000"/>
              </a:solidFill>
              <a:latin typeface="Clarendon Blk BT" panose="02040905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51691" y="2667000"/>
            <a:ext cx="6235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/>
                </a:solidFill>
              </a:rPr>
              <a:t>Untuk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memperjelasflowchart</a:t>
            </a: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/>
                </a:solidFill>
              </a:rPr>
              <a:t>Sebagai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pedoman</a:t>
            </a:r>
            <a:r>
              <a:rPr lang="en-US" sz="2400" b="1" dirty="0">
                <a:solidFill>
                  <a:schemeClr val="bg1"/>
                </a:solidFill>
              </a:rPr>
              <a:t>/</a:t>
            </a:r>
            <a:r>
              <a:rPr lang="en-US" sz="2400" b="1" dirty="0" err="1">
                <a:solidFill>
                  <a:schemeClr val="bg1"/>
                </a:solidFill>
              </a:rPr>
              <a:t>acuan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bagi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animator,programmer,nartor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tim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yang lain</a:t>
            </a: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/>
                </a:solidFill>
              </a:rPr>
              <a:t>Merupakan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dokumen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tertulis</a:t>
            </a: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/>
                </a:solidFill>
              </a:rPr>
              <a:t>Bahan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pembuatan</a:t>
            </a:r>
            <a:r>
              <a:rPr lang="en-US" sz="2400" b="1" dirty="0">
                <a:solidFill>
                  <a:schemeClr val="bg1"/>
                </a:solidFill>
              </a:rPr>
              <a:t> manual </a:t>
            </a:r>
            <a:r>
              <a:rPr lang="en-US" sz="2400" b="1" dirty="0" smtClean="0">
                <a:solidFill>
                  <a:schemeClr val="bg1"/>
                </a:solidFill>
              </a:rPr>
              <a:t>book/</a:t>
            </a:r>
            <a:r>
              <a:rPr lang="en-US" sz="2400" b="1" dirty="0" err="1" smtClean="0">
                <a:solidFill>
                  <a:schemeClr val="bg1"/>
                </a:solidFill>
              </a:rPr>
              <a:t>petunjuk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penggunaan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Right Arrow 22">
            <a:hlinkClick r:id="rId8" action="ppaction://hlinksldjump"/>
          </p:cNvPr>
          <p:cNvSpPr/>
          <p:nvPr/>
        </p:nvSpPr>
        <p:spPr>
          <a:xfrm flipH="1">
            <a:off x="77724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ight Arrow 21">
            <a:hlinkClick r:id="rId9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1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3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1295400"/>
            <a:ext cx="6324599" cy="93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dirty="0" smtClean="0">
                <a:solidFill>
                  <a:schemeClr val="bg1"/>
                </a:solidFill>
                <a:latin typeface="Clarendon Blk BT" panose="02040905050505020204" pitchFamily="18" charset="0"/>
              </a:rPr>
              <a:t>KENTENTUAN-KETENTUAN UMUM</a:t>
            </a:r>
          </a:p>
          <a:p>
            <a:pPr algn="ctr">
              <a:spcAft>
                <a:spcPts val="130"/>
              </a:spcAft>
            </a:pPr>
            <a:r>
              <a:rPr lang="en-US" dirty="0" smtClean="0">
                <a:solidFill>
                  <a:schemeClr val="bg1"/>
                </a:solidFill>
                <a:latin typeface="Clarendon Blk BT" panose="02040905050505020204" pitchFamily="18" charset="0"/>
              </a:rPr>
              <a:t>STORYBOARD MULTIMEDIA INTERAKTIF ADALAH</a:t>
            </a:r>
            <a:endParaRPr lang="en-US" dirty="0">
              <a:solidFill>
                <a:schemeClr val="bg1"/>
              </a:solidFill>
              <a:latin typeface="Clarendon Blk BT" panose="02040905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0" y="2267158"/>
            <a:ext cx="632460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600" b="1" dirty="0" err="1">
                <a:solidFill>
                  <a:schemeClr val="bg1"/>
                </a:solidFill>
              </a:rPr>
              <a:t>Gambar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disiapkan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disertai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dengan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penjelasan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narasi</a:t>
            </a:r>
            <a:endParaRPr lang="en-US" sz="16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arenR"/>
            </a:pPr>
            <a:endParaRPr lang="en-US" sz="8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 smtClean="0">
                <a:solidFill>
                  <a:schemeClr val="bg1"/>
                </a:solidFill>
              </a:rPr>
              <a:t>Pembuatan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storyboard </a:t>
            </a:r>
            <a:r>
              <a:rPr lang="en-US" sz="1600" b="1" dirty="0" err="1">
                <a:solidFill>
                  <a:schemeClr val="bg1"/>
                </a:solidFill>
              </a:rPr>
              <a:t>diawali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dengan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gambar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visual</a:t>
            </a:r>
          </a:p>
          <a:p>
            <a:pPr marL="228600" indent="-228600">
              <a:buFont typeface="+mj-lt"/>
              <a:buAutoNum type="arabicParenR"/>
            </a:pPr>
            <a:endParaRPr lang="en-US" sz="8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 smtClean="0">
                <a:solidFill>
                  <a:schemeClr val="bg1"/>
                </a:solidFill>
              </a:rPr>
              <a:t>Narasi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digunakan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untuk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melengkapi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hal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sulit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tidak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bisa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diwakili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dengan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bentuk</a:t>
            </a:r>
            <a:r>
              <a:rPr lang="en-US" sz="1600" b="1" dirty="0">
                <a:solidFill>
                  <a:schemeClr val="bg1"/>
                </a:solidFill>
              </a:rPr>
              <a:t> visual</a:t>
            </a:r>
          </a:p>
          <a:p>
            <a:pPr marL="228600" indent="-228600">
              <a:buFont typeface="+mj-lt"/>
              <a:buAutoNum type="arabicParenR"/>
            </a:pPr>
            <a:endParaRPr lang="en-US" sz="8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bg1"/>
                </a:solidFill>
              </a:rPr>
              <a:t>Bahasa </a:t>
            </a:r>
            <a:r>
              <a:rPr lang="en-US" sz="1600" b="1" dirty="0" err="1">
                <a:solidFill>
                  <a:schemeClr val="bg1"/>
                </a:solidFill>
              </a:rPr>
              <a:t>lisan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digunakan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terutama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 smtClean="0">
                <a:solidFill>
                  <a:schemeClr val="bg1"/>
                </a:solidFill>
              </a:rPr>
              <a:t>dibaca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oleh</a:t>
            </a:r>
            <a:r>
              <a:rPr lang="en-US" sz="1600" b="1" dirty="0" smtClean="0">
                <a:solidFill>
                  <a:schemeClr val="bg1"/>
                </a:solidFill>
              </a:rPr>
              <a:t> narrator</a:t>
            </a:r>
            <a:endParaRPr lang="en-US" sz="16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arenR"/>
            </a:pPr>
            <a:endParaRPr lang="en-US" sz="8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 smtClean="0">
                <a:solidFill>
                  <a:schemeClr val="bg1"/>
                </a:solidFill>
              </a:rPr>
              <a:t>Gunakan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struktur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kalimat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 smtClean="0">
                <a:solidFill>
                  <a:schemeClr val="bg1"/>
                </a:solidFill>
              </a:rPr>
              <a:t>sederhana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arenR"/>
            </a:pPr>
            <a:endParaRPr lang="en-US" sz="8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 smtClean="0">
                <a:solidFill>
                  <a:schemeClr val="bg1"/>
                </a:solidFill>
              </a:rPr>
              <a:t>Gunakan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symbol yang </a:t>
            </a:r>
            <a:r>
              <a:rPr lang="en-US" sz="1600" b="1" dirty="0" err="1">
                <a:solidFill>
                  <a:schemeClr val="bg1"/>
                </a:solidFill>
              </a:rPr>
              <a:t>sederhana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mudah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dipahami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oleh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semua</a:t>
            </a:r>
            <a:r>
              <a:rPr lang="en-US" sz="1600" b="1" dirty="0">
                <a:solidFill>
                  <a:schemeClr val="bg1"/>
                </a:solidFill>
              </a:rPr>
              <a:t> orang</a:t>
            </a:r>
          </a:p>
          <a:p>
            <a:pPr marL="228600" indent="-228600">
              <a:buFont typeface="+mj-lt"/>
              <a:buAutoNum type="arabicParenR"/>
            </a:pPr>
            <a:endParaRPr lang="en-US" sz="8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 smtClean="0">
                <a:solidFill>
                  <a:schemeClr val="bg1"/>
                </a:solidFill>
              </a:rPr>
              <a:t>Gunakam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gambar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daalam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bentuk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menarik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serta</a:t>
            </a:r>
            <a:endParaRPr lang="en-US" sz="16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arenR"/>
            </a:pPr>
            <a:endParaRPr lang="en-US" sz="8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>
                <a:solidFill>
                  <a:schemeClr val="bg1"/>
                </a:solidFill>
              </a:rPr>
              <a:t>komposisi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tepat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mudah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dipahami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Right Arrow 22">
            <a:hlinkClick r:id="rId8" action="ppaction://hlinksldjump"/>
          </p:cNvPr>
          <p:cNvSpPr/>
          <p:nvPr/>
        </p:nvSpPr>
        <p:spPr>
          <a:xfrm flipH="1">
            <a:off x="77724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ight Arrow 21">
            <a:hlinkClick r:id="rId9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1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3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1295400"/>
            <a:ext cx="632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400" dirty="0" smtClean="0">
                <a:solidFill>
                  <a:schemeClr val="bg1"/>
                </a:solidFill>
                <a:latin typeface="Clarendon Blk BT" panose="02040905050505020204" pitchFamily="18" charset="0"/>
              </a:rPr>
              <a:t>FORMAT STORYBOARD</a:t>
            </a:r>
            <a:endParaRPr lang="en-US" sz="2400" dirty="0">
              <a:solidFill>
                <a:schemeClr val="bg1"/>
              </a:solidFill>
              <a:latin typeface="Clarendon Blk BT" panose="02040905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0" y="1777425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Format storyboard multimedia </a:t>
            </a:r>
            <a:r>
              <a:rPr lang="en-US" sz="1600" b="1" dirty="0" err="1">
                <a:solidFill>
                  <a:schemeClr val="bg1"/>
                </a:solidFill>
              </a:rPr>
              <a:t>interaktif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antara</a:t>
            </a:r>
            <a:r>
              <a:rPr lang="en-US" sz="1600" b="1" dirty="0">
                <a:solidFill>
                  <a:schemeClr val="bg1"/>
                </a:solidFill>
              </a:rPr>
              <a:t> lain </a:t>
            </a:r>
            <a:r>
              <a:rPr lang="en-US" sz="1600" b="1" dirty="0" err="1">
                <a:solidFill>
                  <a:schemeClr val="bg1"/>
                </a:solidFill>
              </a:rPr>
              <a:t>kartu</a:t>
            </a:r>
            <a:r>
              <a:rPr lang="en-US" sz="1600" b="1" dirty="0">
                <a:solidFill>
                  <a:schemeClr val="bg1"/>
                </a:solidFill>
              </a:rPr>
              <a:t>, </a:t>
            </a:r>
            <a:r>
              <a:rPr lang="en-US" sz="1600" b="1" dirty="0" smtClean="0">
                <a:solidFill>
                  <a:schemeClr val="bg1"/>
                </a:solidFill>
              </a:rPr>
              <a:t>double </a:t>
            </a:r>
            <a:r>
              <a:rPr lang="en-US" sz="1600" b="1" dirty="0" err="1" smtClean="0">
                <a:solidFill>
                  <a:schemeClr val="bg1"/>
                </a:solidFill>
              </a:rPr>
              <a:t>coloum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landscape. Format </a:t>
            </a:r>
            <a:r>
              <a:rPr lang="en-US" sz="1600" b="1" dirty="0">
                <a:solidFill>
                  <a:schemeClr val="bg1"/>
                </a:solidFill>
              </a:rPr>
              <a:t>storyboard </a:t>
            </a:r>
            <a:r>
              <a:rPr lang="en-US" sz="1600" b="1" dirty="0" err="1">
                <a:solidFill>
                  <a:schemeClr val="bg1"/>
                </a:solidFill>
              </a:rPr>
              <a:t>jenis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kartu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Right Arrow 22">
            <a:hlinkClick r:id="rId8" action="ppaction://hlinksldjump"/>
          </p:cNvPr>
          <p:cNvSpPr/>
          <p:nvPr/>
        </p:nvSpPr>
        <p:spPr>
          <a:xfrm flipH="1">
            <a:off x="77724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ight Arrow 21">
            <a:hlinkClick r:id="rId9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https://lh3.googleusercontent.com/WyHxXU-ODOjBDjqzGqPLh8TPcLX6jcwEqdJYpSzhxKDDAXEWhK7bjXyhPn8eh5LHo7eCGCUR5szeK8YAbmWdNf0yNzFRzfb4X8jRjxIjXISL1lo9N3NuDTgj3943wDn5umrDCLI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63504"/>
            <a:ext cx="4419600" cy="28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29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3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1295400"/>
            <a:ext cx="6324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1600" dirty="0" smtClean="0">
                <a:solidFill>
                  <a:schemeClr val="bg1"/>
                </a:solidFill>
                <a:latin typeface="Clarendon Blk BT" panose="02040905050505020204" pitchFamily="18" charset="0"/>
              </a:rPr>
              <a:t>FORMAT STORYBOARD JENIS DOUBEL COLOUMN</a:t>
            </a:r>
            <a:endParaRPr lang="en-US" sz="1600" dirty="0">
              <a:solidFill>
                <a:schemeClr val="bg1"/>
              </a:solidFill>
              <a:latin typeface="Clarendon Blk BT" panose="02040905050505020204" pitchFamily="18" charset="0"/>
            </a:endParaRPr>
          </a:p>
        </p:txBody>
      </p:sp>
      <p:sp>
        <p:nvSpPr>
          <p:cNvPr id="23" name="Right Arrow 22">
            <a:hlinkClick r:id="rId8" action="ppaction://hlinksldjump"/>
          </p:cNvPr>
          <p:cNvSpPr/>
          <p:nvPr/>
        </p:nvSpPr>
        <p:spPr>
          <a:xfrm flipH="1">
            <a:off x="77724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ight Arrow 21">
            <a:hlinkClick r:id="rId9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050" name="Picture 2" descr="https://lh6.googleusercontent.com/jXmeIRDpd4lePBTcj0A9qRRw4916vDOD7zeesON5ncodOMPCZTlrP7uo6WD3V-FKuWDd_QkcAJgegtgKxLiE8h5zllYsDErhD_Jrf3kUgB_4Mr6Up36wmDLOGAsa3ZjtMomBrTM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6096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1295400"/>
            <a:ext cx="632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dirty="0" smtClean="0">
                <a:solidFill>
                  <a:schemeClr val="bg1"/>
                </a:solidFill>
                <a:latin typeface="Clarendon Blk BT" panose="02040905050505020204" pitchFamily="18" charset="0"/>
              </a:rPr>
              <a:t>FORMAT STORYBOARD JENISLANDSCAPE</a:t>
            </a:r>
            <a:endParaRPr lang="en-US" sz="2000" dirty="0">
              <a:solidFill>
                <a:schemeClr val="bg1"/>
              </a:solidFill>
              <a:latin typeface="Clarendon Blk BT" panose="02040905050505020204" pitchFamily="18" charset="0"/>
            </a:endParaRPr>
          </a:p>
        </p:txBody>
      </p:sp>
      <p:sp>
        <p:nvSpPr>
          <p:cNvPr id="23" name="Right Arrow 22">
            <a:hlinkClick r:id="rId8" action="ppaction://hlinksldjump"/>
          </p:cNvPr>
          <p:cNvSpPr/>
          <p:nvPr/>
        </p:nvSpPr>
        <p:spPr>
          <a:xfrm flipH="1">
            <a:off x="77724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ight Arrow 21">
            <a:hlinkClick r:id="rId9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074" name="Picture 2" descr="https://lh5.googleusercontent.com/f61Rk9zLOS4-w0s5aXpRDhg38YqFqDbLVGmoCjujOGuQfIsG0NYBndw7_nlJ7hJngE7tzUTGs6QOssyiiBsaiHevXdHZ04UyyjHv5wyVYtEIX4lBiBDcm_4ZTcD-hBpF6pDOJUC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18779"/>
            <a:ext cx="6372225" cy="36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38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1447800"/>
            <a:ext cx="6324599" cy="65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dirty="0" smtClean="0">
                <a:solidFill>
                  <a:schemeClr val="bg1"/>
                </a:solidFill>
                <a:latin typeface="Clarendon Blk BT" panose="02040905050505020204" pitchFamily="18" charset="0"/>
              </a:rPr>
              <a:t>KOMPONEN-KOMPONENPENYUSUN</a:t>
            </a:r>
          </a:p>
          <a:p>
            <a:pPr algn="ctr">
              <a:spcAft>
                <a:spcPts val="130"/>
              </a:spcAft>
            </a:pPr>
            <a:r>
              <a:rPr lang="en-US" dirty="0" smtClean="0">
                <a:solidFill>
                  <a:schemeClr val="bg1"/>
                </a:solidFill>
                <a:latin typeface="Clarendon Blk BT" panose="02040905050505020204" pitchFamily="18" charset="0"/>
              </a:rPr>
              <a:t>STORYBOARD INTERAKTIF ANTARA LAIN:</a:t>
            </a:r>
            <a:endParaRPr lang="en-US" dirty="0">
              <a:solidFill>
                <a:schemeClr val="bg1"/>
              </a:solidFill>
              <a:latin typeface="Clarendon Blk BT" panose="02040905050505020204" pitchFamily="18" charset="0"/>
            </a:endParaRPr>
          </a:p>
        </p:txBody>
      </p:sp>
      <p:sp>
        <p:nvSpPr>
          <p:cNvPr id="23" name="Right Arrow 22">
            <a:hlinkClick r:id="rId8" action="ppaction://hlinksldjump"/>
          </p:cNvPr>
          <p:cNvSpPr/>
          <p:nvPr/>
        </p:nvSpPr>
        <p:spPr>
          <a:xfrm flipH="1">
            <a:off x="77724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ight Arrow 21">
            <a:hlinkClick r:id="rId9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4600" y="2286000"/>
            <a:ext cx="6019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Sketsa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atau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gambaran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layar</a:t>
            </a:r>
            <a:r>
              <a:rPr lang="en-US" sz="2000" b="1" dirty="0">
                <a:solidFill>
                  <a:schemeClr val="bg1"/>
                </a:solidFill>
              </a:rPr>
              <a:t>, </a:t>
            </a:r>
            <a:r>
              <a:rPr lang="en-US" sz="2000" b="1" dirty="0" err="1">
                <a:solidFill>
                  <a:schemeClr val="bg1"/>
                </a:solidFill>
              </a:rPr>
              <a:t>halaman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atau</a:t>
            </a:r>
            <a:r>
              <a:rPr lang="en-US" sz="2000" b="1" dirty="0">
                <a:solidFill>
                  <a:schemeClr val="bg1"/>
                </a:solidFill>
              </a:rPr>
              <a:t>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Warna</a:t>
            </a:r>
            <a:r>
              <a:rPr lang="en-US" sz="2000" b="1" dirty="0">
                <a:solidFill>
                  <a:schemeClr val="bg1"/>
                </a:solidFill>
              </a:rPr>
              <a:t>, </a:t>
            </a:r>
            <a:r>
              <a:rPr lang="en-US" sz="2000" b="1" dirty="0" err="1">
                <a:solidFill>
                  <a:schemeClr val="bg1"/>
                </a:solidFill>
              </a:rPr>
              <a:t>penempatan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ukuran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grafik</a:t>
            </a:r>
            <a:r>
              <a:rPr lang="en-US" sz="2000" b="1" dirty="0">
                <a:solidFill>
                  <a:schemeClr val="bg1"/>
                </a:solidFill>
              </a:rPr>
              <a:t>, </a:t>
            </a:r>
            <a:r>
              <a:rPr lang="en-US" sz="2000" b="1" dirty="0" err="1">
                <a:solidFill>
                  <a:schemeClr val="bg1"/>
                </a:solidFill>
              </a:rPr>
              <a:t>jika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perlu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Teks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asli</a:t>
            </a:r>
            <a:r>
              <a:rPr lang="en-US" sz="2000" b="1" dirty="0">
                <a:solidFill>
                  <a:schemeClr val="bg1"/>
                </a:solidFill>
              </a:rPr>
              <a:t>, </a:t>
            </a:r>
            <a:r>
              <a:rPr lang="en-US" sz="2000" b="1" dirty="0" err="1">
                <a:solidFill>
                  <a:schemeClr val="bg1"/>
                </a:solidFill>
              </a:rPr>
              <a:t>jika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ditampilkan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pada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halaman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atau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layar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Warna</a:t>
            </a:r>
            <a:r>
              <a:rPr lang="en-US" sz="2000" b="1" dirty="0">
                <a:solidFill>
                  <a:schemeClr val="bg1"/>
                </a:solidFill>
              </a:rPr>
              <a:t>, </a:t>
            </a:r>
            <a:r>
              <a:rPr lang="en-US" sz="2000" b="1" dirty="0" err="1">
                <a:solidFill>
                  <a:schemeClr val="bg1"/>
                </a:solidFill>
              </a:rPr>
              <a:t>ukuran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tipe</a:t>
            </a:r>
            <a:r>
              <a:rPr lang="en-US" sz="2000" b="1" dirty="0">
                <a:solidFill>
                  <a:schemeClr val="bg1"/>
                </a:solidFill>
              </a:rPr>
              <a:t> font </a:t>
            </a:r>
            <a:r>
              <a:rPr lang="en-US" sz="2000" b="1" dirty="0" err="1">
                <a:solidFill>
                  <a:schemeClr val="bg1"/>
                </a:solidFill>
              </a:rPr>
              <a:t>jika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ada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teks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Narasi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jika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ada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Animasi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jika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ada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Video </a:t>
            </a:r>
            <a:r>
              <a:rPr lang="en-US" sz="2000" b="1" dirty="0" err="1">
                <a:solidFill>
                  <a:schemeClr val="bg1"/>
                </a:solidFill>
              </a:rPr>
              <a:t>jika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ada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Audio </a:t>
            </a:r>
            <a:r>
              <a:rPr lang="en-US" sz="2000" b="1" dirty="0" err="1">
                <a:solidFill>
                  <a:schemeClr val="bg1"/>
                </a:solidFill>
              </a:rPr>
              <a:t>jika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ada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Interaksi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dengan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pengguna</a:t>
            </a:r>
            <a:r>
              <a:rPr lang="en-US" sz="2000" b="1" dirty="0">
                <a:solidFill>
                  <a:schemeClr val="bg1"/>
                </a:solidFill>
              </a:rPr>
              <a:t>, </a:t>
            </a:r>
            <a:r>
              <a:rPr lang="en-US" sz="2000" b="1" dirty="0" err="1">
                <a:solidFill>
                  <a:schemeClr val="bg1"/>
                </a:solidFill>
              </a:rPr>
              <a:t>jika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ada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Dan </a:t>
            </a:r>
            <a:r>
              <a:rPr lang="en-US" sz="2000" b="1" dirty="0" err="1">
                <a:solidFill>
                  <a:schemeClr val="bg1"/>
                </a:solidFill>
              </a:rPr>
              <a:t>hal-hal</a:t>
            </a:r>
            <a:r>
              <a:rPr lang="en-US" sz="2000" b="1" dirty="0">
                <a:solidFill>
                  <a:schemeClr val="bg1"/>
                </a:solidFill>
              </a:rPr>
              <a:t> yang </a:t>
            </a:r>
            <a:r>
              <a:rPr lang="en-US" sz="2000" b="1" dirty="0" err="1">
                <a:solidFill>
                  <a:schemeClr val="bg1"/>
                </a:solidFill>
              </a:rPr>
              <a:t>perlu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diketahui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oleh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staf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produksi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0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22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>
            <a:hlinkClick r:id="rId8" action="ppaction://hlinksldjump"/>
          </p:cNvPr>
          <p:cNvSpPr/>
          <p:nvPr/>
        </p:nvSpPr>
        <p:spPr>
          <a:xfrm flipH="1"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0" y="2124194"/>
            <a:ext cx="3124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TAMPILAN MENU UTAMA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BERISI TOMBOL DI MENUBAR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1. HOME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2. TUJUAN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3. MATERI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4. VIDEO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5. EVALUSI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6. PROFIL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0800" y="4391561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DENGAN TOMBOL NAVIGASI PENDUKUNG BERISI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1. TOMBOL EXIT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2. TOMBOL PETUNJUK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2543" y="2128897"/>
            <a:ext cx="38452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TAMPILAN MENU </a:t>
            </a:r>
            <a:r>
              <a:rPr lang="en-US" sz="1600" b="1" dirty="0" smtClean="0">
                <a:solidFill>
                  <a:schemeClr val="bg1"/>
                </a:solidFill>
              </a:rPr>
              <a:t>MATERI DENGAN </a:t>
            </a:r>
            <a:r>
              <a:rPr lang="en-US" sz="1600" b="1" dirty="0">
                <a:solidFill>
                  <a:schemeClr val="bg1"/>
                </a:solidFill>
              </a:rPr>
              <a:t>SUB MENU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1. KONSEP DASAR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2. </a:t>
            </a:r>
            <a:r>
              <a:rPr lang="en-US" sz="1600" b="1" dirty="0" smtClean="0">
                <a:solidFill>
                  <a:schemeClr val="bg1"/>
                </a:solidFill>
              </a:rPr>
              <a:t>SEGITIGA EXPOSURE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3. ISO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4. SPEED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5. DIAFRAGMA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6. MENGOPERASIKAN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62200" y="1447800"/>
            <a:ext cx="632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dirty="0" smtClean="0">
                <a:solidFill>
                  <a:schemeClr val="bg1"/>
                </a:solidFill>
                <a:latin typeface="Clarendon Blk BT" panose="02040905050505020204" pitchFamily="18" charset="0"/>
              </a:rPr>
              <a:t>MENU DAN ISI YANG ADA DI STORYBOARD</a:t>
            </a:r>
            <a:endParaRPr lang="en-US" sz="2000" dirty="0">
              <a:solidFill>
                <a:schemeClr val="bg1"/>
              </a:solidFill>
              <a:latin typeface="Clarendon Blk BT" panose="02040905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7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21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4756" y="3244334"/>
            <a:ext cx="281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TUNGGU YA SABAR…..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4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45738" y="2559615"/>
            <a:ext cx="5615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Impact" panose="020B0806030902050204" pitchFamily="34" charset="0"/>
              </a:rPr>
              <a:t>SELAMAT DATANG DI POWER POINT</a:t>
            </a:r>
          </a:p>
          <a:p>
            <a:pPr algn="ctr"/>
            <a:r>
              <a:rPr lang="en-US" sz="2000" dirty="0" smtClean="0">
                <a:latin typeface="Impact" panose="020B0806030902050204" pitchFamily="34" charset="0"/>
              </a:rPr>
              <a:t>DESAIN MULTIMEDIA INTERAKTIF KELAS XII MULTIMEDIA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27091" y="3711714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Impact" panose="020B0806030902050204" pitchFamily="34" charset="0"/>
              </a:rPr>
              <a:t>SILAHKAN PILIH SALAH SATU MENU</a:t>
            </a:r>
          </a:p>
          <a:p>
            <a:pPr algn="ctr"/>
            <a:r>
              <a:rPr lang="en-US" sz="2000" dirty="0" smtClean="0">
                <a:latin typeface="Impact" panose="020B0806030902050204" pitchFamily="34" charset="0"/>
              </a:rPr>
              <a:t>UNTUK MASUK KE MATERINYA</a:t>
            </a:r>
          </a:p>
        </p:txBody>
      </p:sp>
    </p:spTree>
    <p:extLst>
      <p:ext uri="{BB962C8B-B14F-4D97-AF65-F5344CB8AC3E}">
        <p14:creationId xmlns:p14="http://schemas.microsoft.com/office/powerpoint/2010/main" val="390934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7891" y="2316540"/>
            <a:ext cx="5993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KONSEP MULTIMEDIA INTERAKTIF BERBASIS HALAMAN WEB DAN MEDIA INTERAKTIF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3800" y="4343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entury751 SeBd BT" pitchFamily="2" charset="0"/>
              </a:rPr>
              <a:t>Oleh</a:t>
            </a:r>
            <a:r>
              <a:rPr lang="en-US" dirty="0" smtClean="0">
                <a:solidFill>
                  <a:schemeClr val="bg1"/>
                </a:solidFill>
                <a:latin typeface="Century751 SeBd BT" pitchFamily="2" charset="0"/>
              </a:rPr>
              <a:t> : </a:t>
            </a:r>
            <a:r>
              <a:rPr lang="en-US" dirty="0" smtClean="0">
                <a:solidFill>
                  <a:srgbClr val="FF0000"/>
                </a:solidFill>
                <a:latin typeface="Century751 SeBd BT" pitchFamily="2" charset="0"/>
              </a:rPr>
              <a:t>Mario </a:t>
            </a:r>
            <a:r>
              <a:rPr lang="en-US" dirty="0" err="1" smtClean="0">
                <a:solidFill>
                  <a:srgbClr val="FF0000"/>
                </a:solidFill>
                <a:latin typeface="Century751 SeBd BT" pitchFamily="2" charset="0"/>
              </a:rPr>
              <a:t>Gunawan</a:t>
            </a:r>
            <a:r>
              <a:rPr lang="en-US" dirty="0" smtClean="0">
                <a:solidFill>
                  <a:srgbClr val="FF0000"/>
                </a:solidFill>
                <a:latin typeface="Century751 SeBd BT" pitchFamily="2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entury751 SeBd BT" pitchFamily="2" charset="0"/>
              </a:rPr>
              <a:t>S.Kom.e</a:t>
            </a:r>
            <a:endParaRPr lang="en-US" dirty="0" smtClean="0">
              <a:solidFill>
                <a:srgbClr val="FF0000"/>
              </a:solidFill>
              <a:latin typeface="Century751 SeBd BT" pitchFamily="2" charset="0"/>
            </a:endParaRPr>
          </a:p>
        </p:txBody>
      </p:sp>
      <p:sp>
        <p:nvSpPr>
          <p:cNvPr id="6" name="Right Arrow 5">
            <a:hlinkClick r:id="rId8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2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3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>
            <a:hlinkClick r:id="rId8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ight Arrow 20">
            <a:hlinkClick r:id="rId5" action="ppaction://hlinksldjump"/>
          </p:cNvPr>
          <p:cNvSpPr/>
          <p:nvPr/>
        </p:nvSpPr>
        <p:spPr>
          <a:xfrm flipH="1">
            <a:off x="77724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200" y="1407616"/>
            <a:ext cx="6477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Konsep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adalah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sesuatu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hal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memahami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dari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suatu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pemikiran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atau</a:t>
            </a:r>
            <a:r>
              <a:rPr lang="en-US" sz="2400" dirty="0" smtClean="0">
                <a:solidFill>
                  <a:schemeClr val="bg1"/>
                </a:solidFill>
              </a:rPr>
              <a:t> ide yang </a:t>
            </a:r>
            <a:r>
              <a:rPr lang="en-US" sz="2400" dirty="0" err="1" smtClean="0">
                <a:solidFill>
                  <a:schemeClr val="bg1"/>
                </a:solidFill>
              </a:rPr>
              <a:t>ada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Multimedia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adalah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sesuatu</a:t>
            </a:r>
            <a:r>
              <a:rPr lang="en-US" sz="2400" dirty="0" smtClean="0">
                <a:solidFill>
                  <a:schemeClr val="bg1"/>
                </a:solidFill>
              </a:rPr>
              <a:t> yang di </a:t>
            </a:r>
            <a:r>
              <a:rPr lang="en-US" sz="2400" dirty="0" err="1" smtClean="0">
                <a:solidFill>
                  <a:schemeClr val="bg1"/>
                </a:solidFill>
              </a:rPr>
              <a:t>gunakan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untuk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memberikan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atau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bisa</a:t>
            </a:r>
            <a:r>
              <a:rPr lang="en-US" sz="2400" dirty="0" smtClean="0">
                <a:solidFill>
                  <a:schemeClr val="bg1"/>
                </a:solidFill>
              </a:rPr>
              <a:t> juga </a:t>
            </a:r>
            <a:r>
              <a:rPr lang="en-US" sz="2400" dirty="0" err="1" smtClean="0">
                <a:solidFill>
                  <a:schemeClr val="bg1"/>
                </a:solidFill>
              </a:rPr>
              <a:t>membawa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sebuah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hal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Konsep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Multimedia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itu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ialah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pemahaman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tentang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pemanfaatan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komputer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dalam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pembuatan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penggabungan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dari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bagian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teks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gambar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suara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video,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animasi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dapat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membuat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sipemakai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dalam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menggunakan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atau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berhubungan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baik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secara</a:t>
            </a:r>
            <a:r>
              <a:rPr lang="en-US" sz="2400" dirty="0" smtClean="0">
                <a:solidFill>
                  <a:schemeClr val="bg1"/>
                </a:solidFill>
              </a:rPr>
              <a:t> web </a:t>
            </a:r>
            <a:r>
              <a:rPr lang="en-US" sz="2400" dirty="0" err="1" smtClean="0">
                <a:solidFill>
                  <a:schemeClr val="bg1"/>
                </a:solidFill>
              </a:rPr>
              <a:t>ataupun</a:t>
            </a:r>
            <a:r>
              <a:rPr lang="en-US" sz="2400" dirty="0" smtClean="0">
                <a:solidFill>
                  <a:schemeClr val="bg1"/>
                </a:solidFill>
              </a:rPr>
              <a:t> media.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32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>
            <a:hlinkClick r:id="rId8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ight Arrow 20">
            <a:hlinkClick r:id="rId9" action="ppaction://hlinksldjump"/>
          </p:cNvPr>
          <p:cNvSpPr/>
          <p:nvPr/>
        </p:nvSpPr>
        <p:spPr>
          <a:xfrm flipH="1">
            <a:off x="77724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200" y="1423749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Multimedia </a:t>
            </a:r>
            <a:r>
              <a:rPr lang="en-US" sz="2400" b="1" dirty="0" err="1" smtClean="0">
                <a:solidFill>
                  <a:schemeClr val="bg1"/>
                </a:solidFill>
              </a:rPr>
              <a:t>menurut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beberapa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ahli</a:t>
            </a:r>
            <a:r>
              <a:rPr lang="en-US" sz="2400" b="1" dirty="0" smtClean="0">
                <a:solidFill>
                  <a:schemeClr val="bg1"/>
                </a:solidFill>
              </a:rPr>
              <a:t> yang </a:t>
            </a:r>
            <a:r>
              <a:rPr lang="en-US" sz="2400" b="1" dirty="0" err="1" smtClean="0">
                <a:solidFill>
                  <a:schemeClr val="bg1"/>
                </a:solidFill>
              </a:rPr>
              <a:t>ada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antara</a:t>
            </a:r>
            <a:r>
              <a:rPr lang="en-US" sz="2400" b="1" dirty="0" smtClean="0">
                <a:solidFill>
                  <a:schemeClr val="bg1"/>
                </a:solidFill>
              </a:rPr>
              <a:t> lain, </a:t>
            </a:r>
            <a:r>
              <a:rPr lang="en-US" sz="2400" b="1" dirty="0" err="1" smtClean="0">
                <a:solidFill>
                  <a:schemeClr val="bg1"/>
                </a:solidFill>
              </a:rPr>
              <a:t>ialah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sebagai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berikut</a:t>
            </a:r>
            <a:r>
              <a:rPr lang="en-US" sz="2400" b="1" dirty="0" smtClean="0">
                <a:solidFill>
                  <a:schemeClr val="bg1"/>
                </a:solidFill>
              </a:rPr>
              <a:t> :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2200" y="2330946"/>
            <a:ext cx="6477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Menurut</a:t>
            </a:r>
            <a:r>
              <a:rPr lang="en-US" sz="2000" b="1" dirty="0" smtClean="0">
                <a:solidFill>
                  <a:srgbClr val="FF0000"/>
                </a:solidFill>
              </a:rPr>
              <a:t> Vaughan</a:t>
            </a:r>
            <a:r>
              <a:rPr lang="en-US" sz="2000" b="1" dirty="0" smtClean="0">
                <a:solidFill>
                  <a:schemeClr val="bg1"/>
                </a:solidFill>
              </a:rPr>
              <a:t>, Multimedia </a:t>
            </a:r>
            <a:r>
              <a:rPr lang="en-US" sz="2000" b="1" dirty="0" err="1" smtClean="0">
                <a:solidFill>
                  <a:schemeClr val="bg1"/>
                </a:solidFill>
              </a:rPr>
              <a:t>ialah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suatu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gabungan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dari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suara</a:t>
            </a:r>
            <a:r>
              <a:rPr lang="en-US" sz="2000" b="1" dirty="0" smtClean="0">
                <a:solidFill>
                  <a:schemeClr val="bg1"/>
                </a:solidFill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</a:rPr>
              <a:t>teks</a:t>
            </a:r>
            <a:r>
              <a:rPr lang="en-US" sz="2000" b="1" dirty="0" smtClean="0">
                <a:solidFill>
                  <a:schemeClr val="bg1"/>
                </a:solidFill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</a:rPr>
              <a:t>gambar</a:t>
            </a:r>
            <a:r>
              <a:rPr lang="en-US" sz="2000" b="1" dirty="0" smtClean="0">
                <a:solidFill>
                  <a:schemeClr val="bg1"/>
                </a:solidFill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</a:rPr>
              <a:t>animasi</a:t>
            </a:r>
            <a:r>
              <a:rPr lang="en-US" sz="2000" b="1" dirty="0" smtClean="0">
                <a:solidFill>
                  <a:schemeClr val="bg1"/>
                </a:solidFill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</a:rPr>
              <a:t>dan</a:t>
            </a:r>
            <a:r>
              <a:rPr lang="en-US" sz="2000" b="1" dirty="0" smtClean="0">
                <a:solidFill>
                  <a:schemeClr val="bg1"/>
                </a:solidFill>
              </a:rPr>
              <a:t> juga video yang </a:t>
            </a:r>
            <a:r>
              <a:rPr lang="en-US" sz="2000" b="1" dirty="0" err="1" smtClean="0">
                <a:solidFill>
                  <a:schemeClr val="bg1"/>
                </a:solidFill>
              </a:rPr>
              <a:t>diberikan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dengan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memakai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barang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elektronik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seperti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komputer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dan</a:t>
            </a:r>
            <a:r>
              <a:rPr lang="en-US" sz="2000" b="1" dirty="0" smtClean="0">
                <a:solidFill>
                  <a:schemeClr val="bg1"/>
                </a:solidFill>
              </a:rPr>
              <a:t> lain-lain.</a:t>
            </a:r>
          </a:p>
          <a:p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Menurut</a:t>
            </a:r>
            <a:r>
              <a:rPr lang="en-US" sz="2000" b="1" dirty="0" smtClean="0">
                <a:solidFill>
                  <a:srgbClr val="FF0000"/>
                </a:solidFill>
              </a:rPr>
              <a:t> Rada</a:t>
            </a:r>
            <a:r>
              <a:rPr lang="en-US" sz="2000" b="1" dirty="0" smtClean="0">
                <a:solidFill>
                  <a:schemeClr val="bg1"/>
                </a:solidFill>
              </a:rPr>
              <a:t>, Multimedia </a:t>
            </a:r>
            <a:r>
              <a:rPr lang="en-US" sz="2000" b="1" dirty="0" err="1" smtClean="0">
                <a:solidFill>
                  <a:schemeClr val="bg1"/>
                </a:solidFill>
              </a:rPr>
              <a:t>mengacu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kepada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gabungan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berbagai</a:t>
            </a:r>
            <a:r>
              <a:rPr lang="en-US" sz="2000" b="1" dirty="0" smtClean="0">
                <a:solidFill>
                  <a:schemeClr val="bg1"/>
                </a:solidFill>
              </a:rPr>
              <a:t> media yang </a:t>
            </a:r>
            <a:r>
              <a:rPr lang="en-US" sz="2000" b="1" dirty="0" err="1" smtClean="0">
                <a:solidFill>
                  <a:schemeClr val="bg1"/>
                </a:solidFill>
              </a:rPr>
              <a:t>ada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Heinich</a:t>
            </a:r>
            <a:r>
              <a:rPr lang="en-US" sz="2000" b="1" dirty="0" smtClean="0">
                <a:solidFill>
                  <a:srgbClr val="FF0000"/>
                </a:solidFill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</a:rPr>
              <a:t>russel,Molenda</a:t>
            </a:r>
            <a:r>
              <a:rPr lang="en-US" sz="2000" b="1" dirty="0" smtClean="0">
                <a:solidFill>
                  <a:srgbClr val="FF0000"/>
                </a:solidFill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</a:rPr>
              <a:t>dan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Smaldino</a:t>
            </a:r>
            <a:r>
              <a:rPr lang="en-US" sz="2000" b="1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Menurut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mereka</a:t>
            </a:r>
            <a:r>
              <a:rPr lang="en-US" sz="2000" b="1" dirty="0" smtClean="0">
                <a:solidFill>
                  <a:schemeClr val="bg1"/>
                </a:solidFill>
              </a:rPr>
              <a:t> Multimedia </a:t>
            </a:r>
            <a:r>
              <a:rPr lang="en-US" sz="2000" b="1" dirty="0" err="1" smtClean="0">
                <a:solidFill>
                  <a:schemeClr val="bg1"/>
                </a:solidFill>
              </a:rPr>
              <a:t>tertunjuk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kepada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bermacam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gabungan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dari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dua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atau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lebih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susunan</a:t>
            </a:r>
            <a:r>
              <a:rPr lang="en-US" sz="2000" b="1" dirty="0" smtClean="0">
                <a:solidFill>
                  <a:schemeClr val="bg1"/>
                </a:solidFill>
              </a:rPr>
              <a:t> media yang </a:t>
            </a:r>
            <a:r>
              <a:rPr lang="en-US" sz="2000" b="1" dirty="0" err="1" smtClean="0">
                <a:solidFill>
                  <a:schemeClr val="bg1"/>
                </a:solidFill>
              </a:rPr>
              <a:t>ada</a:t>
            </a:r>
            <a:r>
              <a:rPr lang="en-US" sz="2000" b="1" dirty="0" smtClean="0">
                <a:solidFill>
                  <a:schemeClr val="bg1"/>
                </a:solidFill>
              </a:rPr>
              <a:t> di </a:t>
            </a:r>
            <a:r>
              <a:rPr lang="en-US" sz="2000" b="1" dirty="0" err="1" smtClean="0">
                <a:solidFill>
                  <a:schemeClr val="bg1"/>
                </a:solidFill>
              </a:rPr>
              <a:t>dalam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bentuk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informasi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atau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program.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7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13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0" y="12954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Multimedia </a:t>
            </a:r>
            <a:r>
              <a:rPr lang="en-US" sz="2400" b="1" dirty="0" err="1" smtClean="0">
                <a:solidFill>
                  <a:schemeClr val="bg1"/>
                </a:solidFill>
              </a:rPr>
              <a:t>ini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terbagi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menjadi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dua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jenis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yaitu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Mulitimedia</a:t>
            </a:r>
            <a:r>
              <a:rPr lang="en-US" sz="2400" b="1" dirty="0" smtClean="0">
                <a:solidFill>
                  <a:srgbClr val="FF0000"/>
                </a:solidFill>
              </a:rPr>
              <a:t> linear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Multimedia </a:t>
            </a:r>
            <a:r>
              <a:rPr lang="en-US" sz="2400" b="1" dirty="0" err="1" smtClean="0">
                <a:solidFill>
                  <a:srgbClr val="FF0000"/>
                </a:solidFill>
              </a:rPr>
              <a:t>Interaktif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2200" y="2133600"/>
            <a:ext cx="6477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Multimedia linear </a:t>
            </a:r>
            <a:r>
              <a:rPr lang="en-US" sz="2400" dirty="0" err="1" smtClean="0">
                <a:solidFill>
                  <a:schemeClr val="bg1"/>
                </a:solidFill>
              </a:rPr>
              <a:t>merupakan</a:t>
            </a:r>
            <a:r>
              <a:rPr lang="en-US" sz="2400" dirty="0" smtClean="0">
                <a:solidFill>
                  <a:schemeClr val="bg1"/>
                </a:solidFill>
              </a:rPr>
              <a:t> multimedia yang </a:t>
            </a:r>
            <a:r>
              <a:rPr lang="en-US" sz="2400" dirty="0" err="1" smtClean="0">
                <a:solidFill>
                  <a:schemeClr val="bg1"/>
                </a:solidFill>
              </a:rPr>
              <a:t>sama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sekali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tidak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menggunakan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suatu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alat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mengontrol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akan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dilakukan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oleh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pemakai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contohnya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ialah</a:t>
            </a:r>
            <a:r>
              <a:rPr lang="en-US" sz="2400" dirty="0" smtClean="0">
                <a:solidFill>
                  <a:schemeClr val="bg1"/>
                </a:solidFill>
              </a:rPr>
              <a:t> TV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Film.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Multimedia </a:t>
            </a:r>
            <a:r>
              <a:rPr lang="en-US" sz="2400" b="1" dirty="0" err="1" smtClean="0">
                <a:solidFill>
                  <a:srgbClr val="FF0000"/>
                </a:solidFill>
              </a:rPr>
              <a:t>Interaktif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merupakan</a:t>
            </a:r>
            <a:r>
              <a:rPr lang="en-US" sz="2400" dirty="0" smtClean="0">
                <a:solidFill>
                  <a:schemeClr val="bg1"/>
                </a:solidFill>
              </a:rPr>
              <a:t> multimedia </a:t>
            </a:r>
            <a:r>
              <a:rPr lang="en-US" sz="2400" dirty="0" err="1" smtClean="0">
                <a:solidFill>
                  <a:schemeClr val="bg1"/>
                </a:solidFill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suatu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alat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untuk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mengontrol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dapat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digunakan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oleh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pemakai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itu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sendiri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sehingga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membuat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pemakai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tersebut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bisa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memilih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tujuan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selanjutnya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Contohnya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ialah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Aplikasi</a:t>
            </a:r>
            <a:r>
              <a:rPr lang="en-US" sz="2400" dirty="0" smtClean="0">
                <a:solidFill>
                  <a:schemeClr val="bg1"/>
                </a:solidFill>
              </a:rPr>
              <a:t> Game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lain-lain.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Right Arrow 20">
            <a:hlinkClick r:id="rId8" action="ppaction://hlinksldjump"/>
          </p:cNvPr>
          <p:cNvSpPr/>
          <p:nvPr/>
        </p:nvSpPr>
        <p:spPr>
          <a:xfrm flipH="1">
            <a:off x="77724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ight Arrow 5">
            <a:hlinkClick r:id="rId9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8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1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504103" cy="68579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" y="304800"/>
            <a:ext cx="7239000" cy="6857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DESAIN MULTIMEDIA INTERAKTIF KELAS XII MULTIMEDIA</a:t>
            </a:r>
            <a:endParaRPr lang="en-US" sz="17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18" y="354417"/>
            <a:ext cx="636182" cy="636182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28601" y="12192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HALAMAN</a:t>
            </a:r>
          </a:p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UTAMA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228600" y="22098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Black" panose="020B0A04020102020204" pitchFamily="34" charset="0"/>
              </a:rPr>
              <a:t>MATERI KONSEP DMI</a:t>
            </a: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" y="32004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VIDEO MATERI KONSEP DMI</a:t>
            </a:r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8600" y="41910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 Black" panose="020B0A04020102020204" pitchFamily="34" charset="0"/>
              </a:rPr>
              <a:t>MATERI PERANCANGAN DMI</a:t>
            </a:r>
          </a:p>
        </p:txBody>
      </p:sp>
      <p:sp>
        <p:nvSpPr>
          <p:cNvPr id="18" name="Rectangle 17">
            <a:hlinkClick r:id="" action="ppaction://hlinkshowjump?jump=endshow"/>
          </p:cNvPr>
          <p:cNvSpPr/>
          <p:nvPr/>
        </p:nvSpPr>
        <p:spPr>
          <a:xfrm>
            <a:off x="228600" y="5181600"/>
            <a:ext cx="1752599" cy="76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KELUAR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652" y="6172200"/>
            <a:ext cx="8116657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50000">
                <a:schemeClr val="tx1">
                  <a:lumMod val="8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33600" y="1219200"/>
            <a:ext cx="67818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0" y="1683603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Multimedia </a:t>
            </a:r>
            <a:r>
              <a:rPr lang="en-US" sz="2400" b="1" dirty="0" err="1" smtClean="0">
                <a:solidFill>
                  <a:schemeClr val="bg1"/>
                </a:solidFill>
              </a:rPr>
              <a:t>interaktif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ini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terbagi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menjadi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dua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jenis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yaitu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sebagai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berikut</a:t>
            </a:r>
            <a:r>
              <a:rPr lang="en-US" sz="2400" b="1" dirty="0" smtClean="0">
                <a:solidFill>
                  <a:schemeClr val="bg1"/>
                </a:solidFill>
              </a:rPr>
              <a:t> :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0" y="2688610"/>
            <a:ext cx="647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Hierarchyal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pengguna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mempunyai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pilihan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terhadap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topik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bisa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menjadi</a:t>
            </a:r>
            <a:r>
              <a:rPr lang="en-US" sz="2400" dirty="0" smtClean="0">
                <a:solidFill>
                  <a:schemeClr val="bg1"/>
                </a:solidFill>
              </a:rPr>
              <a:t> sub </a:t>
            </a:r>
            <a:r>
              <a:rPr lang="en-US" sz="2400" dirty="0" err="1" smtClean="0">
                <a:solidFill>
                  <a:schemeClr val="bg1"/>
                </a:solidFill>
              </a:rPr>
              <a:t>topik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Non-linear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membiasakan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pengguna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bebas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dalam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pergerakan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untuk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bisa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melihat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isi</a:t>
            </a:r>
            <a:r>
              <a:rPr lang="en-US" sz="2400" dirty="0" smtClean="0">
                <a:solidFill>
                  <a:schemeClr val="bg1"/>
                </a:solidFill>
              </a:rPr>
              <a:t> mater </a:t>
            </a:r>
            <a:r>
              <a:rPr lang="en-US" sz="2400" dirty="0" err="1" smtClean="0">
                <a:solidFill>
                  <a:schemeClr val="bg1"/>
                </a:solidFill>
              </a:rPr>
              <a:t>itu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cara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berkomunikasi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terhadap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komputer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tersebut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Right Arrow 20">
            <a:hlinkClick r:id="rId8" action="ppaction://hlinksldjump"/>
          </p:cNvPr>
          <p:cNvSpPr/>
          <p:nvPr/>
        </p:nvSpPr>
        <p:spPr>
          <a:xfrm flipH="1">
            <a:off x="77724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ight Arrow 5">
            <a:hlinkClick r:id="rId9" action="ppaction://hlinksldjump"/>
          </p:cNvPr>
          <p:cNvSpPr/>
          <p:nvPr/>
        </p:nvSpPr>
        <p:spPr>
          <a:xfrm>
            <a:off x="8305800" y="5562600"/>
            <a:ext cx="4572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1" grpId="0" animBg="1"/>
      <p:bldP spid="6" grpId="0" animBg="1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717</TotalTime>
  <Words>1479</Words>
  <Application>Microsoft Office PowerPoint</Application>
  <PresentationFormat>On-screen Show (4:3)</PresentationFormat>
  <Paragraphs>325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51</cp:revision>
  <dcterms:created xsi:type="dcterms:W3CDTF">2021-07-25T11:54:07Z</dcterms:created>
  <dcterms:modified xsi:type="dcterms:W3CDTF">2021-07-26T16:41:09Z</dcterms:modified>
</cp:coreProperties>
</file>