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75" r:id="rId2"/>
    <p:sldId id="274" r:id="rId3"/>
    <p:sldId id="259" r:id="rId4"/>
    <p:sldId id="260" r:id="rId5"/>
    <p:sldId id="261" r:id="rId6"/>
    <p:sldId id="262" r:id="rId7"/>
    <p:sldId id="263" r:id="rId8"/>
    <p:sldId id="264" r:id="rId9"/>
    <p:sldId id="267" r:id="rId10"/>
    <p:sldId id="268" r:id="rId11"/>
    <p:sldId id="273" r:id="rId12"/>
    <p:sldId id="269" r:id="rId13"/>
    <p:sldId id="270" r:id="rId14"/>
    <p:sldId id="271" r:id="rId15"/>
    <p:sldId id="27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C159"/>
    <a:srgbClr val="CCA516"/>
    <a:srgbClr val="D93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29C84-8EC1-4CFA-AF87-2E2C6E9E8D6C}" v="7" dt="2023-07-20T14:42:01.510"/>
    <p1510:client id="{1011DD9F-D427-4B04-9932-AEE482DFEB31}" v="265" dt="2023-07-23T15:38:50.759"/>
    <p1510:client id="{326ACA93-699C-4D5A-B640-0A8A2E0B4F14}" v="175" dt="2023-07-23T16:50:34.292"/>
    <p1510:client id="{62B90EAB-DE61-4BE8-B7A7-9DDC78908E65}" v="272" dt="2023-07-30T16:00:12.339"/>
    <p1510:client id="{85D10626-708A-4472-A11A-76CE7F7F37E7}" v="3" dt="2023-07-20T14:47:14.979"/>
    <p1510:client id="{97CC8AB3-C06A-44D6-883E-4297F81F103E}" v="133" dt="2023-07-21T16:10:51.651"/>
    <p1510:client id="{A8B2E603-8CB0-44E5-9A2F-D4B8A8BA7042}" v="542" dt="2023-07-25T14:28:19.763"/>
    <p1510:client id="{AD00B465-B79F-467B-B565-4A52607C7F88}" v="261" dt="2023-07-20T15:16:55.421"/>
    <p1510:client id="{CAA07D61-D94B-4C87-846F-B33AF7ECB8FA}" v="83" dt="2023-07-25T15:49:12.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2" Type="http://schemas.openxmlformats.org/officeDocument/2006/relationships/slide" Target="slides/slide1.xml"/><Relationship Id="rId20" Type="http://schemas.openxmlformats.org/officeDocument/2006/relationships/theme" Target="theme/theme1.xml"/><Relationship Id="rId21" Type="http://schemas.openxmlformats.org/officeDocument/2006/relationships/tableStyles" Target="tableStyles.xml"/><Relationship Id="rId22" Type="http://schemas.microsoft.com/office/2015/10/relationships/revisionInfo" Target="revisionInfo.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4:17:33.83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4:10:15.41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4:43:00.2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4:43:00.2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4:50:05.9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4:50:05.9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07:53.17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14:11.40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19:28.75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19:28.75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19:28.75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4:10:15.41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9601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8470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0132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391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682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622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1814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502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0338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86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8/21/2023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6767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8/21/2023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52308421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2" r:id="rId6"/>
    <p:sldLayoutId id="2147483798" r:id="rId7"/>
    <p:sldLayoutId id="2147483799" r:id="rId8"/>
    <p:sldLayoutId id="2147483800" r:id="rId9"/>
    <p:sldLayoutId id="2147483801" r:id="rId10"/>
    <p:sldLayoutId id="214748380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8.xml"/><Relationship Id="rId4" Type="http://schemas.openxmlformats.org/officeDocument/2006/relationships/image" Target="../media/image5.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ustomXml" Target="../ink/ink9.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ustomXml" Target="../ink/ink10.xml"/><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ustomXml" Target="../ink/ink11.xml"/><Relationship Id="rId4" Type="http://schemas.openxmlformats.org/officeDocument/2006/relationships/image" Target="../media/image13.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ustomXml" Target="../ink/ink12.xml"/><Relationship Id="rId4" Type="http://schemas.openxmlformats.org/officeDocument/2006/relationships/image" Target="../media/image19.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customXml" Target="../ink/ink1.xml"/><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customXml" Target="../ink/ink2.xml"/><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customXml" Target="../ink/ink3.xml"/><Relationship Id="rId4" Type="http://schemas.openxmlformats.org/officeDocument/2006/relationships/image" Target="../media/image50.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4.xml"/><Relationship Id="rId4" Type="http://schemas.openxmlformats.org/officeDocument/2006/relationships/image" Target="../media/image5.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5.xml"/><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6.xml"/><Relationship Id="rId4" Type="http://schemas.openxmlformats.org/officeDocument/2006/relationships/image" Target="../media/image5.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7.xml"/><Relationship Id="rId4" Type="http://schemas.openxmlformats.org/officeDocument/2006/relationships/image" Target="../media/image5.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28370-828A-CCFE-4888-08364B798EF8}"/>
              </a:ext>
            </a:extLst>
          </p:cNvPr>
          <p:cNvSpPr>
            <a:spLocks noGrp="1"/>
          </p:cNvSpPr>
          <p:nvPr>
            <p:ph type="title"/>
          </p:nvPr>
        </p:nvSpPr>
        <p:spPr>
          <a:xfrm>
            <a:off x="638882" y="3577456"/>
            <a:ext cx="10909640" cy="1687814"/>
          </a:xfrm>
        </p:spPr>
        <p:txBody>
          <a:bodyPr vert="horz" lIns="91440" tIns="45720" rIns="91440" bIns="45720" rtlCol="0" anchor="b">
            <a:normAutofit/>
          </a:bodyPr>
          <a:lstStyle/>
          <a:p>
            <a:r>
              <a:rPr lang="en-US" sz="10000" dirty="0">
                <a:solidFill>
                  <a:schemeClr val="bg1"/>
                </a:solidFill>
              </a:rPr>
              <a:t>Covid-19</a:t>
            </a:r>
          </a:p>
        </p:txBody>
      </p:sp>
      <p:sp>
        <p:nvSpPr>
          <p:cNvPr id="16"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C13C6F"/>
          </a:solidFill>
          <a:ln w="38100" cap="rnd">
            <a:solidFill>
              <a:srgbClr val="C13C6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0"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2"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 name="TextBox 3">
            <a:extLst>
              <a:ext uri="{FF2B5EF4-FFF2-40B4-BE49-F238E27FC236}">
                <a16:creationId xmlns:a16="http://schemas.microsoft.com/office/drawing/2014/main" id="{F0979A92-1631-ACB8-74C1-6278C115E122}"/>
              </a:ext>
            </a:extLst>
          </p:cNvPr>
          <p:cNvSpPr txBox="1"/>
          <p:nvPr/>
        </p:nvSpPr>
        <p:spPr>
          <a:xfrm>
            <a:off x="4508741" y="2481533"/>
            <a:ext cx="53598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DEC159"/>
                </a:solidFill>
                <a:latin typeface="Calibri"/>
                <a:cs typeface="Arial"/>
              </a:rPr>
              <a:t>-</a:t>
            </a:r>
            <a:r>
              <a:rPr lang="en-US" sz="2800" b="1" i="1" dirty="0" err="1">
                <a:solidFill>
                  <a:srgbClr val="DEC159"/>
                </a:solidFill>
                <a:latin typeface="Calibri"/>
                <a:cs typeface="Arial"/>
              </a:rPr>
              <a:t>Mushraf</a:t>
            </a:r>
            <a:r>
              <a:rPr lang="en-US" sz="2800" b="1" i="1" dirty="0">
                <a:solidFill>
                  <a:srgbClr val="DEC159"/>
                </a:solidFill>
                <a:latin typeface="Calibri"/>
                <a:cs typeface="Arial"/>
              </a:rPr>
              <a:t> </a:t>
            </a:r>
            <a:r>
              <a:rPr lang="en-US" sz="2800" b="1" i="1" dirty="0" err="1">
                <a:solidFill>
                  <a:srgbClr val="DEC159"/>
                </a:solidFill>
                <a:latin typeface="Calibri"/>
                <a:cs typeface="Arial"/>
              </a:rPr>
              <a:t>Perween</a:t>
            </a:r>
          </a:p>
          <a:p>
            <a:r>
              <a:rPr lang="en-US" sz="2800" b="1" i="1" dirty="0">
                <a:solidFill>
                  <a:srgbClr val="DEC159"/>
                </a:solidFill>
                <a:latin typeface="Calibri"/>
                <a:cs typeface="Arial"/>
              </a:rPr>
              <a:t>-Mantasha Fatma</a:t>
            </a:r>
          </a:p>
        </p:txBody>
      </p:sp>
      <p:sp>
        <p:nvSpPr>
          <p:cNvPr id="5" name="TextBox 4">
            <a:extLst>
              <a:ext uri="{FF2B5EF4-FFF2-40B4-BE49-F238E27FC236}">
                <a16:creationId xmlns:a16="http://schemas.microsoft.com/office/drawing/2014/main" id="{EF40F918-7503-3DD8-ADD2-C4DCC13BFD4C}"/>
              </a:ext>
            </a:extLst>
          </p:cNvPr>
          <p:cNvSpPr txBox="1"/>
          <p:nvPr/>
        </p:nvSpPr>
        <p:spPr>
          <a:xfrm>
            <a:off x="698740" y="497456"/>
            <a:ext cx="1030569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chemeClr val="bg1"/>
                </a:solidFill>
                <a:latin typeface="Calibri"/>
                <a:cs typeface="Calibri"/>
              </a:rPr>
              <a:t>DJANGO BASED WEBAPP FOR COVID-19 VISUALIZATION</a:t>
            </a:r>
            <a:endParaRPr lang="en-US"/>
          </a:p>
        </p:txBody>
      </p:sp>
      <p:sp>
        <p:nvSpPr>
          <p:cNvPr id="6" name="TextBox 5">
            <a:extLst>
              <a:ext uri="{FF2B5EF4-FFF2-40B4-BE49-F238E27FC236}">
                <a16:creationId xmlns:a16="http://schemas.microsoft.com/office/drawing/2014/main" id="{79931C57-5DAF-E108-96A9-4A2F2E819122}"/>
              </a:ext>
            </a:extLst>
          </p:cNvPr>
          <p:cNvSpPr txBox="1"/>
          <p:nvPr/>
        </p:nvSpPr>
        <p:spPr>
          <a:xfrm>
            <a:off x="4508740" y="5687684"/>
            <a:ext cx="28869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sz="2200">
                <a:solidFill>
                  <a:srgbClr val="FFFFFF"/>
                </a:solidFill>
                <a:latin typeface="Arial"/>
              </a:defRPr>
            </a:pPr>
            <a:r>
              <a:t>- MANTASHAFATMA</a:t>
            </a:r>
          </a:p>
        </p:txBody>
      </p:sp>
    </p:spTree>
    <p:extLst>
      <p:ext uri="{BB962C8B-B14F-4D97-AF65-F5344CB8AC3E}">
        <p14:creationId xmlns:p14="http://schemas.microsoft.com/office/powerpoint/2010/main" val="1401508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Leading the Battle: Top 5 Countries by Continent</a:t>
            </a:r>
            <a:endParaRPr lang="en-US" sz="2800">
              <a:solidFill>
                <a:schemeClr val="bg1"/>
              </a:solidFill>
            </a:endParaRP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A1919"/>
          </a:solidFill>
          <a:ln w="38100" cap="rnd">
            <a:solidFill>
              <a:srgbClr val="CA191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84597" y="2761546"/>
            <a:ext cx="5609642" cy="4036702"/>
          </a:xfrm>
        </p:spPr>
        <p:txBody>
          <a:bodyPr vert="horz" lIns="91440" tIns="45720" rIns="91440" bIns="45720" rtlCol="0" anchor="t">
            <a:noAutofit/>
          </a:bodyPr>
          <a:lstStyle/>
          <a:p>
            <a:r>
              <a:rPr lang="en-US" sz="1400" dirty="0">
                <a:solidFill>
                  <a:schemeClr val="bg1"/>
                </a:solidFill>
                <a:latin typeface="Arial"/>
                <a:ea typeface="+mn-lt"/>
                <a:cs typeface="+mn-lt"/>
              </a:rPr>
              <a:t>Witness the front-runners in the global fight against COVID-19 with the "Horizontal Stacked Bar Chart."</a:t>
            </a:r>
          </a:p>
          <a:p>
            <a:r>
              <a:rPr lang="en-US" sz="1400" dirty="0">
                <a:solidFill>
                  <a:schemeClr val="bg1"/>
                </a:solidFill>
                <a:latin typeface="Arial"/>
                <a:ea typeface="+mn-lt"/>
                <a:cs typeface="+mn-lt"/>
              </a:rPr>
              <a:t>Meet the top 5 countries that have shouldered the highest case counts on each continent.</a:t>
            </a:r>
          </a:p>
          <a:p>
            <a:r>
              <a:rPr lang="en-US" sz="1400" dirty="0">
                <a:solidFill>
                  <a:schemeClr val="bg1"/>
                </a:solidFill>
                <a:latin typeface="Arial"/>
                <a:ea typeface="+mn-lt"/>
                <a:cs typeface="+mn-lt"/>
              </a:rPr>
              <a:t>Each bar represents a continent, and within it, layers showcase the most affected countries.</a:t>
            </a:r>
          </a:p>
          <a:p>
            <a:r>
              <a:rPr lang="en-US" sz="1400" dirty="0">
                <a:solidFill>
                  <a:schemeClr val="bg1"/>
                </a:solidFill>
                <a:latin typeface="Arial"/>
                <a:ea typeface="+mn-lt"/>
                <a:cs typeface="+mn-lt"/>
              </a:rPr>
              <a:t>Engage with a powerful visual representation, highlighting the leading nations' roles in combatting the pandemic.</a:t>
            </a:r>
          </a:p>
          <a:p>
            <a:r>
              <a:rPr lang="en-US" sz="1400" dirty="0">
                <a:solidFill>
                  <a:schemeClr val="bg1"/>
                </a:solidFill>
                <a:latin typeface="Arial"/>
                <a:ea typeface="+mn-lt"/>
                <a:cs typeface="+mn-lt"/>
              </a:rPr>
              <a:t>Gain valuable insights into the pandemic's impact and response strategies across continents.</a:t>
            </a:r>
          </a:p>
          <a:p>
            <a:r>
              <a:rPr lang="en-US" sz="1400" dirty="0">
                <a:solidFill>
                  <a:schemeClr val="bg1"/>
                </a:solidFill>
                <a:latin typeface="Arial"/>
                <a:ea typeface="+mn-lt"/>
                <a:cs typeface="+mn-lt"/>
              </a:rPr>
              <a:t>Uncover the diversity of experiences and challenges faced by these eminent nations.</a:t>
            </a:r>
            <a:endParaRPr lang="en-US" sz="1400" dirty="0">
              <a:solidFill>
                <a:schemeClr val="bg1"/>
              </a:solidFill>
              <a:latin typeface="Arial"/>
              <a:cs typeface="Arial"/>
            </a:endParaRPr>
          </a:p>
          <a:p>
            <a:r>
              <a:rPr lang="en-US" sz="1400" dirty="0">
                <a:solidFill>
                  <a:schemeClr val="bg1"/>
                </a:solidFill>
                <a:latin typeface="Arial"/>
                <a:ea typeface="+mn-lt"/>
                <a:cs typeface="+mn-lt"/>
              </a:rPr>
              <a:t>Let the "Horizontal Stacked Bar Chart" inspire us with stories of perseverance and determination.</a:t>
            </a:r>
          </a:p>
          <a:p>
            <a:endParaRPr lang="en-US" sz="14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graph with different colored bars&#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696483" y="1444450"/>
            <a:ext cx="6321608" cy="4515434"/>
          </a:xfrm>
          <a:prstGeom prst="rect">
            <a:avLst/>
          </a:prstGeom>
        </p:spPr>
      </p:pic>
    </p:spTree>
    <p:extLst>
      <p:ext uri="{BB962C8B-B14F-4D97-AF65-F5344CB8AC3E}">
        <p14:creationId xmlns:p14="http://schemas.microsoft.com/office/powerpoint/2010/main" val="259357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E092C-90A9-B025-B725-74A4C931C9A1}"/>
              </a:ext>
            </a:extLst>
          </p:cNvPr>
          <p:cNvSpPr>
            <a:spLocks noGrp="1"/>
          </p:cNvSpPr>
          <p:nvPr>
            <p:ph type="title"/>
          </p:nvPr>
        </p:nvSpPr>
        <p:spPr>
          <a:xfrm>
            <a:off x="5297762" y="516090"/>
            <a:ext cx="6251110" cy="1783080"/>
          </a:xfrm>
        </p:spPr>
        <p:txBody>
          <a:bodyPr vert="horz" lIns="91440" tIns="45720" rIns="91440" bIns="45720" rtlCol="0" anchor="b">
            <a:normAutofit/>
          </a:bodyPr>
          <a:lstStyle/>
          <a:p>
            <a:pPr>
              <a:lnSpc>
                <a:spcPct val="90000"/>
              </a:lnSpc>
            </a:pPr>
            <a:r>
              <a:rPr lang="en-US" sz="4000" b="1" dirty="0">
                <a:solidFill>
                  <a:schemeClr val="bg1"/>
                </a:solidFill>
              </a:rPr>
              <a:t>Country Insights: Interactive Visualizations</a:t>
            </a:r>
            <a:endParaRPr lang="en-US" sz="4000" dirty="0">
              <a:solidFill>
                <a:schemeClr val="bg1"/>
              </a:solidFill>
            </a:endParaRP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09215"/>
          </a:solidFill>
          <a:ln w="38100" cap="rnd">
            <a:solidFill>
              <a:srgbClr val="E0921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8976CA-FCBC-75F9-4D9D-EBC32A5481BA}"/>
              </a:ext>
            </a:extLst>
          </p:cNvPr>
          <p:cNvSpPr>
            <a:spLocks noGrp="1"/>
          </p:cNvSpPr>
          <p:nvPr>
            <p:ph sz="half" idx="1"/>
          </p:nvPr>
        </p:nvSpPr>
        <p:spPr>
          <a:xfrm>
            <a:off x="5297762" y="2850398"/>
            <a:ext cx="6711185" cy="3570128"/>
          </a:xfrm>
        </p:spPr>
        <p:txBody>
          <a:bodyPr vert="horz" lIns="91440" tIns="45720" rIns="91440" bIns="45720" rtlCol="0" anchor="t">
            <a:noAutofit/>
          </a:bodyPr>
          <a:lstStyle/>
          <a:p>
            <a:pPr>
              <a:lnSpc>
                <a:spcPct val="100000"/>
              </a:lnSpc>
            </a:pPr>
            <a:r>
              <a:rPr lang="en-US" sz="1600" b="1" dirty="0">
                <a:solidFill>
                  <a:schemeClr val="bg1"/>
                </a:solidFill>
                <a:latin typeface="Arial"/>
                <a:cs typeface="Arial"/>
              </a:rPr>
              <a:t>Step into the realm of country-specific data with the "Country Page Charts."</a:t>
            </a:r>
          </a:p>
          <a:p>
            <a:pPr>
              <a:lnSpc>
                <a:spcPct val="100000"/>
              </a:lnSpc>
            </a:pPr>
            <a:r>
              <a:rPr lang="en-US" sz="1600" b="1" dirty="0">
                <a:solidFill>
                  <a:schemeClr val="bg1"/>
                </a:solidFill>
                <a:latin typeface="Arial"/>
                <a:cs typeface="Arial"/>
              </a:rPr>
              <a:t>Experience a personalized journey, exploring COVID-19 insights of your chosen country.</a:t>
            </a:r>
          </a:p>
          <a:p>
            <a:pPr>
              <a:lnSpc>
                <a:spcPct val="100000"/>
              </a:lnSpc>
            </a:pPr>
            <a:r>
              <a:rPr lang="en-US" sz="1600" b="1" dirty="0">
                <a:solidFill>
                  <a:schemeClr val="bg1"/>
                </a:solidFill>
                <a:latin typeface="Arial"/>
                <a:cs typeface="Arial"/>
              </a:rPr>
              <a:t>Navigate through a collection of interactive line charts, each illuminating different aspects.</a:t>
            </a:r>
          </a:p>
          <a:p>
            <a:pPr>
              <a:lnSpc>
                <a:spcPct val="100000"/>
              </a:lnSpc>
            </a:pPr>
            <a:r>
              <a:rPr lang="en-US" sz="1600" b="1" dirty="0">
                <a:solidFill>
                  <a:schemeClr val="bg1"/>
                </a:solidFill>
                <a:latin typeface="Arial"/>
                <a:cs typeface="Arial"/>
              </a:rPr>
              <a:t>"Total Cases," "New Cases," "Vaccination," and "Total Deaths" charts provide a holistic view.</a:t>
            </a:r>
          </a:p>
          <a:p>
            <a:pPr>
              <a:lnSpc>
                <a:spcPct val="100000"/>
              </a:lnSpc>
            </a:pPr>
            <a:r>
              <a:rPr lang="en-US" sz="1600" b="1" dirty="0">
                <a:solidFill>
                  <a:schemeClr val="bg1"/>
                </a:solidFill>
                <a:latin typeface="Arial"/>
                <a:cs typeface="Arial"/>
              </a:rPr>
              <a:t>Witness the pandemic's impact year by year, tracking key statistics with each chart's time axis.</a:t>
            </a:r>
          </a:p>
          <a:p>
            <a:pPr>
              <a:lnSpc>
                <a:spcPct val="100000"/>
              </a:lnSpc>
            </a:pPr>
            <a:r>
              <a:rPr lang="en-US" sz="1600" b="1" dirty="0">
                <a:solidFill>
                  <a:schemeClr val="bg1"/>
                </a:solidFill>
                <a:latin typeface="Arial"/>
                <a:cs typeface="Arial"/>
              </a:rPr>
              <a:t>Uncover patterns, milestones, and responses unique to your selected country.</a:t>
            </a:r>
          </a:p>
          <a:p>
            <a:pPr>
              <a:lnSpc>
                <a:spcPct val="100000"/>
              </a:lnSpc>
            </a:pPr>
            <a:endParaRPr lang="en-US" sz="1600" b="1" dirty="0">
              <a:solidFill>
                <a:schemeClr val="bg1"/>
              </a:solidFill>
              <a:latin typeface="Arial"/>
              <a:cs typeface="Arial"/>
            </a:endParaRPr>
          </a:p>
        </p:txBody>
      </p:sp>
      <p:pic>
        <p:nvPicPr>
          <p:cNvPr id="5" name="Picture 4" descr="Graph">
            <a:extLst>
              <a:ext uri="{FF2B5EF4-FFF2-40B4-BE49-F238E27FC236}">
                <a16:creationId xmlns:a16="http://schemas.microsoft.com/office/drawing/2014/main" id="{7D1A87F6-4182-01A2-1337-5C7DF768EC4D}"/>
              </a:ext>
            </a:extLst>
          </p:cNvPr>
          <p:cNvPicPr>
            <a:picLocks noChangeAspect="1"/>
          </p:cNvPicPr>
          <p:nvPr/>
        </p:nvPicPr>
        <p:blipFill rotWithShape="1">
          <a:blip r:embed="rId3"/>
          <a:srcRect l="27522" r="30035"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42547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7">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CB7D10-64F5-D04A-E4E5-BBA988F82A54}"/>
              </a:ext>
            </a:extLst>
          </p:cNvPr>
          <p:cNvSpPr txBox="1"/>
          <p:nvPr/>
        </p:nvSpPr>
        <p:spPr>
          <a:xfrm>
            <a:off x="127729" y="4016517"/>
            <a:ext cx="3923063" cy="21465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800" b="1" dirty="0">
                <a:solidFill>
                  <a:schemeClr val="bg1"/>
                </a:solidFill>
                <a:latin typeface="Modern Love"/>
                <a:ea typeface="+mn-lt"/>
                <a:cs typeface="+mn-lt"/>
              </a:rPr>
              <a:t>COVID-19 Cases Analysis in New Zealand: Total Cases vs. New Cases</a:t>
            </a:r>
            <a:endParaRPr lang="en-US" sz="2800">
              <a:solidFill>
                <a:schemeClr val="bg1"/>
              </a:solidFill>
              <a:latin typeface="Modern Love"/>
              <a:ea typeface="+mj-ea"/>
              <a:cs typeface="+mj-cs"/>
            </a:endParaRPr>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0" name="Ink 1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sp>
        <p:nvSpPr>
          <p:cNvPr id="2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62EBF-9F25-D6B7-963A-DF6C21A45DBF}"/>
              </a:ext>
            </a:extLst>
          </p:cNvPr>
          <p:cNvSpPr txBox="1"/>
          <p:nvPr/>
        </p:nvSpPr>
        <p:spPr>
          <a:xfrm>
            <a:off x="4323617" y="3398291"/>
            <a:ext cx="7872235" cy="3454878"/>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Font typeface="Arial" panose="020B0604020202020204" pitchFamily="34" charset="0"/>
              <a:buChar char="•"/>
            </a:pPr>
            <a:r>
              <a:rPr lang="en-US" sz="1600" dirty="0">
                <a:solidFill>
                  <a:schemeClr val="bg1"/>
                </a:solidFill>
                <a:latin typeface="Arial"/>
                <a:ea typeface="+mn-lt"/>
                <a:cs typeface="+mn-lt"/>
              </a:rPr>
              <a:t>Engage in a detailed analysis of New Zealand's battle against COVID-19 with the illuminating "Line Charts."</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Uncover the trajectory of the pandemic within New Zealand, showcased through two insightful line charts: "Total Cases" and "New Cases."</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The "Total Cases" chart presents New Zealand's overall case count, providing a panoramic view of the pandemic's scale and progression within the nation.</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Observe how the case count evolved over time, revealing critical milestones and challenges faced during the pandemic's course.</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Delve into the intricacies of the pandemic's spread with the "New Cases" chart, depicting the daily or weekly influx of new infections.</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Identify periods of surges, dips, or stability, providing valuable insights into the effectiveness of containment measures and vaccination campaigns.</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Compare and contrast the trends between the two charts to uncover connections between the accumulation of cases and the fluctuations in new infections.</a:t>
            </a:r>
            <a:endParaRPr lang="en-US" sz="1600" dirty="0">
              <a:solidFill>
                <a:schemeClr val="bg1"/>
              </a:solidFill>
              <a:latin typeface="Arial"/>
              <a:cs typeface="Arial"/>
            </a:endParaRPr>
          </a:p>
          <a:p>
            <a:pPr indent="-228600">
              <a:spcAft>
                <a:spcPts val="600"/>
              </a:spcAft>
              <a:buFont typeface="Arial" panose="020B0604020202020204" pitchFamily="34" charset="0"/>
              <a:buChar char="•"/>
            </a:pPr>
            <a:endParaRPr lang="en-US" sz="1600" dirty="0">
              <a:solidFill>
                <a:schemeClr val="bg1"/>
              </a:solidFill>
              <a:latin typeface="Arial"/>
              <a:cs typeface="Arial"/>
            </a:endParaRPr>
          </a:p>
        </p:txBody>
      </p:sp>
      <p:sp>
        <p:nvSpPr>
          <p:cNvPr id="2" name="TextBox 1">
            <a:extLst>
              <a:ext uri="{FF2B5EF4-FFF2-40B4-BE49-F238E27FC236}">
                <a16:creationId xmlns:a16="http://schemas.microsoft.com/office/drawing/2014/main" id="{433B36AA-42D5-EF30-1FDB-F80DA018C646}"/>
              </a:ext>
            </a:extLst>
          </p:cNvPr>
          <p:cNvSpPr txBox="1"/>
          <p:nvPr/>
        </p:nvSpPr>
        <p:spPr>
          <a:xfrm>
            <a:off x="382438" y="43994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428BD2B-072B-17E2-BE7A-B811E6D4F88E}"/>
              </a:ext>
            </a:extLst>
          </p:cNvPr>
          <p:cNvSpPr txBox="1"/>
          <p:nvPr/>
        </p:nvSpPr>
        <p:spPr>
          <a:xfrm>
            <a:off x="3946225" y="88384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4F2C0D90-FBE5-BC18-0D53-35CF2630A7D9}"/>
              </a:ext>
            </a:extLst>
          </p:cNvPr>
          <p:cNvSpPr txBox="1"/>
          <p:nvPr/>
        </p:nvSpPr>
        <p:spPr>
          <a:xfrm>
            <a:off x="6978950" y="10657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23" name="Picture 22" descr="country_line1.png"/>
          <p:cNvPicPr>
            <a:picLocks noChangeAspect="1"/>
          </p:cNvPicPr>
          <p:nvPr/>
        </p:nvPicPr>
        <p:blipFill>
          <a:blip r:embed="rId5"/>
          <a:stretch>
            <a:fillRect/>
          </a:stretch>
        </p:blipFill>
        <p:spPr>
          <a:xfrm>
            <a:off x="0" y="0"/>
            <a:ext cx="5934456" cy="3273552"/>
          </a:xfrm>
          <a:prstGeom prst="rect">
            <a:avLst/>
          </a:prstGeom>
        </p:spPr>
      </p:pic>
      <p:pic>
        <p:nvPicPr>
          <p:cNvPr id="24" name="Picture 23" descr="country_line2.png"/>
          <p:cNvPicPr>
            <a:picLocks noChangeAspect="1"/>
          </p:cNvPicPr>
          <p:nvPr/>
        </p:nvPicPr>
        <p:blipFill>
          <a:blip r:embed="rId6"/>
          <a:stretch>
            <a:fillRect/>
          </a:stretch>
        </p:blipFill>
        <p:spPr>
          <a:xfrm>
            <a:off x="5989320" y="0"/>
            <a:ext cx="6126480" cy="3273552"/>
          </a:xfrm>
          <a:prstGeom prst="rect">
            <a:avLst/>
          </a:prstGeom>
        </p:spPr>
      </p:pic>
    </p:spTree>
    <p:extLst>
      <p:ext uri="{BB962C8B-B14F-4D97-AF65-F5344CB8AC3E}">
        <p14:creationId xmlns:p14="http://schemas.microsoft.com/office/powerpoint/2010/main" val="111000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7">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CB7D10-64F5-D04A-E4E5-BBA988F82A54}"/>
              </a:ext>
            </a:extLst>
          </p:cNvPr>
          <p:cNvSpPr txBox="1"/>
          <p:nvPr/>
        </p:nvSpPr>
        <p:spPr>
          <a:xfrm>
            <a:off x="127729" y="4016517"/>
            <a:ext cx="3923063" cy="21465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800" b="1" dirty="0">
                <a:solidFill>
                  <a:schemeClr val="bg1"/>
                </a:solidFill>
                <a:latin typeface="Modern Love"/>
                <a:ea typeface="+mn-lt"/>
                <a:cs typeface="+mn-lt"/>
              </a:rPr>
              <a:t>COVID-19 Impact: Vaccination and Total Deaths in New Zealand</a:t>
            </a:r>
            <a:endParaRPr lang="en-US" sz="2800">
              <a:solidFill>
                <a:schemeClr val="bg1"/>
              </a:solidFill>
              <a:latin typeface="Modern Love"/>
              <a:ea typeface="+mn-lt"/>
              <a:cs typeface="+mn-lt"/>
            </a:endParaRPr>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0" name="Ink 1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sp>
        <p:nvSpPr>
          <p:cNvPr id="2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62EBF-9F25-D6B7-963A-DF6C21A45DBF}"/>
              </a:ext>
            </a:extLst>
          </p:cNvPr>
          <p:cNvSpPr txBox="1"/>
          <p:nvPr/>
        </p:nvSpPr>
        <p:spPr>
          <a:xfrm>
            <a:off x="4323617" y="3283272"/>
            <a:ext cx="7872235" cy="3569896"/>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Font typeface="Arial" panose="020B0604020202020204" pitchFamily="34" charset="0"/>
              <a:buChar char="•"/>
            </a:pPr>
            <a:r>
              <a:rPr lang="en-US" sz="1400" dirty="0">
                <a:solidFill>
                  <a:schemeClr val="bg1"/>
                </a:solidFill>
                <a:latin typeface="Arial"/>
                <a:ea typeface="+mn-lt"/>
                <a:cs typeface="+mn-lt"/>
              </a:rPr>
              <a:t>Unveil the pivotal aspects of New Zealand's COVID-19 journey with two crucial line charts: "Vaccination" and "Total Deaths."</a:t>
            </a:r>
          </a:p>
          <a:p>
            <a:pPr>
              <a:buFont typeface="Arial" panose="020B0604020202020204" pitchFamily="34" charset="0"/>
              <a:buChar char="•"/>
            </a:pPr>
            <a:r>
              <a:rPr lang="en-US" sz="1400" dirty="0">
                <a:solidFill>
                  <a:schemeClr val="bg1"/>
                </a:solidFill>
                <a:latin typeface="Arial"/>
                <a:ea typeface="+mn-lt"/>
                <a:cs typeface="+mn-lt"/>
              </a:rPr>
              <a:t>Gain profound insights into New Zealand's vaccination progress and its impact on the nation's resilience in the face of the pandemic.</a:t>
            </a:r>
            <a:endParaRPr lang="en-US" sz="1400" dirty="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The "Vaccination" chart showcases the cumulative doses administered, reflecting New Zealand's strides towards herd immunity and protection.</a:t>
            </a:r>
          </a:p>
          <a:p>
            <a:pPr>
              <a:buFont typeface="Arial" panose="020B0604020202020204" pitchFamily="34" charset="0"/>
              <a:buChar char="•"/>
            </a:pPr>
            <a:r>
              <a:rPr lang="en-US" sz="1400" dirty="0">
                <a:solidFill>
                  <a:schemeClr val="bg1"/>
                </a:solidFill>
                <a:latin typeface="Arial"/>
                <a:ea typeface="+mn-lt"/>
                <a:cs typeface="+mn-lt"/>
              </a:rPr>
              <a:t>Observe the acceleration in vaccinations, indicating a concerted effort in safeguarding the population.</a:t>
            </a:r>
          </a:p>
          <a:p>
            <a:pPr>
              <a:buFont typeface="Arial" panose="020B0604020202020204" pitchFamily="34" charset="0"/>
              <a:buChar char="•"/>
            </a:pPr>
            <a:r>
              <a:rPr lang="en-US" sz="1400" dirty="0">
                <a:solidFill>
                  <a:schemeClr val="bg1"/>
                </a:solidFill>
                <a:latin typeface="Arial"/>
                <a:ea typeface="+mn-lt"/>
                <a:cs typeface="+mn-lt"/>
              </a:rPr>
              <a:t>Delve into the effectiveness of vaccination campaigns, potentially curbing infection rates and reducing severe outcomes.</a:t>
            </a:r>
            <a:endParaRPr lang="en-US" sz="1400" dirty="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The "Total Deaths" chart portrays the solemn toll of the pandemic on New Zealand, capturing the lives lost to COVID-19.</a:t>
            </a:r>
          </a:p>
          <a:p>
            <a:pPr>
              <a:buFont typeface="Arial" panose="020B0604020202020204" pitchFamily="34" charset="0"/>
              <a:buChar char="•"/>
            </a:pPr>
            <a:r>
              <a:rPr lang="en-US" sz="1400" dirty="0">
                <a:solidFill>
                  <a:schemeClr val="bg1"/>
                </a:solidFill>
                <a:latin typeface="Arial"/>
                <a:ea typeface="+mn-lt"/>
                <a:cs typeface="+mn-lt"/>
              </a:rPr>
              <a:t>Pay tribute to those who lost their lives, understanding the human cost of the pandemic's impact.</a:t>
            </a:r>
          </a:p>
          <a:p>
            <a:pPr>
              <a:buFont typeface="Arial" panose="020B0604020202020204" pitchFamily="34" charset="0"/>
              <a:buChar char="•"/>
            </a:pPr>
            <a:r>
              <a:rPr lang="en-US" sz="1400" dirty="0">
                <a:solidFill>
                  <a:schemeClr val="bg1"/>
                </a:solidFill>
                <a:latin typeface="Arial"/>
                <a:ea typeface="+mn-lt"/>
                <a:cs typeface="+mn-lt"/>
              </a:rPr>
              <a:t>Analyze the intersection of vaccination efforts and the impact on reducing fatalities.</a:t>
            </a:r>
          </a:p>
          <a:p>
            <a:pPr>
              <a:buFont typeface="Arial" panose="020B0604020202020204" pitchFamily="34" charset="0"/>
              <a:buChar char="•"/>
            </a:pPr>
            <a:endParaRPr lang="en-US" sz="1400" dirty="0">
              <a:solidFill>
                <a:schemeClr val="bg1"/>
              </a:solidFill>
              <a:latin typeface="Arial"/>
              <a:cs typeface="Arial"/>
            </a:endParaRPr>
          </a:p>
        </p:txBody>
      </p:sp>
      <p:sp>
        <p:nvSpPr>
          <p:cNvPr id="2" name="TextBox 1">
            <a:extLst>
              <a:ext uri="{FF2B5EF4-FFF2-40B4-BE49-F238E27FC236}">
                <a16:creationId xmlns:a16="http://schemas.microsoft.com/office/drawing/2014/main" id="{433B36AA-42D5-EF30-1FDB-F80DA018C646}"/>
              </a:ext>
            </a:extLst>
          </p:cNvPr>
          <p:cNvSpPr txBox="1"/>
          <p:nvPr/>
        </p:nvSpPr>
        <p:spPr>
          <a:xfrm>
            <a:off x="382438" y="43994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428BD2B-072B-17E2-BE7A-B811E6D4F88E}"/>
              </a:ext>
            </a:extLst>
          </p:cNvPr>
          <p:cNvSpPr txBox="1"/>
          <p:nvPr/>
        </p:nvSpPr>
        <p:spPr>
          <a:xfrm>
            <a:off x="3946225" y="88384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4F2C0D90-FBE5-BC18-0D53-35CF2630A7D9}"/>
              </a:ext>
            </a:extLst>
          </p:cNvPr>
          <p:cNvSpPr txBox="1"/>
          <p:nvPr/>
        </p:nvSpPr>
        <p:spPr>
          <a:xfrm>
            <a:off x="6978950" y="10657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23" name="Picture 22" descr="country_line3.png"/>
          <p:cNvPicPr>
            <a:picLocks noChangeAspect="1"/>
          </p:cNvPicPr>
          <p:nvPr/>
        </p:nvPicPr>
        <p:blipFill>
          <a:blip r:embed="rId5"/>
          <a:stretch>
            <a:fillRect/>
          </a:stretch>
        </p:blipFill>
        <p:spPr>
          <a:xfrm>
            <a:off x="0" y="0"/>
            <a:ext cx="5934456" cy="3273552"/>
          </a:xfrm>
          <a:prstGeom prst="rect">
            <a:avLst/>
          </a:prstGeom>
        </p:spPr>
      </p:pic>
      <p:pic>
        <p:nvPicPr>
          <p:cNvPr id="24" name="Picture 23" descr="country_line4.png"/>
          <p:cNvPicPr>
            <a:picLocks noChangeAspect="1"/>
          </p:cNvPicPr>
          <p:nvPr/>
        </p:nvPicPr>
        <p:blipFill>
          <a:blip r:embed="rId6"/>
          <a:stretch>
            <a:fillRect/>
          </a:stretch>
        </p:blipFill>
        <p:spPr>
          <a:xfrm>
            <a:off x="5989320" y="0"/>
            <a:ext cx="6126480" cy="3273552"/>
          </a:xfrm>
          <a:prstGeom prst="rect">
            <a:avLst/>
          </a:prstGeom>
        </p:spPr>
      </p:pic>
    </p:spTree>
    <p:extLst>
      <p:ext uri="{BB962C8B-B14F-4D97-AF65-F5344CB8AC3E}">
        <p14:creationId xmlns:p14="http://schemas.microsoft.com/office/powerpoint/2010/main" val="385388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7"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EAD5B"/>
          </a:solidFill>
          <a:ln w="38100" cap="rnd">
            <a:solidFill>
              <a:srgbClr val="FEAD5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CB7D10-64F5-D04A-E4E5-BBA988F82A54}"/>
              </a:ext>
            </a:extLst>
          </p:cNvPr>
          <p:cNvSpPr txBox="1"/>
          <p:nvPr/>
        </p:nvSpPr>
        <p:spPr>
          <a:xfrm>
            <a:off x="55843" y="2620303"/>
            <a:ext cx="5355564" cy="41870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buFont typeface="Arial" panose="020B0604020202020204" pitchFamily="34" charset="0"/>
              <a:buChar char="•"/>
            </a:pPr>
            <a:r>
              <a:rPr lang="en-US" sz="1400" dirty="0">
                <a:solidFill>
                  <a:schemeClr val="bg1"/>
                </a:solidFill>
                <a:latin typeface="Arial"/>
                <a:ea typeface="+mn-lt"/>
                <a:cs typeface="+mn-lt"/>
              </a:rPr>
              <a:t>Embark on a riveting journey of pandemic perspectives with the captivating "Comparison Chart," where data reveals the intertwined stories of New Zealand and the top 5 countries with the highest total COVID-19 cases.</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The chart comes alive as the bars elegantly display the annual total cases for each of the leading nations, bringing to light the diverse and ever-evolving nature of their pandemic experiences.</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New Zealand's unique trajectory is thoughtfully represented by the distinguished line, providing a personalized lens into the nation's ongoing response.</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Witness how New Zealand's battle against the pandemic aligns or diverges from the top performers, unearthing critical learnings and potential strategies.</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Explore pivotal turning points that shaped each country's course, identifying correlations between actions and outcomes, and uncovering the factors influencing their pandemic narratives.</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Gain deeper insights into New Zealand's journey as the line chart weaves through triumphs and challenges, unveiling the nation's resilience in the face of adversity.</a:t>
            </a:r>
            <a:endParaRPr lang="en-US" sz="1400">
              <a:solidFill>
                <a:schemeClr val="bg1"/>
              </a:solidFill>
              <a:latin typeface="Arial"/>
              <a:cs typeface="Arial"/>
            </a:endParaRPr>
          </a:p>
          <a:p>
            <a:pPr indent="-228600">
              <a:lnSpc>
                <a:spcPct val="110000"/>
              </a:lnSpc>
              <a:spcBef>
                <a:spcPct val="0"/>
              </a:spcBef>
              <a:spcAft>
                <a:spcPts val="600"/>
              </a:spcAft>
              <a:buFont typeface="Arial" panose="020B0604020202020204" pitchFamily="34" charset="0"/>
              <a:buChar char="•"/>
            </a:pPr>
            <a:endParaRPr lang="en-US" sz="1400" b="1"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1" name="TextBox 10">
            <a:extLst>
              <a:ext uri="{FF2B5EF4-FFF2-40B4-BE49-F238E27FC236}">
                <a16:creationId xmlns:a16="http://schemas.microsoft.com/office/drawing/2014/main" id="{88862EBF-9F25-D6B7-963A-DF6C21A45DBF}"/>
              </a:ext>
            </a:extLst>
          </p:cNvPr>
          <p:cNvSpPr txBox="1"/>
          <p:nvPr/>
        </p:nvSpPr>
        <p:spPr>
          <a:xfrm>
            <a:off x="5991390" y="105876"/>
            <a:ext cx="6204462" cy="6057179"/>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Font typeface="Arial" panose="020B0604020202020204" pitchFamily="34" charset="0"/>
              <a:buChar char="•"/>
            </a:pPr>
            <a:endParaRPr lang="en-US" sz="2000" dirty="0">
              <a:solidFill>
                <a:schemeClr val="bg1"/>
              </a:solidFill>
            </a:endParaRPr>
          </a:p>
        </p:txBody>
      </p:sp>
      <p:sp>
        <p:nvSpPr>
          <p:cNvPr id="2" name="TextBox 1">
            <a:extLst>
              <a:ext uri="{FF2B5EF4-FFF2-40B4-BE49-F238E27FC236}">
                <a16:creationId xmlns:a16="http://schemas.microsoft.com/office/drawing/2014/main" id="{433B36AA-42D5-EF30-1FDB-F80DA018C646}"/>
              </a:ext>
            </a:extLst>
          </p:cNvPr>
          <p:cNvSpPr txBox="1"/>
          <p:nvPr/>
        </p:nvSpPr>
        <p:spPr>
          <a:xfrm>
            <a:off x="382438" y="43994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428BD2B-072B-17E2-BE7A-B811E6D4F88E}"/>
              </a:ext>
            </a:extLst>
          </p:cNvPr>
          <p:cNvSpPr txBox="1"/>
          <p:nvPr/>
        </p:nvSpPr>
        <p:spPr>
          <a:xfrm>
            <a:off x="596301" y="955735"/>
            <a:ext cx="347644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latin typeface="Modern Love"/>
                <a:ea typeface="+mn-lt"/>
                <a:cs typeface="+mn-lt"/>
              </a:rPr>
              <a:t>Pandemic Perspectives: Top 5 Countries vs. New Zealand</a:t>
            </a:r>
            <a:endParaRPr lang="en-US" sz="2800">
              <a:solidFill>
                <a:schemeClr val="bg1"/>
              </a:solidFill>
              <a:latin typeface="Modern Love"/>
            </a:endParaRPr>
          </a:p>
        </p:txBody>
      </p:sp>
      <p:sp>
        <p:nvSpPr>
          <p:cNvPr id="7" name="TextBox 6">
            <a:extLst>
              <a:ext uri="{FF2B5EF4-FFF2-40B4-BE49-F238E27FC236}">
                <a16:creationId xmlns:a16="http://schemas.microsoft.com/office/drawing/2014/main" id="{4F2C0D90-FBE5-BC18-0D53-35CF2630A7D9}"/>
              </a:ext>
            </a:extLst>
          </p:cNvPr>
          <p:cNvSpPr txBox="1"/>
          <p:nvPr/>
        </p:nvSpPr>
        <p:spPr>
          <a:xfrm>
            <a:off x="6978950" y="10657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TextBox 12">
            <a:extLst>
              <a:ext uri="{FF2B5EF4-FFF2-40B4-BE49-F238E27FC236}">
                <a16:creationId xmlns:a16="http://schemas.microsoft.com/office/drawing/2014/main" id="{9D5C91C9-8506-ACCA-A42C-B6F19E6E52B1}"/>
              </a:ext>
            </a:extLst>
          </p:cNvPr>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4" name="Picture 33" descr="country_barline.png"/>
          <p:cNvPicPr>
            <a:picLocks noChangeAspect="1"/>
          </p:cNvPicPr>
          <p:nvPr/>
        </p:nvPicPr>
        <p:blipFill>
          <a:blip r:embed="rId5"/>
          <a:stretch>
            <a:fillRect/>
          </a:stretch>
        </p:blipFill>
        <p:spPr>
          <a:xfrm>
            <a:off x="5349240" y="777240"/>
            <a:ext cx="6729984" cy="5358384"/>
          </a:xfrm>
          <a:prstGeom prst="rect">
            <a:avLst/>
          </a:prstGeom>
        </p:spPr>
      </p:pic>
    </p:spTree>
    <p:extLst>
      <p:ext uri="{BB962C8B-B14F-4D97-AF65-F5344CB8AC3E}">
        <p14:creationId xmlns:p14="http://schemas.microsoft.com/office/powerpoint/2010/main" val="390709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7"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EAD5B"/>
          </a:solidFill>
          <a:ln w="38100" cap="rnd">
            <a:solidFill>
              <a:srgbClr val="FEAD5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CB7D10-64F5-D04A-E4E5-BBA988F82A54}"/>
              </a:ext>
            </a:extLst>
          </p:cNvPr>
          <p:cNvSpPr txBox="1"/>
          <p:nvPr/>
        </p:nvSpPr>
        <p:spPr>
          <a:xfrm>
            <a:off x="55843" y="2620303"/>
            <a:ext cx="5355564" cy="41870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buFont typeface="Arial" panose="020B0604020202020204" pitchFamily="34" charset="0"/>
              <a:buChar char="•"/>
            </a:pPr>
            <a:r>
              <a:rPr lang="en-US" sz="1400" dirty="0">
                <a:solidFill>
                  <a:schemeClr val="bg1"/>
                </a:solidFill>
                <a:latin typeface="Arial"/>
                <a:ea typeface="+mn-lt"/>
                <a:cs typeface="+mn-lt"/>
              </a:rPr>
              <a:t>Embark on an enlightening journey into the heart of Oceania with the mesmerizing "Sunburst Chart."</a:t>
            </a:r>
          </a:p>
          <a:p>
            <a:pPr>
              <a:buFont typeface="Arial" panose="020B0604020202020204" pitchFamily="34" charset="0"/>
              <a:buChar char="•"/>
            </a:pPr>
            <a:r>
              <a:rPr lang="en-US" sz="1400" dirty="0">
                <a:solidFill>
                  <a:schemeClr val="bg1"/>
                </a:solidFill>
                <a:latin typeface="Arial"/>
                <a:ea typeface="+mn-lt"/>
                <a:cs typeface="+mn-lt"/>
              </a:rPr>
              <a:t>Unveil the total population of Oceania, the continent to which New Zealand belongs, offering a holistic understanding of the region's significance in the global fight against COVID-19.</a:t>
            </a:r>
          </a:p>
          <a:p>
            <a:pPr>
              <a:buFont typeface="Arial" panose="020B0604020202020204" pitchFamily="34" charset="0"/>
              <a:buChar char="•"/>
            </a:pPr>
            <a:r>
              <a:rPr lang="en-US" sz="1400" dirty="0">
                <a:solidFill>
                  <a:schemeClr val="bg1"/>
                </a:solidFill>
                <a:latin typeface="Arial"/>
                <a:ea typeface="+mn-lt"/>
                <a:cs typeface="+mn-lt"/>
              </a:rPr>
              <a:t>The "Sunburst Chart" artfully visualizes the population distribution across different tiers, providing a comprehensive view of the continent's demographics.</a:t>
            </a:r>
          </a:p>
          <a:p>
            <a:pPr>
              <a:buFont typeface="Arial" panose="020B0604020202020204" pitchFamily="34" charset="0"/>
              <a:buChar char="•"/>
            </a:pPr>
            <a:r>
              <a:rPr lang="en-US" sz="1400" dirty="0">
                <a:solidFill>
                  <a:schemeClr val="bg1"/>
                </a:solidFill>
                <a:latin typeface="Arial"/>
                <a:ea typeface="+mn-lt"/>
                <a:cs typeface="+mn-lt"/>
              </a:rPr>
              <a:t>Explore the hierarchy of population segments, from countries to regions, cities, and beyond, to comprehend Oceania's immense diversity.</a:t>
            </a:r>
          </a:p>
          <a:p>
            <a:pPr>
              <a:buFont typeface="Arial" panose="020B0604020202020204" pitchFamily="34" charset="0"/>
              <a:buChar char="•"/>
            </a:pPr>
            <a:r>
              <a:rPr lang="en-US" sz="1400" dirty="0">
                <a:solidFill>
                  <a:schemeClr val="bg1"/>
                </a:solidFill>
                <a:latin typeface="Arial"/>
                <a:ea typeface="+mn-lt"/>
                <a:cs typeface="+mn-lt"/>
              </a:rPr>
              <a:t>Understand how New Zealand, as a prominent country within Oceania, fits into this broader tapestry, recognizing its role within the continental context.</a:t>
            </a:r>
          </a:p>
          <a:p>
            <a:pPr>
              <a:buFont typeface="Arial" panose="020B0604020202020204" pitchFamily="34" charset="0"/>
              <a:buChar char="•"/>
            </a:pPr>
            <a:r>
              <a:rPr lang="en-US" sz="1400" dirty="0">
                <a:solidFill>
                  <a:schemeClr val="bg1"/>
                </a:solidFill>
                <a:latin typeface="Arial"/>
                <a:ea typeface="+mn-lt"/>
                <a:cs typeface="+mn-lt"/>
              </a:rPr>
              <a:t>Gain valuable insights into Oceania's capacity to mobilize resources, expertise, and collective responses in combatting the pandemic.</a:t>
            </a:r>
            <a:endParaRPr lang="en-US" sz="1400" dirty="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Empower policymakers and the audience with nuanced knowledge, guiding informed strategies for regional cooperation and support.</a:t>
            </a:r>
          </a:p>
          <a:p>
            <a:pPr>
              <a:buFont typeface="Arial" panose="020B0604020202020204" pitchFamily="34" charset="0"/>
              <a:buChar char="•"/>
            </a:pPr>
            <a:endParaRPr lang="en-US" sz="14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1" name="TextBox 10">
            <a:extLst>
              <a:ext uri="{FF2B5EF4-FFF2-40B4-BE49-F238E27FC236}">
                <a16:creationId xmlns:a16="http://schemas.microsoft.com/office/drawing/2014/main" id="{88862EBF-9F25-D6B7-963A-DF6C21A45DBF}"/>
              </a:ext>
            </a:extLst>
          </p:cNvPr>
          <p:cNvSpPr txBox="1"/>
          <p:nvPr/>
        </p:nvSpPr>
        <p:spPr>
          <a:xfrm>
            <a:off x="5991390" y="105876"/>
            <a:ext cx="6204462" cy="6057179"/>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Font typeface="Arial" panose="020B0604020202020204" pitchFamily="34" charset="0"/>
              <a:buChar char="•"/>
            </a:pPr>
            <a:endParaRPr lang="en-US" sz="2000" dirty="0">
              <a:solidFill>
                <a:schemeClr val="bg1"/>
              </a:solidFill>
            </a:endParaRPr>
          </a:p>
        </p:txBody>
      </p:sp>
      <p:sp>
        <p:nvSpPr>
          <p:cNvPr id="2" name="TextBox 1">
            <a:extLst>
              <a:ext uri="{FF2B5EF4-FFF2-40B4-BE49-F238E27FC236}">
                <a16:creationId xmlns:a16="http://schemas.microsoft.com/office/drawing/2014/main" id="{433B36AA-42D5-EF30-1FDB-F80DA018C646}"/>
              </a:ext>
            </a:extLst>
          </p:cNvPr>
          <p:cNvSpPr txBox="1"/>
          <p:nvPr/>
        </p:nvSpPr>
        <p:spPr>
          <a:xfrm>
            <a:off x="382438" y="43994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428BD2B-072B-17E2-BE7A-B811E6D4F88E}"/>
              </a:ext>
            </a:extLst>
          </p:cNvPr>
          <p:cNvSpPr txBox="1"/>
          <p:nvPr/>
        </p:nvSpPr>
        <p:spPr>
          <a:xfrm>
            <a:off x="581924" y="725697"/>
            <a:ext cx="347644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latin typeface="Modern Love"/>
                <a:ea typeface="+mn-lt"/>
                <a:cs typeface="+mn-lt"/>
              </a:rPr>
              <a:t>Continental Insights: Sunburst Chart of Population in Oceania</a:t>
            </a:r>
            <a:endParaRPr lang="en-US" sz="2800">
              <a:solidFill>
                <a:schemeClr val="bg1"/>
              </a:solidFill>
              <a:latin typeface="Modern Love"/>
            </a:endParaRPr>
          </a:p>
        </p:txBody>
      </p:sp>
      <p:sp>
        <p:nvSpPr>
          <p:cNvPr id="7" name="TextBox 6">
            <a:extLst>
              <a:ext uri="{FF2B5EF4-FFF2-40B4-BE49-F238E27FC236}">
                <a16:creationId xmlns:a16="http://schemas.microsoft.com/office/drawing/2014/main" id="{4F2C0D90-FBE5-BC18-0D53-35CF2630A7D9}"/>
              </a:ext>
            </a:extLst>
          </p:cNvPr>
          <p:cNvSpPr txBox="1"/>
          <p:nvPr/>
        </p:nvSpPr>
        <p:spPr>
          <a:xfrm>
            <a:off x="6978950" y="10657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TextBox 12">
            <a:extLst>
              <a:ext uri="{FF2B5EF4-FFF2-40B4-BE49-F238E27FC236}">
                <a16:creationId xmlns:a16="http://schemas.microsoft.com/office/drawing/2014/main" id="{9D5C91C9-8506-ACCA-A42C-B6F19E6E52B1}"/>
              </a:ext>
            </a:extLst>
          </p:cNvPr>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4" name="Picture 33" descr="country_sunburst1.png"/>
          <p:cNvPicPr>
            <a:picLocks noChangeAspect="1"/>
          </p:cNvPicPr>
          <p:nvPr/>
        </p:nvPicPr>
        <p:blipFill>
          <a:blip r:embed="rId5"/>
          <a:stretch>
            <a:fillRect/>
          </a:stretch>
        </p:blipFill>
        <p:spPr>
          <a:xfrm>
            <a:off x="5349240" y="777240"/>
            <a:ext cx="6812280" cy="5257800"/>
          </a:xfrm>
          <a:prstGeom prst="rect">
            <a:avLst/>
          </a:prstGeom>
        </p:spPr>
      </p:pic>
    </p:spTree>
    <p:extLst>
      <p:ext uri="{BB962C8B-B14F-4D97-AF65-F5344CB8AC3E}">
        <p14:creationId xmlns:p14="http://schemas.microsoft.com/office/powerpoint/2010/main" val="177730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82BC-90AE-BA42-90C5-CD0BE9637AC6}"/>
              </a:ext>
            </a:extLst>
          </p:cNvPr>
          <p:cNvSpPr>
            <a:spLocks noGrp="1"/>
          </p:cNvSpPr>
          <p:nvPr>
            <p:ph type="title"/>
          </p:nvPr>
        </p:nvSpPr>
        <p:spPr/>
        <p:txBody>
          <a:bodyPr>
            <a:normAutofit/>
          </a:bodyPr>
          <a:lstStyle/>
          <a:p>
            <a:pPr algn="ctr"/>
            <a:r>
              <a:rPr lang="en-US" b="1">
                <a:solidFill>
                  <a:schemeClr val="bg1"/>
                </a:solidFill>
                <a:ea typeface="+mj-lt"/>
                <a:cs typeface="+mj-lt"/>
              </a:rPr>
              <a:t>Conclusion</a:t>
            </a:r>
            <a:endParaRPr lang="en-US">
              <a:solidFill>
                <a:schemeClr val="bg1"/>
              </a:solidFill>
            </a:endParaRPr>
          </a:p>
        </p:txBody>
      </p:sp>
      <p:sp>
        <p:nvSpPr>
          <p:cNvPr id="3" name="Content Placeholder 2">
            <a:extLst>
              <a:ext uri="{FF2B5EF4-FFF2-40B4-BE49-F238E27FC236}">
                <a16:creationId xmlns:a16="http://schemas.microsoft.com/office/drawing/2014/main" id="{FABA20CC-0B05-0499-AB1F-1B9C4F31485F}"/>
              </a:ext>
            </a:extLst>
          </p:cNvPr>
          <p:cNvSpPr>
            <a:spLocks noGrp="1"/>
          </p:cNvSpPr>
          <p:nvPr>
            <p:ph idx="1"/>
          </p:nvPr>
        </p:nvSpPr>
        <p:spPr>
          <a:xfrm>
            <a:off x="392502" y="1828742"/>
            <a:ext cx="11579524" cy="4898940"/>
          </a:xfrm>
        </p:spPr>
        <p:txBody>
          <a:bodyPr vert="horz" lIns="91440" tIns="45720" rIns="91440" bIns="45720" rtlCol="0" anchor="t">
            <a:noAutofit/>
          </a:bodyPr>
          <a:lstStyle/>
          <a:p>
            <a:pPr marL="0" indent="0">
              <a:buNone/>
            </a:pPr>
            <a:r>
              <a:rPr lang="en-US" sz="1800" dirty="0">
                <a:solidFill>
                  <a:schemeClr val="bg1"/>
                </a:solidFill>
                <a:latin typeface="Arial"/>
                <a:ea typeface="+mn-lt"/>
                <a:cs typeface="+mn-lt"/>
              </a:rPr>
              <a:t>As our journey through the "COVID-19 Visualization WebApp" comes to a close, we find ourselves enlightened by the power of data-driven insights. The dynamic visualizations presented have been windows into the impact of the pandemic across continents and countries, revealing invaluable patterns and trends.</a:t>
            </a:r>
            <a:endParaRPr lang="en-US" sz="1800" dirty="0">
              <a:solidFill>
                <a:schemeClr val="bg1"/>
              </a:solidFill>
              <a:latin typeface="Arial"/>
              <a:cs typeface="Arial"/>
            </a:endParaRPr>
          </a:p>
          <a:p>
            <a:pPr marL="0" indent="0">
              <a:buNone/>
            </a:pPr>
            <a:r>
              <a:rPr lang="en-US" sz="1800" dirty="0">
                <a:solidFill>
                  <a:schemeClr val="bg1"/>
                </a:solidFill>
                <a:latin typeface="Arial"/>
                <a:ea typeface="+mn-lt"/>
                <a:cs typeface="+mn-lt"/>
              </a:rPr>
              <a:t>Informed by these visual revelations, we are now better equipped to make well-informed decisions and navigate the challenges that lie ahead. The interconnectedness of nations has become strikingly apparent, emphasizing the need for global unity and collective action in confronting global crises.</a:t>
            </a:r>
            <a:endParaRPr lang="en-US" sz="1800" dirty="0">
              <a:solidFill>
                <a:schemeClr val="bg1"/>
              </a:solidFill>
              <a:latin typeface="Arial"/>
              <a:cs typeface="Arial"/>
            </a:endParaRPr>
          </a:p>
          <a:p>
            <a:pPr marL="0" indent="0">
              <a:buNone/>
            </a:pPr>
            <a:r>
              <a:rPr lang="en-US" sz="1800" dirty="0">
                <a:solidFill>
                  <a:schemeClr val="bg1"/>
                </a:solidFill>
                <a:latin typeface="Arial"/>
                <a:ea typeface="+mn-lt"/>
                <a:cs typeface="+mn-lt"/>
              </a:rPr>
              <a:t>Throughout our exploration, we witnessed the resilience and determination of nations in the face of adversity. Their stories inspire hope and remind us of the human spirit's capacity to overcome challenges. Armed with this knowledge, we are called upon to embrace continued vigilance in safeguarding public health and well-being.</a:t>
            </a:r>
            <a:endParaRPr lang="en-US" sz="1800" dirty="0">
              <a:solidFill>
                <a:schemeClr val="bg1"/>
              </a:solidFill>
              <a:latin typeface="Arial"/>
              <a:cs typeface="Arial"/>
            </a:endParaRPr>
          </a:p>
          <a:p>
            <a:pPr marL="0" indent="0">
              <a:buNone/>
            </a:pPr>
            <a:r>
              <a:rPr lang="en-US" sz="1800" dirty="0">
                <a:solidFill>
                  <a:schemeClr val="bg1"/>
                </a:solidFill>
                <a:latin typeface="Arial"/>
                <a:ea typeface="+mn-lt"/>
                <a:cs typeface="+mn-lt"/>
              </a:rPr>
              <a:t>As we bid farewell, let us carry forward the lessons learned and transform data into meaningful action. Each of us plays a crucial role in building a healthier, more resilient world. Together, we have the power to champion a future where knowledge guides us through uncertainty, bringing us closer to a brighter tomorrow.</a:t>
            </a:r>
            <a:endParaRPr lang="en-US" sz="1800" dirty="0">
              <a:solidFill>
                <a:schemeClr val="bg1"/>
              </a:solidFill>
              <a:latin typeface="Arial"/>
              <a:cs typeface="Arial"/>
            </a:endParaRPr>
          </a:p>
          <a:p>
            <a:pPr marL="0" indent="0">
              <a:buNone/>
            </a:pPr>
            <a:r>
              <a:rPr lang="en-US" sz="1800" b="1" dirty="0">
                <a:solidFill>
                  <a:schemeClr val="bg1"/>
                </a:solidFill>
                <a:latin typeface="Arial"/>
                <a:ea typeface="+mn-lt"/>
                <a:cs typeface="+mn-lt"/>
              </a:rPr>
              <a:t>Thank You!</a:t>
            </a:r>
            <a:endParaRPr lang="en-US" sz="1800" dirty="0">
              <a:solidFill>
                <a:schemeClr val="bg1"/>
              </a:solidFill>
              <a:latin typeface="Arial"/>
              <a:cs typeface="Arial"/>
            </a:endParaRPr>
          </a:p>
          <a:p>
            <a:pPr marL="0" indent="0">
              <a:buNone/>
            </a:pPr>
            <a:endParaRPr lang="en-US" sz="1800" dirty="0">
              <a:solidFill>
                <a:schemeClr val="bg1"/>
              </a:solidFill>
              <a:latin typeface="Arial"/>
              <a:cs typeface="Arial"/>
            </a:endParaRPr>
          </a:p>
        </p:txBody>
      </p:sp>
    </p:spTree>
    <p:extLst>
      <p:ext uri="{BB962C8B-B14F-4D97-AF65-F5344CB8AC3E}">
        <p14:creationId xmlns:p14="http://schemas.microsoft.com/office/powerpoint/2010/main" val="9382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74DD-6708-2209-1FF5-BF36311DCF7D}"/>
              </a:ext>
            </a:extLst>
          </p:cNvPr>
          <p:cNvSpPr>
            <a:spLocks noGrp="1"/>
          </p:cNvSpPr>
          <p:nvPr>
            <p:ph type="title"/>
          </p:nvPr>
        </p:nvSpPr>
        <p:spPr/>
        <p:txBody>
          <a:bodyPr/>
          <a:lstStyle/>
          <a:p>
            <a:pPr algn="ctr"/>
            <a:r>
              <a:rPr lang="en-US" dirty="0">
                <a:solidFill>
                  <a:schemeClr val="bg1"/>
                </a:solidFill>
              </a:rPr>
              <a:t>Introduction</a:t>
            </a:r>
            <a:endParaRPr lang="en-US"/>
          </a:p>
        </p:txBody>
      </p:sp>
      <p:sp>
        <p:nvSpPr>
          <p:cNvPr id="3" name="Content Placeholder 2">
            <a:extLst>
              <a:ext uri="{FF2B5EF4-FFF2-40B4-BE49-F238E27FC236}">
                <a16:creationId xmlns:a16="http://schemas.microsoft.com/office/drawing/2014/main" id="{7EEE09B3-D922-3C0F-8DAD-27F9EF21D659}"/>
              </a:ext>
            </a:extLst>
          </p:cNvPr>
          <p:cNvSpPr>
            <a:spLocks noGrp="1"/>
          </p:cNvSpPr>
          <p:nvPr>
            <p:ph idx="1"/>
          </p:nvPr>
        </p:nvSpPr>
        <p:spPr>
          <a:xfrm>
            <a:off x="622540" y="1785611"/>
            <a:ext cx="11234466" cy="4942071"/>
          </a:xfrm>
        </p:spPr>
        <p:txBody>
          <a:bodyPr vert="horz" lIns="91440" tIns="45720" rIns="91440" bIns="45720" rtlCol="0" anchor="t">
            <a:noAutofit/>
          </a:bodyPr>
          <a:lstStyle/>
          <a:p>
            <a:pPr marL="0" indent="0">
              <a:buNone/>
            </a:pPr>
            <a:r>
              <a:rPr lang="en-US" sz="1800" dirty="0">
                <a:solidFill>
                  <a:schemeClr val="bg1"/>
                </a:solidFill>
                <a:latin typeface="Arial"/>
                <a:ea typeface="+mn-lt"/>
                <a:cs typeface="+mn-lt"/>
              </a:rPr>
              <a:t>Welcome to a captivating voyage through the COVID-19 pandemic, as we present our innovative "COVID-19 Visualization WebApp." In this presentation, we invite you to join us on an immersive journey into the depths of data-driven insights that shed light on the global impact of this unprecedented crisis.</a:t>
            </a:r>
          </a:p>
          <a:p>
            <a:pPr>
              <a:buFont typeface="Arial"/>
              <a:buChar char="•"/>
            </a:pPr>
            <a:r>
              <a:rPr lang="en-US" sz="1800" dirty="0">
                <a:solidFill>
                  <a:schemeClr val="bg1"/>
                </a:solidFill>
                <a:latin typeface="Arial"/>
                <a:ea typeface="+mn-lt"/>
                <a:cs typeface="+mn-lt"/>
              </a:rPr>
              <a:t>Captivating Visuals: Brace yourself for an array of captivating data visualizations that breathe life into the pandemic's narrative.</a:t>
            </a:r>
            <a:endParaRPr lang="en-US" sz="1800">
              <a:solidFill>
                <a:schemeClr val="bg1"/>
              </a:solidFill>
              <a:latin typeface="Arial"/>
              <a:cs typeface="Times New Roman"/>
            </a:endParaRPr>
          </a:p>
          <a:p>
            <a:pPr>
              <a:buFont typeface="Arial"/>
              <a:buChar char="•"/>
            </a:pPr>
            <a:r>
              <a:rPr lang="en-US" sz="1800" dirty="0">
                <a:solidFill>
                  <a:schemeClr val="bg1"/>
                </a:solidFill>
                <a:latin typeface="Arial"/>
                <a:ea typeface="+mn-lt"/>
                <a:cs typeface="+mn-lt"/>
              </a:rPr>
              <a:t>Charting the Trajectory: Explore the rise and fall of COVID-19 cases, the impact on continents, and the measures taken across nations.</a:t>
            </a:r>
            <a:endParaRPr lang="en-US" sz="1800">
              <a:solidFill>
                <a:schemeClr val="bg1"/>
              </a:solidFill>
              <a:latin typeface="Arial"/>
              <a:cs typeface="Times New Roman"/>
            </a:endParaRPr>
          </a:p>
          <a:p>
            <a:pPr>
              <a:buFont typeface="Arial"/>
              <a:buChar char="•"/>
            </a:pPr>
            <a:r>
              <a:rPr lang="en-US" sz="1800" dirty="0">
                <a:solidFill>
                  <a:schemeClr val="bg1"/>
                </a:solidFill>
                <a:latin typeface="Arial"/>
                <a:ea typeface="+mn-lt"/>
                <a:cs typeface="+mn-lt"/>
              </a:rPr>
              <a:t>An Interactive Experience: Prepare for an interactive journey where you'll have the power to delve into country-specific insights and compare data across continents.</a:t>
            </a:r>
            <a:endParaRPr lang="en-US" sz="1800">
              <a:solidFill>
                <a:schemeClr val="bg1"/>
              </a:solidFill>
              <a:latin typeface="Arial"/>
              <a:cs typeface="Times New Roman"/>
            </a:endParaRPr>
          </a:p>
          <a:p>
            <a:pPr>
              <a:buFont typeface="Arial"/>
              <a:buChar char="•"/>
            </a:pPr>
            <a:r>
              <a:rPr lang="en-US" sz="1800" dirty="0">
                <a:solidFill>
                  <a:schemeClr val="bg1"/>
                </a:solidFill>
                <a:latin typeface="Arial"/>
                <a:ea typeface="+mn-lt"/>
                <a:cs typeface="+mn-lt"/>
              </a:rPr>
              <a:t>Unraveling Trends: Uncover the pandemic's trends and milestones, empowering you with valuable knowledge for the future.</a:t>
            </a:r>
            <a:endParaRPr lang="en-US" sz="1800">
              <a:solidFill>
                <a:schemeClr val="bg1"/>
              </a:solidFill>
              <a:latin typeface="Arial"/>
              <a:cs typeface="Times New Roman"/>
            </a:endParaRPr>
          </a:p>
          <a:p>
            <a:pPr>
              <a:buFont typeface="Arial"/>
              <a:buChar char="•"/>
            </a:pPr>
            <a:r>
              <a:rPr lang="en-US" sz="1800" dirty="0">
                <a:solidFill>
                  <a:schemeClr val="bg1"/>
                </a:solidFill>
                <a:latin typeface="Arial"/>
                <a:ea typeface="+mn-lt"/>
                <a:cs typeface="+mn-lt"/>
              </a:rPr>
              <a:t>Inspiring Resilience: Witness the stories of nations that led the battle and celebrate the triumphs of human determination.</a:t>
            </a:r>
            <a:endParaRPr lang="en-US" sz="1800">
              <a:solidFill>
                <a:schemeClr val="bg1"/>
              </a:solidFill>
              <a:latin typeface="Arial"/>
              <a:cs typeface="Times New Roman"/>
            </a:endParaRPr>
          </a:p>
          <a:p>
            <a:pPr marL="0" indent="0">
              <a:buNone/>
            </a:pPr>
            <a:endParaRPr lang="en-US" sz="1800" dirty="0">
              <a:solidFill>
                <a:schemeClr val="bg1"/>
              </a:solidFill>
              <a:latin typeface="Arial"/>
              <a:cs typeface="Times New Roman"/>
            </a:endParaRPr>
          </a:p>
        </p:txBody>
      </p:sp>
    </p:spTree>
    <p:extLst>
      <p:ext uri="{BB962C8B-B14F-4D97-AF65-F5344CB8AC3E}">
        <p14:creationId xmlns:p14="http://schemas.microsoft.com/office/powerpoint/2010/main" val="205920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285880" y="337597"/>
            <a:ext cx="3774056" cy="2107260"/>
          </a:xfrm>
        </p:spPr>
        <p:txBody>
          <a:bodyPr anchor="b">
            <a:normAutofit/>
          </a:bodyPr>
          <a:lstStyle/>
          <a:p>
            <a:pPr>
              <a:lnSpc>
                <a:spcPct val="90000"/>
              </a:lnSpc>
            </a:pPr>
            <a:r>
              <a:rPr lang="en-US" sz="2800" b="1" dirty="0">
                <a:solidFill>
                  <a:schemeClr val="bg1"/>
                </a:solidFill>
                <a:ea typeface="+mj-lt"/>
                <a:cs typeface="+mj-lt"/>
              </a:rPr>
              <a:t>Global Symphony of COVID-19: The Corona Arise Scatter Plot</a:t>
            </a:r>
            <a:endParaRPr lang="en-US" sz="2800">
              <a:solidFill>
                <a:schemeClr val="bg1"/>
              </a:solidFill>
            </a:endParaRPr>
          </a:p>
        </p:txBody>
      </p:sp>
      <p:sp>
        <p:nvSpPr>
          <p:cNvPr id="3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519CF0"/>
          </a:solidFill>
          <a:ln w="38100" cap="rnd">
            <a:solidFill>
              <a:srgbClr val="519CF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idx="1"/>
          </p:nvPr>
        </p:nvSpPr>
        <p:spPr>
          <a:xfrm>
            <a:off x="70220" y="2534039"/>
            <a:ext cx="4363527" cy="4230219"/>
          </a:xfrm>
        </p:spPr>
        <p:txBody>
          <a:bodyPr vert="horz" lIns="91440" tIns="45720" rIns="91440" bIns="45720" rtlCol="0" anchor="t">
            <a:noAutofit/>
          </a:bodyPr>
          <a:lstStyle/>
          <a:p>
            <a:pPr>
              <a:buFont typeface="Arial"/>
              <a:buChar char="•"/>
            </a:pPr>
            <a:r>
              <a:rPr lang="en-US" sz="1600" dirty="0">
                <a:solidFill>
                  <a:schemeClr val="bg1"/>
                </a:solidFill>
                <a:latin typeface="Arial"/>
                <a:ea typeface="+mn-lt"/>
                <a:cs typeface="+mn-lt"/>
              </a:rPr>
              <a:t>A captivating scatter plot that breathes life into the global COVID-19 pandemic.</a:t>
            </a:r>
            <a:endParaRPr lang="en-US" sz="1600">
              <a:solidFill>
                <a:schemeClr val="bg1"/>
              </a:solidFill>
              <a:latin typeface="Arial"/>
              <a:cs typeface="Times New Roman"/>
            </a:endParaRPr>
          </a:p>
          <a:p>
            <a:pPr>
              <a:buFont typeface="Arial"/>
              <a:buChar char="•"/>
            </a:pPr>
            <a:r>
              <a:rPr lang="en-US" sz="1600" dirty="0">
                <a:solidFill>
                  <a:schemeClr val="bg1"/>
                </a:solidFill>
                <a:latin typeface="Arial"/>
                <a:ea typeface="+mn-lt"/>
                <a:cs typeface="+mn-lt"/>
              </a:rPr>
              <a:t>Each dot marks the rise of cases in all continents, revealing the relentless spread of the virus.</a:t>
            </a:r>
            <a:endParaRPr lang="en-US" sz="1600">
              <a:solidFill>
                <a:schemeClr val="bg1"/>
              </a:solidFill>
              <a:latin typeface="Arial"/>
              <a:cs typeface="Times New Roman"/>
            </a:endParaRPr>
          </a:p>
          <a:p>
            <a:pPr>
              <a:buFont typeface="Arial"/>
              <a:buChar char="•"/>
            </a:pPr>
            <a:r>
              <a:rPr lang="en-US" sz="1600" dirty="0">
                <a:solidFill>
                  <a:schemeClr val="bg1"/>
                </a:solidFill>
                <a:latin typeface="Arial"/>
                <a:ea typeface="+mn-lt"/>
                <a:cs typeface="+mn-lt"/>
              </a:rPr>
              <a:t>Engage with this visual narrative as it unravels the virus's impact across the world.</a:t>
            </a:r>
            <a:endParaRPr lang="en-US" sz="1600">
              <a:solidFill>
                <a:schemeClr val="bg1"/>
              </a:solidFill>
              <a:latin typeface="Arial"/>
              <a:cs typeface="Times New Roman"/>
            </a:endParaRPr>
          </a:p>
          <a:p>
            <a:pPr>
              <a:buFont typeface="Arial"/>
              <a:buChar char="•"/>
            </a:pPr>
            <a:r>
              <a:rPr lang="en-US" sz="1600" dirty="0">
                <a:solidFill>
                  <a:schemeClr val="bg1"/>
                </a:solidFill>
                <a:latin typeface="Arial"/>
                <a:ea typeface="+mn-lt"/>
                <a:cs typeface="+mn-lt"/>
              </a:rPr>
              <a:t>Unveil patterns and trends, empowering us to understand the pandemic's evolution.</a:t>
            </a:r>
            <a:endParaRPr lang="en-US" sz="1600">
              <a:solidFill>
                <a:schemeClr val="bg1"/>
              </a:solidFill>
              <a:latin typeface="Arial"/>
              <a:cs typeface="Times New Roman"/>
            </a:endParaRPr>
          </a:p>
          <a:p>
            <a:pPr>
              <a:buFont typeface="Arial"/>
              <a:buChar char="•"/>
            </a:pPr>
            <a:r>
              <a:rPr lang="en-US" sz="1600" dirty="0">
                <a:solidFill>
                  <a:schemeClr val="bg1"/>
                </a:solidFill>
                <a:latin typeface="Arial"/>
                <a:ea typeface="+mn-lt"/>
                <a:cs typeface="+mn-lt"/>
              </a:rPr>
              <a:t>Explore continents as interconnected data points, highlighting our shared experiences.</a:t>
            </a:r>
            <a:endParaRPr lang="en-US" sz="1600">
              <a:solidFill>
                <a:schemeClr val="bg1"/>
              </a:solidFill>
              <a:latin typeface="Arial"/>
              <a:cs typeface="Times New Roman"/>
            </a:endParaRPr>
          </a:p>
          <a:p>
            <a:pPr marL="0" indent="0">
              <a:lnSpc>
                <a:spcPct val="100000"/>
              </a:lnSpc>
              <a:buNone/>
            </a:pPr>
            <a:endParaRPr lang="en-US" sz="1600" dirty="0">
              <a:solidFill>
                <a:schemeClr val="bg1"/>
              </a:solidFill>
              <a:latin typeface="Arial"/>
              <a:cs typeface="Times New Roman"/>
            </a:endParaRPr>
          </a:p>
        </p:txBody>
      </p:sp>
      <mc:AlternateContent xmlns:mc="http://schemas.openxmlformats.org/markup-compatibility/2006" xmlns:p14="http://schemas.microsoft.com/office/powerpoint/2010/main">
        <mc:Choice Requires="p14">
          <p:contentPart p14:bwMode="auto" r:id="rId3">
            <p14:nvContentPartPr>
              <p14:cNvPr id="36" name="Ink 3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6" name="Ink 3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4" name="Picture 4" descr="A graph of different colored circles&#10;&#10;Description automatically generated">
            <a:extLst>
              <a:ext uri="{FF2B5EF4-FFF2-40B4-BE49-F238E27FC236}">
                <a16:creationId xmlns:a16="http://schemas.microsoft.com/office/drawing/2014/main" id="{84104D2A-CC5D-1433-21A8-E680D1EE6F0F}"/>
              </a:ext>
            </a:extLst>
          </p:cNvPr>
          <p:cNvPicPr>
            <a:picLocks noChangeAspect="1"/>
          </p:cNvPicPr>
          <p:nvPr/>
        </p:nvPicPr>
        <p:blipFill>
          <a:blip r:embed="rId5"/>
          <a:stretch>
            <a:fillRect/>
          </a:stretch>
        </p:blipFill>
        <p:spPr>
          <a:xfrm>
            <a:off x="4625543" y="759638"/>
            <a:ext cx="7493189" cy="5698158"/>
          </a:xfrm>
          <a:prstGeom prst="rect">
            <a:avLst/>
          </a:prstGeom>
        </p:spPr>
      </p:pic>
    </p:spTree>
    <p:extLst>
      <p:ext uri="{BB962C8B-B14F-4D97-AF65-F5344CB8AC3E}">
        <p14:creationId xmlns:p14="http://schemas.microsoft.com/office/powerpoint/2010/main" val="375633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useBgFill="1">
        <p:nvSpPr>
          <p:cNvPr id="59" name="Rectangle 42">
            <a:extLst>
              <a:ext uri="{FF2B5EF4-FFF2-40B4-BE49-F238E27FC236}">
                <a16:creationId xmlns:a16="http://schemas.microsoft.com/office/drawing/2014/main" id="{C54B211C-C0F6-4AE8-8121-30879CBB4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16559" y="3962541"/>
            <a:ext cx="3865554" cy="2219707"/>
          </a:xfrm>
        </p:spPr>
        <p:txBody>
          <a:bodyPr anchor="ctr">
            <a:normAutofit/>
          </a:bodyPr>
          <a:lstStyle/>
          <a:p>
            <a:pPr>
              <a:lnSpc>
                <a:spcPct val="90000"/>
              </a:lnSpc>
            </a:pPr>
            <a:r>
              <a:rPr lang="en-US" sz="2800" b="1" dirty="0">
                <a:solidFill>
                  <a:schemeClr val="bg1"/>
                </a:solidFill>
                <a:ea typeface="+mj-lt"/>
                <a:cs typeface="+mj-lt"/>
              </a:rPr>
              <a:t>Unfolding Trends: New COVID-19 Cases Across Continents</a:t>
            </a:r>
            <a:endParaRPr lang="en-US" sz="280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60"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60"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pic>
        <p:nvPicPr>
          <p:cNvPr id="4" name="Picture 4" descr="A graph of different colored lines&#10;&#10;Description automatically generated">
            <a:extLst>
              <a:ext uri="{FF2B5EF4-FFF2-40B4-BE49-F238E27FC236}">
                <a16:creationId xmlns:a16="http://schemas.microsoft.com/office/drawing/2014/main" id="{84104D2A-CC5D-1433-21A8-E680D1EE6F0F}"/>
              </a:ext>
            </a:extLst>
          </p:cNvPr>
          <p:cNvPicPr>
            <a:picLocks noChangeAspect="1"/>
          </p:cNvPicPr>
          <p:nvPr/>
        </p:nvPicPr>
        <p:blipFill>
          <a:blip r:embed="rId5"/>
          <a:stretch>
            <a:fillRect/>
          </a:stretch>
        </p:blipFill>
        <p:spPr>
          <a:xfrm>
            <a:off x="428660" y="55841"/>
            <a:ext cx="11149961" cy="3667437"/>
          </a:xfrm>
          <a:prstGeom prst="rect">
            <a:avLst/>
          </a:prstGeom>
        </p:spPr>
      </p:pic>
      <p:sp>
        <p:nvSpPr>
          <p:cNvPr id="6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3892F7"/>
          </a:solidFill>
          <a:ln w="34925">
            <a:solidFill>
              <a:srgbClr val="3892F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349401-1CC9-4809-CBCE-77A548AF4FF7}"/>
              </a:ext>
            </a:extLst>
          </p:cNvPr>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Content Placeholder 13">
            <a:extLst>
              <a:ext uri="{FF2B5EF4-FFF2-40B4-BE49-F238E27FC236}">
                <a16:creationId xmlns:a16="http://schemas.microsoft.com/office/drawing/2014/main" id="{C988C23F-D97D-CB52-1201-B94166422644}"/>
              </a:ext>
            </a:extLst>
          </p:cNvPr>
          <p:cNvSpPr>
            <a:spLocks noGrp="1"/>
          </p:cNvSpPr>
          <p:nvPr>
            <p:ph idx="1"/>
          </p:nvPr>
        </p:nvSpPr>
        <p:spPr>
          <a:xfrm>
            <a:off x="4432539" y="3812818"/>
            <a:ext cx="7697638" cy="2986752"/>
          </a:xfrm>
        </p:spPr>
        <p:txBody>
          <a:bodyPr vert="horz" lIns="91440" tIns="45720" rIns="91440" bIns="45720" rtlCol="0" anchor="t">
            <a:normAutofit fontScale="70000" lnSpcReduction="20000"/>
          </a:bodyPr>
          <a:lstStyle/>
          <a:p>
            <a:r>
              <a:rPr lang="en-US" sz="2000" b="1" dirty="0">
                <a:solidFill>
                  <a:schemeClr val="bg1"/>
                </a:solidFill>
                <a:latin typeface="Arial"/>
                <a:ea typeface="+mn-lt"/>
                <a:cs typeface="+mn-lt"/>
              </a:rPr>
              <a:t>Embark on a revealing expedition through continents with the "New Cases Line Chart."</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Traverse through time as this captivating line chart illustrates new COVID-19 cases year by year.</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Follow the upward and downward trends, uncovering pivotal moments in the pandemic's trajectory.</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The x-axis marks the passage of time, while the y-axis reflects the emergence of new cases.</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Gain insights into how the virus evolved and challenged different regions worldwide.</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Illuminate the effectiveness of various measures and strategies in curbing the spread.</a:t>
            </a:r>
            <a:endParaRPr lang="en-US" sz="2000" b="1" dirty="0">
              <a:solidFill>
                <a:schemeClr val="bg1"/>
              </a:solidFill>
              <a:latin typeface="Arial"/>
              <a:cs typeface="Times New Roman"/>
            </a:endParaRPr>
          </a:p>
          <a:p>
            <a:endParaRPr lang="en-US" sz="2000" b="1" dirty="0">
              <a:solidFill>
                <a:schemeClr val="bg1"/>
              </a:solidFill>
              <a:latin typeface="Arial"/>
              <a:cs typeface="Times New Roman"/>
            </a:endParaRPr>
          </a:p>
        </p:txBody>
      </p:sp>
    </p:spTree>
    <p:extLst>
      <p:ext uri="{BB962C8B-B14F-4D97-AF65-F5344CB8AC3E}">
        <p14:creationId xmlns:p14="http://schemas.microsoft.com/office/powerpoint/2010/main" val="81917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54B211C-C0F6-4AE8-8121-30879CBB4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803464" y="3948164"/>
            <a:ext cx="3247328" cy="2219707"/>
          </a:xfrm>
        </p:spPr>
        <p:txBody>
          <a:bodyPr anchor="ctr">
            <a:normAutofit/>
          </a:bodyPr>
          <a:lstStyle/>
          <a:p>
            <a:pPr>
              <a:lnSpc>
                <a:spcPct val="90000"/>
              </a:lnSpc>
            </a:pPr>
            <a:r>
              <a:rPr lang="en-US" sz="2800" b="1" dirty="0">
                <a:solidFill>
                  <a:schemeClr val="bg1"/>
                </a:solidFill>
                <a:ea typeface="+mj-lt"/>
                <a:cs typeface="+mj-lt"/>
              </a:rPr>
              <a:t>Unveiling the Positivity Puzzle: Continents at a Glance</a:t>
            </a:r>
            <a:endParaRPr lang="en-US" sz="2800">
              <a:solidFill>
                <a:schemeClr val="bg1"/>
              </a:solidFill>
            </a:endParaRPr>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idx="1"/>
          </p:nvPr>
        </p:nvSpPr>
        <p:spPr>
          <a:xfrm>
            <a:off x="4611162" y="3876277"/>
            <a:ext cx="7397784" cy="2722915"/>
          </a:xfrm>
        </p:spPr>
        <p:txBody>
          <a:bodyPr vert="horz" lIns="91440" tIns="45720" rIns="91440" bIns="45720" rtlCol="0" anchor="ctr">
            <a:normAutofit fontScale="77500" lnSpcReduction="20000"/>
          </a:bodyPr>
          <a:lstStyle/>
          <a:p>
            <a:pPr>
              <a:buFont typeface="Arial"/>
              <a:buChar char="•"/>
            </a:pPr>
            <a:r>
              <a:rPr lang="en-US" sz="2000" dirty="0">
                <a:solidFill>
                  <a:schemeClr val="bg1"/>
                </a:solidFill>
                <a:latin typeface="Arial"/>
                <a:ea typeface="+mn-lt"/>
                <a:cs typeface="+mn-lt"/>
              </a:rPr>
              <a:t>Travel through continents with the captivating "Positivity Rate Line Chart."</a:t>
            </a:r>
            <a:endParaRPr lang="en-US" sz="2000">
              <a:solidFill>
                <a:schemeClr val="bg1"/>
              </a:solidFill>
              <a:latin typeface="Arial"/>
              <a:cs typeface="Arial"/>
            </a:endParaRPr>
          </a:p>
          <a:p>
            <a:pPr>
              <a:buFont typeface="Arial"/>
              <a:buChar char="•"/>
            </a:pPr>
            <a:r>
              <a:rPr lang="en-US" sz="2000" dirty="0">
                <a:solidFill>
                  <a:schemeClr val="bg1"/>
                </a:solidFill>
                <a:latin typeface="Arial"/>
                <a:ea typeface="+mn-lt"/>
                <a:cs typeface="+mn-lt"/>
              </a:rPr>
              <a:t>Unlock the pandemic's secrets as we journey year by year through this engaging line chart.</a:t>
            </a:r>
            <a:endParaRPr lang="en-US" sz="2000">
              <a:solidFill>
                <a:schemeClr val="bg1"/>
              </a:solidFill>
              <a:latin typeface="Arial"/>
              <a:cs typeface="Arial"/>
            </a:endParaRPr>
          </a:p>
          <a:p>
            <a:pPr>
              <a:buFont typeface="Arial"/>
              <a:buChar char="•"/>
            </a:pPr>
            <a:r>
              <a:rPr lang="en-US" sz="2000" dirty="0">
                <a:solidFill>
                  <a:schemeClr val="bg1"/>
                </a:solidFill>
                <a:latin typeface="Arial"/>
                <a:ea typeface="+mn-lt"/>
                <a:cs typeface="+mn-lt"/>
              </a:rPr>
              <a:t>Watch the positivity rate, a critical indicator, come to life on the y-axis, while time unfolds on the x-axis.</a:t>
            </a:r>
            <a:endParaRPr lang="en-US" sz="2000">
              <a:solidFill>
                <a:schemeClr val="bg1"/>
              </a:solidFill>
              <a:latin typeface="Arial"/>
              <a:cs typeface="Arial"/>
            </a:endParaRPr>
          </a:p>
          <a:p>
            <a:pPr>
              <a:buFont typeface="Arial"/>
              <a:buChar char="•"/>
            </a:pPr>
            <a:r>
              <a:rPr lang="en-US" sz="2000" dirty="0">
                <a:solidFill>
                  <a:schemeClr val="bg1"/>
                </a:solidFill>
                <a:latin typeface="Arial"/>
                <a:ea typeface="+mn-lt"/>
                <a:cs typeface="+mn-lt"/>
              </a:rPr>
              <a:t>Discover intriguing patterns that shed light on the virus's impact across continents.</a:t>
            </a:r>
            <a:endParaRPr lang="en-US" sz="2000">
              <a:solidFill>
                <a:schemeClr val="bg1"/>
              </a:solidFill>
              <a:latin typeface="Arial"/>
              <a:cs typeface="Arial"/>
            </a:endParaRPr>
          </a:p>
          <a:p>
            <a:pPr>
              <a:buFont typeface="Arial"/>
              <a:buChar char="•"/>
            </a:pPr>
            <a:r>
              <a:rPr lang="en-US" sz="2000" dirty="0">
                <a:solidFill>
                  <a:schemeClr val="bg1"/>
                </a:solidFill>
                <a:latin typeface="Arial"/>
                <a:ea typeface="+mn-lt"/>
                <a:cs typeface="+mn-lt"/>
              </a:rPr>
              <a:t>Compare responses and resilience of different regions, revealed by varying trends in positivity over time.</a:t>
            </a:r>
            <a:endParaRPr lang="en-US" sz="2000">
              <a:solidFill>
                <a:schemeClr val="bg1"/>
              </a:solidFill>
              <a:latin typeface="Arial"/>
              <a:cs typeface="Arial"/>
            </a:endParaRPr>
          </a:p>
          <a:p>
            <a:pPr>
              <a:lnSpc>
                <a:spcPct val="100000"/>
              </a:lnSpc>
              <a:buFont typeface="Arial"/>
              <a:buChar char="•"/>
            </a:pPr>
            <a:endParaRPr lang="en-US" sz="2000" dirty="0">
              <a:solidFill>
                <a:schemeClr val="bg1"/>
              </a:solidFill>
              <a:latin typeface="Arial"/>
              <a:cs typeface="Times New Roman"/>
            </a:endParaRPr>
          </a:p>
        </p:txBody>
      </p:sp>
      <mc:AlternateContent xmlns:mc="http://schemas.openxmlformats.org/markup-compatibility/2006" xmlns:p14="http://schemas.microsoft.com/office/powerpoint/2010/main">
        <mc:Choice Requires="p14">
          <p:contentPart p14:bwMode="auto" r:id="rId3">
            <p14:nvContentPartPr>
              <p14:cNvPr id="45"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45"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pic>
        <p:nvPicPr>
          <p:cNvPr id="4" name="Picture 4" descr="A graph of different colored lines&#10;&#10;Description automatically generated">
            <a:extLst>
              <a:ext uri="{FF2B5EF4-FFF2-40B4-BE49-F238E27FC236}">
                <a16:creationId xmlns:a16="http://schemas.microsoft.com/office/drawing/2014/main" id="{84104D2A-CC5D-1433-21A8-E680D1EE6F0F}"/>
              </a:ext>
            </a:extLst>
          </p:cNvPr>
          <p:cNvPicPr>
            <a:picLocks noChangeAspect="1"/>
          </p:cNvPicPr>
          <p:nvPr/>
        </p:nvPicPr>
        <p:blipFill>
          <a:blip r:embed="rId5"/>
          <a:stretch>
            <a:fillRect/>
          </a:stretch>
        </p:blipFill>
        <p:spPr>
          <a:xfrm>
            <a:off x="514923" y="14541"/>
            <a:ext cx="11034943" cy="3663773"/>
          </a:xfrm>
          <a:prstGeom prst="rect">
            <a:avLst/>
          </a:prstGeom>
        </p:spPr>
      </p:pic>
      <p:sp>
        <p:nvSpPr>
          <p:cNvPr id="4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3892F7"/>
          </a:solidFill>
          <a:ln w="34925">
            <a:solidFill>
              <a:srgbClr val="3892F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782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3" name="Rectangle 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39520"/>
            <a:ext cx="3845943" cy="1719072"/>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Sunburst Splendor: Total Population by Continent</a:t>
            </a:r>
            <a:endParaRPr lang="en-US" sz="2800">
              <a:solidFill>
                <a:schemeClr val="bg1"/>
              </a:solidFill>
            </a:endParaRPr>
          </a:p>
        </p:txBody>
      </p:sp>
      <p:sp>
        <p:nvSpPr>
          <p:cNvPr id="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018601"/>
          </a:solidFill>
          <a:ln w="38100" cap="rnd">
            <a:solidFill>
              <a:srgbClr val="01860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199616" y="2677812"/>
            <a:ext cx="4909866" cy="4043315"/>
          </a:xfrm>
        </p:spPr>
        <p:txBody>
          <a:bodyPr vert="horz" lIns="91440" tIns="45720" rIns="91440" bIns="45720" rtlCol="0" anchor="t">
            <a:noAutofit/>
          </a:bodyPr>
          <a:lstStyle/>
          <a:p>
            <a:r>
              <a:rPr lang="en-US" sz="1400" dirty="0">
                <a:solidFill>
                  <a:schemeClr val="bg1"/>
                </a:solidFill>
                <a:latin typeface="Arial"/>
                <a:ea typeface="+mn-lt"/>
                <a:cs typeface="+mn-lt"/>
              </a:rPr>
              <a:t>Embark on a mesmerizing journey of demographics with the "Sunburst Chart."</a:t>
            </a:r>
            <a:endParaRPr lang="en-US" sz="1400" dirty="0">
              <a:solidFill>
                <a:schemeClr val="bg1"/>
              </a:solidFill>
              <a:latin typeface="Arial"/>
              <a:cs typeface="Arial"/>
            </a:endParaRPr>
          </a:p>
          <a:p>
            <a:r>
              <a:rPr lang="en-US" sz="1400" dirty="0">
                <a:solidFill>
                  <a:schemeClr val="bg1"/>
                </a:solidFill>
                <a:latin typeface="Arial"/>
                <a:ea typeface="+mn-lt"/>
                <a:cs typeface="+mn-lt"/>
              </a:rPr>
              <a:t>Unveil the population tapestry of each continent with this captivating visualization.</a:t>
            </a:r>
          </a:p>
          <a:p>
            <a:r>
              <a:rPr lang="en-US" sz="1400" dirty="0">
                <a:solidFill>
                  <a:schemeClr val="bg1"/>
                </a:solidFill>
                <a:latin typeface="Arial"/>
                <a:ea typeface="+mn-lt"/>
                <a:cs typeface="+mn-lt"/>
              </a:rPr>
              <a:t>Radiating from the center, each layer represents population levels, revealing a rich story of diversity.</a:t>
            </a:r>
          </a:p>
          <a:p>
            <a:r>
              <a:rPr lang="en-US" sz="1400" dirty="0">
                <a:solidFill>
                  <a:schemeClr val="bg1"/>
                </a:solidFill>
                <a:latin typeface="Arial"/>
                <a:ea typeface="+mn-lt"/>
                <a:cs typeface="+mn-lt"/>
              </a:rPr>
              <a:t>Engage with a kaleidoscope of colors, each hue reflecting a unique continent's inhabitants.</a:t>
            </a:r>
          </a:p>
          <a:p>
            <a:r>
              <a:rPr lang="en-US" sz="1400" dirty="0">
                <a:solidFill>
                  <a:schemeClr val="bg1"/>
                </a:solidFill>
                <a:latin typeface="Arial"/>
                <a:ea typeface="+mn-lt"/>
                <a:cs typeface="+mn-lt"/>
              </a:rPr>
              <a:t>Gain a holistic perspective on global demographics, accentuating each continent's significance.</a:t>
            </a:r>
            <a:endParaRPr lang="en-US" sz="1400" dirty="0">
              <a:solidFill>
                <a:schemeClr val="bg1"/>
              </a:solidFill>
              <a:latin typeface="Arial"/>
              <a:cs typeface="Arial"/>
            </a:endParaRPr>
          </a:p>
          <a:p>
            <a:r>
              <a:rPr lang="en-US" sz="1400" dirty="0">
                <a:solidFill>
                  <a:schemeClr val="bg1"/>
                </a:solidFill>
                <a:latin typeface="Arial"/>
                <a:ea typeface="+mn-lt"/>
                <a:cs typeface="+mn-lt"/>
              </a:rPr>
              <a:t>Illuminate the vital role of population dynamics in shaping the pandemic's impact.</a:t>
            </a:r>
          </a:p>
          <a:p>
            <a:r>
              <a:rPr lang="en-US" sz="1400" dirty="0">
                <a:solidFill>
                  <a:schemeClr val="bg1"/>
                </a:solidFill>
                <a:latin typeface="Arial"/>
                <a:ea typeface="+mn-lt"/>
                <a:cs typeface="+mn-lt"/>
              </a:rPr>
              <a:t>Let the "Sunburst Chart" captivate you with its brilliance, as it paints a portrait of humanity's diversity.</a:t>
            </a:r>
          </a:p>
          <a:p>
            <a:pPr>
              <a:lnSpc>
                <a:spcPct val="100000"/>
              </a:lnSpc>
            </a:pPr>
            <a:endParaRPr lang="en-US" sz="14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28"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green circle with white text&#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186258" y="1018430"/>
            <a:ext cx="7004361" cy="5223706"/>
          </a:xfrm>
          <a:prstGeom prst="rect">
            <a:avLst/>
          </a:prstGeom>
        </p:spPr>
      </p:pic>
    </p:spTree>
    <p:extLst>
      <p:ext uri="{BB962C8B-B14F-4D97-AF65-F5344CB8AC3E}">
        <p14:creationId xmlns:p14="http://schemas.microsoft.com/office/powerpoint/2010/main" val="189371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Pandemic's Global Pulse: Total Cases by Continent</a:t>
            </a:r>
            <a:endParaRPr lang="en-US" sz="2800">
              <a:solidFill>
                <a:schemeClr val="bg1"/>
              </a:solidFill>
              <a:ea typeface="+mj-lt"/>
              <a:cs typeface="+mj-lt"/>
            </a:endParaRP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1F1FD1"/>
          </a:solidFill>
          <a:ln w="38100" cap="rnd">
            <a:solidFill>
              <a:srgbClr val="1F1F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113352" y="2660904"/>
            <a:ext cx="5336473" cy="4065456"/>
          </a:xfrm>
        </p:spPr>
        <p:txBody>
          <a:bodyPr vert="horz" lIns="91440" tIns="45720" rIns="91440" bIns="45720" rtlCol="0" anchor="t">
            <a:normAutofit fontScale="85000" lnSpcReduction="20000"/>
          </a:bodyPr>
          <a:lstStyle/>
          <a:p>
            <a:r>
              <a:rPr lang="en-US" sz="2000" dirty="0">
                <a:solidFill>
                  <a:schemeClr val="bg1"/>
                </a:solidFill>
                <a:latin typeface="Arial"/>
                <a:ea typeface="+mn-lt"/>
                <a:cs typeface="+mn-lt"/>
              </a:rPr>
              <a:t>Embark on an illuminating exploration of the pandemic's pulse with the "Sunburst Chart."</a:t>
            </a:r>
          </a:p>
          <a:p>
            <a:r>
              <a:rPr lang="en-US" sz="2000" dirty="0">
                <a:solidFill>
                  <a:schemeClr val="bg1"/>
                </a:solidFill>
                <a:latin typeface="Arial"/>
                <a:ea typeface="+mn-lt"/>
                <a:cs typeface="+mn-lt"/>
              </a:rPr>
              <a:t>Discover the pandemic's footprint across continents through this captivating visualization.</a:t>
            </a:r>
          </a:p>
          <a:p>
            <a:r>
              <a:rPr lang="en-US" sz="2000" dirty="0">
                <a:solidFill>
                  <a:schemeClr val="bg1"/>
                </a:solidFill>
                <a:latin typeface="Arial"/>
                <a:ea typeface="+mn-lt"/>
                <a:cs typeface="+mn-lt"/>
              </a:rPr>
              <a:t>Each layer, like ripples on water, unveils the total COVID-19 cases in each continent.</a:t>
            </a:r>
          </a:p>
          <a:p>
            <a:r>
              <a:rPr lang="en-US" sz="2000" dirty="0">
                <a:solidFill>
                  <a:schemeClr val="bg1"/>
                </a:solidFill>
                <a:latin typeface="Arial"/>
                <a:ea typeface="+mn-lt"/>
                <a:cs typeface="+mn-lt"/>
              </a:rPr>
              <a:t>Engage with an array of vibrant hues, each representing the magnitude of cases in a specific region.</a:t>
            </a:r>
          </a:p>
          <a:p>
            <a:r>
              <a:rPr lang="en-US" sz="2000" dirty="0">
                <a:solidFill>
                  <a:schemeClr val="bg1"/>
                </a:solidFill>
                <a:latin typeface="Arial"/>
                <a:ea typeface="+mn-lt"/>
                <a:cs typeface="+mn-lt"/>
              </a:rPr>
              <a:t>Gain a comprehensive understanding of the virus's global impact, continent by continent.</a:t>
            </a:r>
          </a:p>
          <a:p>
            <a:r>
              <a:rPr lang="en-US" sz="2000" dirty="0">
                <a:solidFill>
                  <a:schemeClr val="bg1"/>
                </a:solidFill>
                <a:latin typeface="Arial"/>
                <a:ea typeface="+mn-lt"/>
                <a:cs typeface="+mn-lt"/>
              </a:rPr>
              <a:t>Unveil the stark contrasts in case numbers, reflecting diverse responses and challenges.</a:t>
            </a:r>
          </a:p>
          <a:p>
            <a:pPr>
              <a:lnSpc>
                <a:spcPct val="100000"/>
              </a:lnSpc>
            </a:pPr>
            <a:endParaRPr lang="en-US" sz="20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blue circle with white text&#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452068" y="1161117"/>
            <a:ext cx="6623533" cy="5053349"/>
          </a:xfrm>
          <a:prstGeom prst="rect">
            <a:avLst/>
          </a:prstGeom>
        </p:spPr>
      </p:pic>
    </p:spTree>
    <p:extLst>
      <p:ext uri="{BB962C8B-B14F-4D97-AF65-F5344CB8AC3E}">
        <p14:creationId xmlns:p14="http://schemas.microsoft.com/office/powerpoint/2010/main" val="235477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Glimpse of Loss: Total Deaths by Continent</a:t>
            </a:r>
            <a:endParaRPr lang="en-US" sz="2800">
              <a:solidFill>
                <a:schemeClr val="bg1"/>
              </a:solidFill>
              <a:ea typeface="+mj-lt"/>
              <a:cs typeface="+mj-lt"/>
            </a:endParaRP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A1919"/>
          </a:solidFill>
          <a:ln w="38100" cap="rnd">
            <a:solidFill>
              <a:srgbClr val="CA191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84597" y="2531508"/>
            <a:ext cx="5609642" cy="4180475"/>
          </a:xfrm>
        </p:spPr>
        <p:txBody>
          <a:bodyPr vert="horz" lIns="91440" tIns="45720" rIns="91440" bIns="45720" rtlCol="0" anchor="t">
            <a:noAutofit/>
          </a:bodyPr>
          <a:lstStyle/>
          <a:p>
            <a:r>
              <a:rPr lang="en-US" sz="1400" dirty="0">
                <a:solidFill>
                  <a:schemeClr val="bg1"/>
                </a:solidFill>
                <a:latin typeface="Arial"/>
                <a:ea typeface="+mn-lt"/>
                <a:cs typeface="+mn-lt"/>
              </a:rPr>
              <a:t>Embark on an emotional journey as we uncover the toll of the pandemic with the "Sunburst Chart."</a:t>
            </a:r>
          </a:p>
          <a:p>
            <a:r>
              <a:rPr lang="en-US" sz="1400" dirty="0">
                <a:solidFill>
                  <a:schemeClr val="bg1"/>
                </a:solidFill>
                <a:latin typeface="Arial"/>
                <a:ea typeface="+mn-lt"/>
                <a:cs typeface="+mn-lt"/>
              </a:rPr>
              <a:t>Witness the heart-rending impact of COVID-19 on each continent through this evocative visualization.</a:t>
            </a:r>
          </a:p>
          <a:p>
            <a:r>
              <a:rPr lang="en-US" sz="1400" dirty="0">
                <a:solidFill>
                  <a:schemeClr val="bg1"/>
                </a:solidFill>
                <a:latin typeface="Arial"/>
                <a:ea typeface="+mn-lt"/>
                <a:cs typeface="+mn-lt"/>
              </a:rPr>
              <a:t>Each layer reveals the solemn count of lives lost, echoing the gravity of the pandemic's toll.</a:t>
            </a:r>
          </a:p>
          <a:p>
            <a:r>
              <a:rPr lang="en-US" sz="1400" dirty="0">
                <a:solidFill>
                  <a:schemeClr val="bg1"/>
                </a:solidFill>
                <a:latin typeface="Arial"/>
                <a:ea typeface="+mn-lt"/>
                <a:cs typeface="+mn-lt"/>
              </a:rPr>
              <a:t>Engage with a poignant spectrum of shades, symbolizing the profound human losses endured.</a:t>
            </a:r>
          </a:p>
          <a:p>
            <a:r>
              <a:rPr lang="en-US" sz="1400" dirty="0">
                <a:solidFill>
                  <a:schemeClr val="bg1"/>
                </a:solidFill>
                <a:latin typeface="Arial"/>
                <a:ea typeface="+mn-lt"/>
                <a:cs typeface="+mn-lt"/>
              </a:rPr>
              <a:t>Gain a poignant perspective on the global impact of the pandemic, continent by continent.</a:t>
            </a:r>
          </a:p>
          <a:p>
            <a:r>
              <a:rPr lang="en-US" sz="1400" dirty="0">
                <a:solidFill>
                  <a:schemeClr val="bg1"/>
                </a:solidFill>
                <a:latin typeface="Arial"/>
                <a:ea typeface="+mn-lt"/>
                <a:cs typeface="+mn-lt"/>
              </a:rPr>
              <a:t>Unveil the diversity of experiences, highlighting the importance of unity and compassion.</a:t>
            </a:r>
          </a:p>
          <a:p>
            <a:r>
              <a:rPr lang="en-US" sz="1400" dirty="0">
                <a:solidFill>
                  <a:schemeClr val="bg1"/>
                </a:solidFill>
                <a:latin typeface="Arial"/>
                <a:ea typeface="+mn-lt"/>
                <a:cs typeface="+mn-lt"/>
              </a:rPr>
              <a:t>Let the "Sunburst Chart" remind us of the lives lost, inspiring our commitment to a safer future.</a:t>
            </a:r>
          </a:p>
          <a:p>
            <a:pPr>
              <a:lnSpc>
                <a:spcPct val="100000"/>
              </a:lnSpc>
            </a:pPr>
            <a:endParaRPr lang="en-US" sz="14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red circle with white text&#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869011" y="1333645"/>
            <a:ext cx="6321608" cy="4880821"/>
          </a:xfrm>
          <a:prstGeom prst="rect">
            <a:avLst/>
          </a:prstGeom>
        </p:spPr>
      </p:pic>
    </p:spTree>
    <p:extLst>
      <p:ext uri="{BB962C8B-B14F-4D97-AF65-F5344CB8AC3E}">
        <p14:creationId xmlns:p14="http://schemas.microsoft.com/office/powerpoint/2010/main" val="112550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Continents Unmasked: Stacked Bar Chart</a:t>
            </a:r>
            <a:endParaRPr lang="en-US" sz="2800">
              <a:solidFill>
                <a:schemeClr val="bg1"/>
              </a:solidFill>
            </a:endParaRP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A1919"/>
          </a:solidFill>
          <a:ln w="38100" cap="rnd">
            <a:solidFill>
              <a:srgbClr val="CA191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84597" y="2761546"/>
            <a:ext cx="5609642" cy="4036702"/>
          </a:xfrm>
        </p:spPr>
        <p:txBody>
          <a:bodyPr vert="horz" lIns="91440" tIns="45720" rIns="91440" bIns="45720" rtlCol="0" anchor="t">
            <a:noAutofit/>
          </a:bodyPr>
          <a:lstStyle/>
          <a:p>
            <a:r>
              <a:rPr lang="en-US" sz="1600" dirty="0">
                <a:solidFill>
                  <a:schemeClr val="bg1"/>
                </a:solidFill>
                <a:latin typeface="Arial"/>
                <a:ea typeface="+mn-lt"/>
                <a:cs typeface="+mn-lt"/>
              </a:rPr>
              <a:t>Unmask the pandemic's reach across continents with the revealing "Stacked Bar Chart."</a:t>
            </a:r>
          </a:p>
          <a:p>
            <a:r>
              <a:rPr lang="en-US" sz="1600" dirty="0">
                <a:solidFill>
                  <a:schemeClr val="bg1"/>
                </a:solidFill>
                <a:latin typeface="Arial"/>
                <a:ea typeface="+mn-lt"/>
                <a:cs typeface="+mn-lt"/>
              </a:rPr>
              <a:t>Witness the collective impact of COVID-19 in each continent, layer by layer.</a:t>
            </a:r>
          </a:p>
          <a:p>
            <a:r>
              <a:rPr lang="en-US" sz="1600" dirty="0">
                <a:solidFill>
                  <a:schemeClr val="bg1"/>
                </a:solidFill>
                <a:latin typeface="Arial"/>
                <a:ea typeface="+mn-lt"/>
                <a:cs typeface="+mn-lt"/>
              </a:rPr>
              <a:t>Each bar symbolizes a continent, and within it, layers reveal the total cases in each country.</a:t>
            </a:r>
          </a:p>
          <a:p>
            <a:r>
              <a:rPr lang="en-US" sz="1600" dirty="0">
                <a:solidFill>
                  <a:schemeClr val="bg1"/>
                </a:solidFill>
                <a:latin typeface="Arial"/>
                <a:ea typeface="+mn-lt"/>
                <a:cs typeface="+mn-lt"/>
              </a:rPr>
              <a:t>Engage with a multi-dimensional representation, reflecting the diverse scale of the pandemic.</a:t>
            </a:r>
          </a:p>
          <a:p>
            <a:r>
              <a:rPr lang="en-US" sz="1600" dirty="0">
                <a:solidFill>
                  <a:schemeClr val="bg1"/>
                </a:solidFill>
                <a:latin typeface="Arial"/>
                <a:ea typeface="+mn-lt"/>
                <a:cs typeface="+mn-lt"/>
              </a:rPr>
              <a:t>Gain a comprehensive view of how nations within continents experienced the outbreak.</a:t>
            </a:r>
          </a:p>
          <a:p>
            <a:r>
              <a:rPr lang="en-US" sz="1600" dirty="0">
                <a:solidFill>
                  <a:schemeClr val="bg1"/>
                </a:solidFill>
                <a:latin typeface="Arial"/>
                <a:ea typeface="+mn-lt"/>
                <a:cs typeface="+mn-lt"/>
              </a:rPr>
              <a:t>Uncover the continent-specific challenges and successes in curbing the virus's spread.</a:t>
            </a:r>
          </a:p>
          <a:p>
            <a:endParaRPr lang="en-US" sz="16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graph of different colored squares&#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696483" y="1300677"/>
            <a:ext cx="6321608" cy="4802981"/>
          </a:xfrm>
          <a:prstGeom prst="rect">
            <a:avLst/>
          </a:prstGeom>
        </p:spPr>
      </p:pic>
    </p:spTree>
    <p:extLst>
      <p:ext uri="{BB962C8B-B14F-4D97-AF65-F5344CB8AC3E}">
        <p14:creationId xmlns:p14="http://schemas.microsoft.com/office/powerpoint/2010/main" val="386016251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8</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SketchyVTI</vt:lpstr>
      <vt:lpstr>Covid-19</vt:lpstr>
      <vt:lpstr>Introduction</vt:lpstr>
      <vt:lpstr>Global Symphony of COVID-19: The Corona Arise Scatter Plot</vt:lpstr>
      <vt:lpstr>Unfolding Trends: New COVID-19 Cases Across Continents</vt:lpstr>
      <vt:lpstr>Unveiling the Positivity Puzzle: Continents at a Glance</vt:lpstr>
      <vt:lpstr>Sunburst Splendor: Total Population by Continent</vt:lpstr>
      <vt:lpstr>Pandemic's Global Pulse: Total Cases by Continent</vt:lpstr>
      <vt:lpstr>Glimpse of Loss: Total Deaths by Continent</vt:lpstr>
      <vt:lpstr>Continents Unmasked: Stacked Bar Chart</vt:lpstr>
      <vt:lpstr>Leading the Battle: Top 5 Countries by Continent</vt:lpstr>
      <vt:lpstr>Country Insights: Interactive Visualizations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777</cp:revision>
  <dcterms:created xsi:type="dcterms:W3CDTF">2023-07-20T14:39:12Z</dcterms:created>
  <dcterms:modified xsi:type="dcterms:W3CDTF">2023-08-21T14:43:09Z</dcterms:modified>
</cp:coreProperties>
</file>