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9" r:id="rId2"/>
    <p:sldId id="262" r:id="rId3"/>
    <p:sldId id="263" r:id="rId4"/>
    <p:sldId id="288" r:id="rId5"/>
    <p:sldId id="256" r:id="rId6"/>
    <p:sldId id="264" r:id="rId7"/>
    <p:sldId id="274" r:id="rId8"/>
    <p:sldId id="279" r:id="rId9"/>
    <p:sldId id="273" r:id="rId10"/>
    <p:sldId id="278" r:id="rId11"/>
    <p:sldId id="275" r:id="rId12"/>
    <p:sldId id="277" r:id="rId13"/>
    <p:sldId id="272" r:id="rId14"/>
    <p:sldId id="276" r:id="rId15"/>
    <p:sldId id="282" r:id="rId16"/>
    <p:sldId id="271" r:id="rId17"/>
    <p:sldId id="281" r:id="rId18"/>
    <p:sldId id="283" r:id="rId19"/>
    <p:sldId id="270" r:id="rId20"/>
    <p:sldId id="284" r:id="rId21"/>
    <p:sldId id="285" r:id="rId22"/>
    <p:sldId id="286" r:id="rId23"/>
    <p:sldId id="287" r:id="rId24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08017-7D76-45BA-BF68-33BBBDFE6B35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FD9AB-E67F-4CC4-B941-7C5378DF785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338201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63952-F1AF-499A-8811-ABCF82C2746D}" type="slidenum">
              <a:rPr lang="lt-LT"/>
              <a:pPr/>
              <a:t>3</a:t>
            </a:fld>
            <a:endParaRPr lang="lt-LT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D9AB-E67F-4CC4-B941-7C5378DF7859}" type="slidenum">
              <a:rPr lang="lt-LT" smtClean="0"/>
              <a:pPr/>
              <a:t>16</a:t>
            </a:fld>
            <a:endParaRPr lang="lt-L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D9AB-E67F-4CC4-B941-7C5378DF7859}" type="slidenum">
              <a:rPr lang="lt-LT" smtClean="0"/>
              <a:pPr/>
              <a:t>18</a:t>
            </a:fld>
            <a:endParaRPr lang="lt-L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182290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21229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13720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22094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37959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17855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48214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152923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120465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34860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219526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633D-A339-4D30-AD15-3291CDDB4B29}" type="datetimeFigureOut">
              <a:rPr lang="lt-LT" smtClean="0"/>
              <a:pPr/>
              <a:t>2012.09.11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29779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lt.wikipedia.org/wiki/Nat%C5%ABralieji_skai%C4%8Diai" TargetMode="External"/><Relationship Id="rId7" Type="http://schemas.openxmlformats.org/officeDocument/2006/relationships/hyperlink" Target="http://lt.wikipedia.org/wiki/Vaizdas:Surjection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lt.wikipedia.org/wiki/Vaizdas:Injection.svg" TargetMode="External"/><Relationship Id="rId4" Type="http://schemas.openxmlformats.org/officeDocument/2006/relationships/hyperlink" Target="http://lt.wikipedia.org/wiki/Sveikieji_skai%C4%8Diai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t.wikipedia.org/wiki/Vaizdas:Surjection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lt.wikipedia.org/wiki/Vaizdas:Injection.svg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t.wikipedia.org/wiki/Vaizdas:Bijection.svg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4608512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SĄRYŠIAI IR FUNKCIJOS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sz="1800" dirty="0" smtClean="0"/>
              <a:t/>
            </a:r>
            <a:br>
              <a:rPr lang="lt-LT" sz="1800" dirty="0" smtClean="0"/>
            </a:br>
            <a:r>
              <a:rPr lang="lt-LT" sz="3200" dirty="0" smtClean="0"/>
              <a:t>Doc. E.Mačikėnas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453336"/>
            <a:ext cx="9036496" cy="404664"/>
          </a:xfrm>
        </p:spPr>
        <p:txBody>
          <a:bodyPr>
            <a:noAutofit/>
          </a:bodyPr>
          <a:lstStyle/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4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>
                <a:solidFill>
                  <a:schemeClr val="accent3"/>
                </a:solidFill>
              </a:rPr>
              <a:t>SĄRYŠIŲ SAVYBĖS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916832"/>
            <a:ext cx="9036496" cy="4941168"/>
          </a:xfrm>
        </p:spPr>
        <p:txBody>
          <a:bodyPr>
            <a:noAutofit/>
          </a:bodyPr>
          <a:lstStyle/>
          <a:p>
            <a:pPr algn="l"/>
            <a:r>
              <a:rPr lang="lt-LT" sz="4000" b="1" dirty="0" smtClean="0">
                <a:solidFill>
                  <a:schemeClr val="tx1"/>
                </a:solidFill>
              </a:rPr>
              <a:t>Refleksyvūs</a:t>
            </a:r>
            <a:r>
              <a:rPr lang="lt-LT" sz="4000" b="1" dirty="0">
                <a:solidFill>
                  <a:schemeClr val="tx1"/>
                </a:solidFill>
              </a:rPr>
              <a:t>, simetriški, </a:t>
            </a:r>
            <a:r>
              <a:rPr lang="lt-LT" sz="4000" b="1" dirty="0" smtClean="0">
                <a:solidFill>
                  <a:schemeClr val="tx1"/>
                </a:solidFill>
              </a:rPr>
              <a:t>tranzityvūs sąryšiai </a:t>
            </a:r>
            <a:r>
              <a:rPr lang="lt-LT" sz="4000" b="1" dirty="0">
                <a:solidFill>
                  <a:schemeClr val="tx1"/>
                </a:solidFill>
              </a:rPr>
              <a:t>vadinami </a:t>
            </a:r>
            <a:r>
              <a:rPr lang="lt-LT" sz="4000" b="1" dirty="0">
                <a:solidFill>
                  <a:srgbClr val="FF0000"/>
                </a:solidFill>
              </a:rPr>
              <a:t>ekvivalentumo</a:t>
            </a:r>
            <a:r>
              <a:rPr lang="lt-LT" sz="4000" b="1" dirty="0">
                <a:solidFill>
                  <a:schemeClr val="tx1"/>
                </a:solidFill>
              </a:rPr>
              <a:t> </a:t>
            </a:r>
            <a:r>
              <a:rPr lang="lt-LT" sz="4000" b="1" dirty="0" smtClean="0">
                <a:solidFill>
                  <a:schemeClr val="tx1"/>
                </a:solidFill>
              </a:rPr>
              <a:t>sąryšiais</a:t>
            </a:r>
            <a:r>
              <a:rPr lang="lt-LT" sz="4000" b="1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sz="4000" b="1" dirty="0">
                <a:solidFill>
                  <a:schemeClr val="tx1"/>
                </a:solidFill>
              </a:rPr>
              <a:t>Antisimetriški ir </a:t>
            </a:r>
            <a:r>
              <a:rPr lang="lt-LT" sz="4000" b="1" dirty="0" smtClean="0">
                <a:solidFill>
                  <a:schemeClr val="tx1"/>
                </a:solidFill>
              </a:rPr>
              <a:t>tranzityvūs sąryšiai </a:t>
            </a:r>
            <a:r>
              <a:rPr lang="lt-LT" sz="4000" b="1" dirty="0">
                <a:solidFill>
                  <a:schemeClr val="tx1"/>
                </a:solidFill>
              </a:rPr>
              <a:t>vadinami </a:t>
            </a:r>
            <a:r>
              <a:rPr lang="lt-LT" sz="4000" b="1" dirty="0" smtClean="0">
                <a:solidFill>
                  <a:srgbClr val="FF0000"/>
                </a:solidFill>
              </a:rPr>
              <a:t>dalinės tvarkos </a:t>
            </a:r>
            <a:r>
              <a:rPr lang="lt-LT" sz="4000" b="1" dirty="0" smtClean="0">
                <a:solidFill>
                  <a:schemeClr val="tx1"/>
                </a:solidFill>
              </a:rPr>
              <a:t>sąryšiais</a:t>
            </a:r>
            <a:r>
              <a:rPr lang="lt-LT" sz="4000" b="1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77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529408"/>
            <a:ext cx="9036496" cy="5211960"/>
          </a:xfrm>
        </p:spPr>
        <p:txBody>
          <a:bodyPr>
            <a:noAutofit/>
          </a:bodyPr>
          <a:lstStyle/>
          <a:p>
            <a:pPr algn="l"/>
            <a:r>
              <a:rPr lang="lt-LT" i="1" dirty="0" smtClean="0"/>
              <a:t>Terminija anglų k.:</a:t>
            </a:r>
          </a:p>
          <a:p>
            <a:pPr algn="l"/>
            <a:r>
              <a:rPr lang="lt-LT" b="1" dirty="0" smtClean="0">
                <a:solidFill>
                  <a:schemeClr val="tx1"/>
                </a:solidFill>
              </a:rPr>
              <a:t>A </a:t>
            </a:r>
            <a:r>
              <a:rPr lang="lt-LT" b="1" i="1" dirty="0">
                <a:solidFill>
                  <a:srgbClr val="FF0000"/>
                </a:solidFill>
              </a:rPr>
              <a:t>relation</a:t>
            </a:r>
            <a:r>
              <a:rPr lang="lt-LT" b="1" dirty="0">
                <a:solidFill>
                  <a:schemeClr val="tx1"/>
                </a:solidFill>
              </a:rPr>
              <a:t> is any subset of the Cartesian product of its domain and </a:t>
            </a:r>
            <a:r>
              <a:rPr lang="lt-LT" b="1" dirty="0" smtClean="0">
                <a:solidFill>
                  <a:schemeClr val="tx1"/>
                </a:solidFill>
              </a:rPr>
              <a:t>range.</a:t>
            </a:r>
            <a:endParaRPr lang="lt-LT" b="1" dirty="0">
              <a:solidFill>
                <a:schemeClr val="tx1"/>
              </a:solidFill>
            </a:endParaRPr>
          </a:p>
          <a:p>
            <a:pPr algn="l"/>
            <a:endParaRPr lang="lt-LT" sz="1400" dirty="0" smtClean="0"/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b="1" i="1" dirty="0">
                <a:solidFill>
                  <a:srgbClr val="FF0000"/>
                </a:solidFill>
              </a:rPr>
              <a:t>relation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is a correspondence between two sets (called the </a:t>
            </a:r>
            <a:r>
              <a:rPr lang="en-US" sz="3600" b="1" i="1" dirty="0">
                <a:solidFill>
                  <a:srgbClr val="FF0000"/>
                </a:solidFill>
              </a:rPr>
              <a:t>domain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and the </a:t>
            </a:r>
            <a:r>
              <a:rPr lang="en-US" sz="3600" b="1" i="1" dirty="0">
                <a:solidFill>
                  <a:srgbClr val="FF0000"/>
                </a:solidFill>
              </a:rPr>
              <a:t>range</a:t>
            </a:r>
            <a:r>
              <a:rPr lang="en-US" sz="3600" dirty="0">
                <a:solidFill>
                  <a:schemeClr val="tx1"/>
                </a:solidFill>
              </a:rPr>
              <a:t>) such that to each element of the domain, there is assigned one or more elements of the range.</a:t>
            </a:r>
          </a:p>
          <a:p>
            <a:pPr algn="l"/>
            <a:endParaRPr lang="lt-LT" sz="1800" i="1" dirty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31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954914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285860"/>
            <a:ext cx="9036496" cy="5373216"/>
          </a:xfrm>
        </p:spPr>
        <p:txBody>
          <a:bodyPr>
            <a:noAutofit/>
          </a:bodyPr>
          <a:lstStyle/>
          <a:p>
            <a:pPr algn="l"/>
            <a:r>
              <a:rPr lang="lt-LT" b="1" i="1" dirty="0">
                <a:solidFill>
                  <a:schemeClr val="tx1"/>
                </a:solidFill>
              </a:rPr>
              <a:t>Funkcijos </a:t>
            </a:r>
            <a:r>
              <a:rPr lang="lt-LT" b="1" i="1" dirty="0" smtClean="0">
                <a:solidFill>
                  <a:schemeClr val="tx1"/>
                </a:solidFill>
              </a:rPr>
              <a:t>apibrėžimas</a:t>
            </a:r>
            <a:r>
              <a:rPr lang="lt-LT" b="1" i="1" dirty="0">
                <a:solidFill>
                  <a:schemeClr val="tx1"/>
                </a:solidFill>
              </a:rPr>
              <a:t>. </a:t>
            </a:r>
            <a:r>
              <a:rPr lang="lt-LT" dirty="0">
                <a:solidFill>
                  <a:schemeClr val="tx1"/>
                </a:solidFill>
              </a:rPr>
              <a:t>Funkcija mes vadiname bet </a:t>
            </a:r>
            <a:r>
              <a:rPr lang="lt-LT" dirty="0" smtClean="0">
                <a:solidFill>
                  <a:schemeClr val="tx1"/>
                </a:solidFill>
              </a:rPr>
              <a:t>kokią taisyklę, kuri </a:t>
            </a:r>
            <a:r>
              <a:rPr lang="lt-LT" b="1" dirty="0" smtClean="0">
                <a:solidFill>
                  <a:schemeClr val="tx1"/>
                </a:solidFill>
              </a:rPr>
              <a:t>kiekvienam </a:t>
            </a:r>
            <a:r>
              <a:rPr lang="lt-LT" dirty="0" smtClean="0">
                <a:solidFill>
                  <a:schemeClr val="tx1"/>
                </a:solidFill>
              </a:rPr>
              <a:t>aibės </a:t>
            </a:r>
            <a:r>
              <a:rPr lang="lt-LT" dirty="0">
                <a:solidFill>
                  <a:schemeClr val="tx1"/>
                </a:solidFill>
              </a:rPr>
              <a:t>A elementui priskiria </a:t>
            </a:r>
            <a:r>
              <a:rPr lang="lt-LT" b="1" dirty="0" smtClean="0">
                <a:solidFill>
                  <a:schemeClr val="tx1"/>
                </a:solidFill>
              </a:rPr>
              <a:t>vienintelį </a:t>
            </a:r>
            <a:r>
              <a:rPr lang="lt-LT" dirty="0" smtClean="0">
                <a:solidFill>
                  <a:schemeClr val="tx1"/>
                </a:solidFill>
              </a:rPr>
              <a:t>aibės </a:t>
            </a:r>
            <a:r>
              <a:rPr lang="lt-LT" dirty="0">
                <a:solidFill>
                  <a:schemeClr val="tx1"/>
                </a:solidFill>
              </a:rPr>
              <a:t>B </a:t>
            </a:r>
            <a:r>
              <a:rPr lang="lt-LT" dirty="0" smtClean="0">
                <a:solidFill>
                  <a:schemeClr val="tx1"/>
                </a:solidFill>
              </a:rPr>
              <a:t>elementą. </a:t>
            </a:r>
            <a:r>
              <a:rPr lang="lt-LT" dirty="0">
                <a:solidFill>
                  <a:schemeClr val="tx1"/>
                </a:solidFill>
              </a:rPr>
              <a:t>Trumpiau</a:t>
            </a:r>
          </a:p>
          <a:p>
            <a:pPr algn="l"/>
            <a:r>
              <a:rPr lang="lt-LT" dirty="0">
                <a:solidFill>
                  <a:schemeClr val="tx1"/>
                </a:solidFill>
              </a:rPr>
              <a:t>rašome</a:t>
            </a:r>
            <a:r>
              <a:rPr lang="lt-LT" dirty="0" smtClean="0">
                <a:solidFill>
                  <a:schemeClr val="tx1"/>
                </a:solidFill>
              </a:rPr>
              <a:t>:</a:t>
            </a:r>
            <a:r>
              <a:rPr lang="en-GB" dirty="0" smtClean="0">
                <a:solidFill>
                  <a:schemeClr val="tx1"/>
                </a:solidFill>
              </a:rPr>
              <a:t>   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lt-LT" dirty="0">
                <a:solidFill>
                  <a:schemeClr val="tx1"/>
                </a:solidFill>
              </a:rPr>
              <a:t>f : </a:t>
            </a:r>
            <a:r>
              <a:rPr lang="lt-LT" b="1" dirty="0">
                <a:solidFill>
                  <a:schemeClr val="tx1"/>
                </a:solidFill>
              </a:rPr>
              <a:t>A </a:t>
            </a:r>
            <a:r>
              <a:rPr lang="lt-LT" b="1" dirty="0" smtClean="0">
                <a:solidFill>
                  <a:schemeClr val="tx1"/>
                </a:solidFill>
              </a:rPr>
              <a:t>→ </a:t>
            </a:r>
            <a:r>
              <a:rPr lang="lt-LT" b="1" dirty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pPr algn="l"/>
            <a:endParaRPr lang="en-GB" sz="1050" dirty="0" smtClean="0">
              <a:solidFill>
                <a:schemeClr val="tx1"/>
              </a:solidFill>
            </a:endParaRP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Aibė A vadinama funkcijos f </a:t>
            </a:r>
            <a:r>
              <a:rPr lang="lt-LT" i="1" dirty="0" smtClean="0">
                <a:solidFill>
                  <a:schemeClr val="tx1"/>
                </a:solidFill>
              </a:rPr>
              <a:t>apibrėžimo sritimi</a:t>
            </a:r>
            <a:r>
              <a:rPr lang="en-GB" i="1" dirty="0" smtClean="0">
                <a:solidFill>
                  <a:schemeClr val="tx1"/>
                </a:solidFill>
              </a:rPr>
              <a:t> (domain)</a:t>
            </a:r>
            <a:r>
              <a:rPr lang="lt-LT" dirty="0" smtClean="0">
                <a:solidFill>
                  <a:schemeClr val="tx1"/>
                </a:solidFill>
              </a:rPr>
              <a:t>, o aibės B poaibis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f(A) = {b ∈ B: ∃a ∈ A toks, kad b = f(a)} vadinamas funkcijos f </a:t>
            </a:r>
            <a:r>
              <a:rPr lang="lt-LT" i="1" dirty="0" smtClean="0">
                <a:solidFill>
                  <a:schemeClr val="tx1"/>
                </a:solidFill>
              </a:rPr>
              <a:t>reikšmių sritimi </a:t>
            </a:r>
            <a:r>
              <a:rPr lang="en-GB" i="1" dirty="0" smtClean="0">
                <a:solidFill>
                  <a:schemeClr val="tx1"/>
                </a:solidFill>
              </a:rPr>
              <a:t>(range).</a:t>
            </a:r>
            <a:endParaRPr lang="lt-LT" dirty="0" smtClean="0">
              <a:solidFill>
                <a:schemeClr val="tx1"/>
              </a:solidFill>
            </a:endParaRPr>
          </a:p>
          <a:p>
            <a:pPr algn="l"/>
            <a:endParaRPr lang="en-GB" sz="700" dirty="0" smtClean="0">
              <a:solidFill>
                <a:schemeClr val="tx1"/>
              </a:solidFill>
            </a:endParaRPr>
          </a:p>
          <a:p>
            <a:pPr algn="l"/>
            <a:endParaRPr lang="lt-LT" dirty="0" smtClean="0">
              <a:solidFill>
                <a:schemeClr val="tx1"/>
              </a:solidFill>
            </a:endParaRPr>
          </a:p>
          <a:p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77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57364"/>
            <a:ext cx="9036496" cy="5000636"/>
          </a:xfrm>
        </p:spPr>
        <p:txBody>
          <a:bodyPr>
            <a:noAutofit/>
          </a:bodyPr>
          <a:lstStyle/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r>
              <a:rPr lang="en-GB" sz="4400" dirty="0" smtClean="0">
                <a:solidFill>
                  <a:schemeClr val="tx1"/>
                </a:solidFill>
              </a:rPr>
              <a:t>Bet </a:t>
            </a:r>
            <a:r>
              <a:rPr lang="en-GB" sz="4400" dirty="0" err="1" smtClean="0">
                <a:solidFill>
                  <a:schemeClr val="tx1"/>
                </a:solidFill>
              </a:rPr>
              <a:t>kokia</a:t>
            </a:r>
            <a:r>
              <a:rPr lang="en-GB" sz="4400" dirty="0" smtClean="0">
                <a:solidFill>
                  <a:schemeClr val="tx1"/>
                </a:solidFill>
              </a:rPr>
              <a:t> </a:t>
            </a:r>
            <a:r>
              <a:rPr lang="en-GB" sz="4400" dirty="0" err="1" smtClean="0">
                <a:solidFill>
                  <a:schemeClr val="tx1"/>
                </a:solidFill>
              </a:rPr>
              <a:t>funkcija</a:t>
            </a:r>
            <a:r>
              <a:rPr lang="en-GB" sz="4400" dirty="0" smtClean="0">
                <a:solidFill>
                  <a:schemeClr val="tx1"/>
                </a:solidFill>
              </a:rPr>
              <a:t> </a:t>
            </a:r>
            <a:r>
              <a:rPr lang="lt-LT" sz="4400" dirty="0" smtClean="0">
                <a:solidFill>
                  <a:schemeClr val="tx1"/>
                </a:solidFill>
              </a:rPr>
              <a:t>f : </a:t>
            </a:r>
            <a:r>
              <a:rPr lang="lt-LT" sz="4400" b="1" dirty="0" smtClean="0">
                <a:solidFill>
                  <a:schemeClr val="tx1"/>
                </a:solidFill>
              </a:rPr>
              <a:t>A → B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dirty="0" err="1" smtClean="0">
                <a:solidFill>
                  <a:schemeClr val="tx1"/>
                </a:solidFill>
              </a:rPr>
              <a:t>yra</a:t>
            </a:r>
            <a:r>
              <a:rPr lang="en-GB" sz="4400" dirty="0" smtClean="0">
                <a:solidFill>
                  <a:schemeClr val="tx1"/>
                </a:solidFill>
              </a:rPr>
              <a:t> s</a:t>
            </a:r>
            <a:r>
              <a:rPr lang="lt-LT" sz="4400" dirty="0" err="1" smtClean="0">
                <a:solidFill>
                  <a:schemeClr val="tx1"/>
                </a:solidFill>
              </a:rPr>
              <a:t>ąryšis</a:t>
            </a:r>
            <a:r>
              <a:rPr lang="lt-LT" sz="4400" dirty="0" smtClean="0">
                <a:solidFill>
                  <a:schemeClr val="tx1"/>
                </a:solidFill>
              </a:rPr>
              <a:t>, bet ne kiekvienas sąryšis yra funkcija. </a:t>
            </a:r>
          </a:p>
          <a:p>
            <a:pPr algn="l"/>
            <a:endParaRPr lang="en-GB" sz="1200" dirty="0" smtClean="0">
              <a:solidFill>
                <a:schemeClr val="tx1"/>
              </a:solidFill>
            </a:endParaRPr>
          </a:p>
          <a:p>
            <a:pPr algn="l"/>
            <a:r>
              <a:rPr lang="lt-LT" sz="4400" b="1" i="1" dirty="0" smtClean="0">
                <a:solidFill>
                  <a:srgbClr val="FF0000"/>
                </a:solidFill>
              </a:rPr>
              <a:t>Kada sąryšis yra funkcija?</a:t>
            </a: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31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240665"/>
          </a:xfrm>
        </p:spPr>
        <p:txBody>
          <a:bodyPr>
            <a:normAutofit/>
          </a:bodyPr>
          <a:lstStyle/>
          <a:p>
            <a:pPr marL="742950" indent="-742950"/>
            <a:r>
              <a:rPr lang="lt-LT" sz="4900" b="1" dirty="0" smtClean="0">
                <a:solidFill>
                  <a:schemeClr val="accent3"/>
                </a:solidFill>
              </a:rPr>
              <a:t>FUNKCIJŲ TIPAI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357298"/>
            <a:ext cx="8572528" cy="5500702"/>
          </a:xfrm>
        </p:spPr>
        <p:txBody>
          <a:bodyPr>
            <a:noAutofit/>
          </a:bodyPr>
          <a:lstStyle/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marL="1143000" indent="-1143000" algn="l">
              <a:buFont typeface="+mj-lt"/>
              <a:buAutoNum type="arabicPeriod"/>
            </a:pPr>
            <a:r>
              <a:rPr lang="en-GB" sz="6000" b="1" dirty="0" err="1" smtClean="0">
                <a:solidFill>
                  <a:schemeClr val="tx1"/>
                </a:solidFill>
              </a:rPr>
              <a:t>Injekcija</a:t>
            </a:r>
            <a:r>
              <a:rPr lang="en-GB" sz="6000" b="1" dirty="0" smtClean="0">
                <a:solidFill>
                  <a:schemeClr val="tx1"/>
                </a:solidFill>
              </a:rPr>
              <a:t>;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sz="6000" b="1" dirty="0" err="1" smtClean="0">
                <a:solidFill>
                  <a:schemeClr val="tx1"/>
                </a:solidFill>
              </a:rPr>
              <a:t>Siurjekcija</a:t>
            </a:r>
            <a:r>
              <a:rPr lang="en-GB" sz="6000" b="1" dirty="0" smtClean="0">
                <a:solidFill>
                  <a:schemeClr val="tx1"/>
                </a:solidFill>
              </a:rPr>
              <a:t>;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sz="6000" b="1" dirty="0" err="1" smtClean="0">
                <a:solidFill>
                  <a:schemeClr val="tx1"/>
                </a:solidFill>
              </a:rPr>
              <a:t>Bijekcija</a:t>
            </a:r>
            <a:endParaRPr lang="en-GB" sz="6000" i="1" dirty="0" smtClean="0">
              <a:solidFill>
                <a:schemeClr val="tx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77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INJEKCIJA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571612"/>
            <a:ext cx="9036496" cy="5572140"/>
          </a:xfrm>
        </p:spPr>
        <p:txBody>
          <a:bodyPr>
            <a:noAutofit/>
          </a:bodyPr>
          <a:lstStyle/>
          <a:p>
            <a:pPr algn="l"/>
            <a:r>
              <a:rPr lang="lt-LT" b="1" dirty="0" smtClean="0">
                <a:solidFill>
                  <a:srgbClr val="FF0000"/>
                </a:solidFill>
              </a:rPr>
              <a:t>Injekcija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matematikoje</a:t>
            </a:r>
            <a:r>
              <a:rPr lang="lt-LT" dirty="0" smtClean="0">
                <a:solidFill>
                  <a:schemeClr val="tx1"/>
                </a:solidFill>
              </a:rPr>
              <a:t>reiškia </a:t>
            </a:r>
            <a:r>
              <a:rPr lang="en-GB" dirty="0" err="1" smtClean="0">
                <a:solidFill>
                  <a:schemeClr val="tx1"/>
                </a:solidFill>
              </a:rPr>
              <a:t>atvaiz</a:t>
            </a:r>
            <a:r>
              <a:rPr lang="lt-LT" dirty="0" err="1" smtClean="0">
                <a:solidFill>
                  <a:schemeClr val="tx1"/>
                </a:solidFill>
              </a:rPr>
              <a:t>dį</a:t>
            </a:r>
            <a:r>
              <a:rPr lang="lt-LT" dirty="0" smtClean="0">
                <a:solidFill>
                  <a:schemeClr val="tx1"/>
                </a:solidFill>
              </a:rPr>
              <a:t> (atvaizdavimo būdą) arba funkciją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, kuri skirtingiems aibės X elementams priskiria skirtingus elementus iš aibės Y (žinoma, gali būti atvejai, kai viena aibė yra kitos poaibis).</a:t>
            </a: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Kitaip tariant, jei 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, 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 yra aibės X elementai, o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),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) - aibės Y elementai,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 yra injekcija, jei iš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) = 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) seka 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 = 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 (arba iš 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 ≠ 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 seka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) ≠ 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)), su visais 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, 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 aibėje X.</a:t>
            </a: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31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83476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INJEKCIJA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14422"/>
            <a:ext cx="8858280" cy="5429264"/>
          </a:xfrm>
        </p:spPr>
        <p:txBody>
          <a:bodyPr>
            <a:noAutofit/>
          </a:bodyPr>
          <a:lstStyle/>
          <a:p>
            <a:pPr lvl="0" algn="l"/>
            <a:r>
              <a:rPr lang="lt-LT" sz="2400" dirty="0" smtClean="0">
                <a:solidFill>
                  <a:schemeClr val="tx1"/>
                </a:solidFill>
              </a:rPr>
              <a:t>Pvz. Funkcija, kiekvienam </a:t>
            </a:r>
            <a:r>
              <a:rPr lang="lt-LT" sz="2400" u="sng" dirty="0" smtClean="0">
                <a:solidFill>
                  <a:schemeClr val="tx1"/>
                </a:solidFill>
                <a:hlinkClick r:id="rId3" tooltip="Natūralieji skaičiai"/>
              </a:rPr>
              <a:t>natūriniam skaičiui</a:t>
            </a:r>
            <a:r>
              <a:rPr lang="lt-LT" sz="2400" dirty="0" smtClean="0">
                <a:solidFill>
                  <a:schemeClr val="tx1"/>
                </a:solidFill>
              </a:rPr>
              <a:t> </a:t>
            </a:r>
            <a:r>
              <a:rPr lang="lt-LT" sz="2400" i="1" dirty="0" smtClean="0">
                <a:solidFill>
                  <a:schemeClr val="tx1"/>
                </a:solidFill>
              </a:rPr>
              <a:t>n</a:t>
            </a:r>
            <a:r>
              <a:rPr lang="lt-LT" sz="2400" dirty="0" smtClean="0">
                <a:solidFill>
                  <a:schemeClr val="tx1"/>
                </a:solidFill>
              </a:rPr>
              <a:t> priskirianti skaičių </a:t>
            </a:r>
            <a:r>
              <a:rPr lang="lt-LT" sz="2400" i="1" dirty="0" smtClean="0">
                <a:solidFill>
                  <a:schemeClr val="tx1"/>
                </a:solidFill>
              </a:rPr>
              <a:t>n</a:t>
            </a:r>
            <a:r>
              <a:rPr lang="lt-LT" sz="2400" dirty="0" smtClean="0">
                <a:solidFill>
                  <a:schemeClr val="tx1"/>
                </a:solidFill>
              </a:rPr>
              <a:t>² yra injekcija.</a:t>
            </a:r>
          </a:p>
          <a:p>
            <a:pPr lvl="0" algn="l"/>
            <a:r>
              <a:rPr lang="lt-LT" sz="2400" dirty="0" smtClean="0">
                <a:solidFill>
                  <a:schemeClr val="tx1"/>
                </a:solidFill>
              </a:rPr>
              <a:t>Pvz. Funkcija, kiekvienam </a:t>
            </a:r>
            <a:r>
              <a:rPr lang="lt-LT" sz="2400" u="sng" dirty="0" smtClean="0">
                <a:solidFill>
                  <a:schemeClr val="tx1"/>
                </a:solidFill>
                <a:hlinkClick r:id="rId4" tooltip="Sveikieji skaičiai"/>
              </a:rPr>
              <a:t>sveikajam skaičiui</a:t>
            </a:r>
            <a:r>
              <a:rPr lang="lt-LT" sz="2400" dirty="0" smtClean="0">
                <a:solidFill>
                  <a:schemeClr val="tx1"/>
                </a:solidFill>
              </a:rPr>
              <a:t> </a:t>
            </a:r>
            <a:r>
              <a:rPr lang="lt-LT" sz="2400" i="1" dirty="0" smtClean="0">
                <a:solidFill>
                  <a:schemeClr val="tx1"/>
                </a:solidFill>
              </a:rPr>
              <a:t>z</a:t>
            </a:r>
            <a:r>
              <a:rPr lang="lt-LT" sz="2400" dirty="0" smtClean="0">
                <a:solidFill>
                  <a:schemeClr val="tx1"/>
                </a:solidFill>
              </a:rPr>
              <a:t> priskirianti skaičių </a:t>
            </a:r>
            <a:r>
              <a:rPr lang="lt-LT" sz="2400" i="1" dirty="0" smtClean="0">
                <a:solidFill>
                  <a:schemeClr val="tx1"/>
                </a:solidFill>
              </a:rPr>
              <a:t>z</a:t>
            </a:r>
            <a:r>
              <a:rPr lang="lt-LT" sz="2400" dirty="0" smtClean="0">
                <a:solidFill>
                  <a:schemeClr val="tx1"/>
                </a:solidFill>
              </a:rPr>
              <a:t>² nėra injekcija (dėl to, kad, pavyzdžiui, 2 ir -2 priskiriamas tas pat skaičius 4).</a:t>
            </a:r>
          </a:p>
          <a:p>
            <a:pPr algn="l"/>
            <a:endParaRPr lang="lt-LT" sz="7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tx1"/>
                </a:solidFill>
              </a:rPr>
              <a:t>INJEKCIJOS PAVYZDYS				</a:t>
            </a:r>
          </a:p>
          <a:p>
            <a:pPr algn="l"/>
            <a:r>
              <a:rPr lang="lt-LT" sz="1800" i="1" dirty="0" smtClean="0">
                <a:solidFill>
                  <a:schemeClr val="tx1"/>
                </a:solidFill>
              </a:rPr>
              <a:t>				                                NEINJEKTYVI FUNKCIJA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pic>
        <p:nvPicPr>
          <p:cNvPr id="4" name="Picture 3" descr="http://upload.wikimedia.org/wikipedia/commons/thumb/0/02/Injection.svg/200px-Injection.svg.png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3929066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upload.wikimedia.org/wikipedia/commons/thumb/6/6c/Surjection.svg/200px-Surjection.svg.png">
            <a:hlinkClick r:id="rId7"/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60" y="4286256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8831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97790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SIURJEKCIJA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214422"/>
            <a:ext cx="9036496" cy="5643578"/>
          </a:xfrm>
        </p:spPr>
        <p:txBody>
          <a:bodyPr>
            <a:noAutofit/>
          </a:bodyPr>
          <a:lstStyle/>
          <a:p>
            <a:pPr algn="l"/>
            <a:r>
              <a:rPr lang="lt-LT" b="1" dirty="0" err="1" smtClean="0">
                <a:solidFill>
                  <a:srgbClr val="FF0000"/>
                </a:solidFill>
              </a:rPr>
              <a:t>Siurjekcija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matematikoje</a:t>
            </a:r>
            <a:r>
              <a:rPr lang="lt-LT" dirty="0" smtClean="0">
                <a:solidFill>
                  <a:schemeClr val="tx1"/>
                </a:solidFill>
              </a:rPr>
              <a:t>reiškia </a:t>
            </a:r>
            <a:r>
              <a:rPr lang="en-GB" dirty="0" err="1" smtClean="0">
                <a:solidFill>
                  <a:schemeClr val="tx1"/>
                </a:solidFill>
              </a:rPr>
              <a:t>atvaiz</a:t>
            </a:r>
            <a:r>
              <a:rPr lang="lt-LT" dirty="0" err="1" smtClean="0">
                <a:solidFill>
                  <a:schemeClr val="tx1"/>
                </a:solidFill>
              </a:rPr>
              <a:t>dį</a:t>
            </a:r>
            <a:r>
              <a:rPr lang="lt-LT" dirty="0" smtClean="0">
                <a:solidFill>
                  <a:schemeClr val="tx1"/>
                </a:solidFill>
              </a:rPr>
              <a:t> (atvaizdavimo būdą) arba funkciją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, kuri kiekvienam Y aibės elementui priskiria bent vieną aibės X elementą taip, kad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x</a:t>
            </a:r>
            <a:r>
              <a:rPr lang="lt-LT" dirty="0" smtClean="0">
                <a:solidFill>
                  <a:schemeClr val="tx1"/>
                </a:solidFill>
              </a:rPr>
              <a:t>) = </a:t>
            </a:r>
            <a:r>
              <a:rPr lang="lt-LT" i="1" dirty="0" smtClean="0">
                <a:solidFill>
                  <a:schemeClr val="tx1"/>
                </a:solidFill>
              </a:rPr>
              <a:t>y</a:t>
            </a:r>
            <a:r>
              <a:rPr lang="lt-LT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lt-LT" sz="1400" dirty="0" smtClean="0">
              <a:solidFill>
                <a:schemeClr val="tx1"/>
              </a:solidFill>
            </a:endParaRP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Reikia atkreipti dėmesį, kad </a:t>
            </a:r>
            <a:r>
              <a:rPr lang="lt-LT" dirty="0" err="1" smtClean="0">
                <a:solidFill>
                  <a:schemeClr val="tx1"/>
                </a:solidFill>
              </a:rPr>
              <a:t>siurjekcija</a:t>
            </a:r>
            <a:r>
              <a:rPr lang="lt-LT" dirty="0" smtClean="0">
                <a:solidFill>
                  <a:schemeClr val="tx1"/>
                </a:solidFill>
              </a:rPr>
              <a:t> nereikalauja </a:t>
            </a:r>
            <a:r>
              <a:rPr lang="lt-LT" dirty="0" err="1" smtClean="0">
                <a:solidFill>
                  <a:schemeClr val="tx1"/>
                </a:solidFill>
              </a:rPr>
              <a:t>vienareikšmiškumo</a:t>
            </a:r>
            <a:r>
              <a:rPr lang="lt-LT" dirty="0" smtClean="0">
                <a:solidFill>
                  <a:schemeClr val="tx1"/>
                </a:solidFill>
              </a:rPr>
              <a:t> (skirtingiems x gali būti priskirtas tas pat vienas y elementas, taip pat gali likti x elementų, kuriems nepriskiriamas joks y).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317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83476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SIURJEKCIJA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14422"/>
            <a:ext cx="8858280" cy="5429264"/>
          </a:xfrm>
        </p:spPr>
        <p:txBody>
          <a:bodyPr>
            <a:noAutofit/>
          </a:bodyPr>
          <a:lstStyle/>
          <a:p>
            <a:pPr lvl="0" algn="l"/>
            <a:r>
              <a:rPr lang="lt-LT" sz="2400" dirty="0" smtClean="0">
                <a:solidFill>
                  <a:schemeClr val="tx1"/>
                </a:solidFill>
              </a:rPr>
              <a:t>Funkcija, teigiamųjų realiųjų skaičių aibėje, kiekvienam teigiamam </a:t>
            </a:r>
            <a:r>
              <a:rPr lang="lt-LT" sz="2400" i="1" dirty="0" smtClean="0">
                <a:solidFill>
                  <a:schemeClr val="tx1"/>
                </a:solidFill>
              </a:rPr>
              <a:t>r</a:t>
            </a:r>
            <a:r>
              <a:rPr lang="lt-LT" sz="2400" dirty="0" smtClean="0">
                <a:solidFill>
                  <a:schemeClr val="tx1"/>
                </a:solidFill>
              </a:rPr>
              <a:t> priskirianti realųjį skaičių </a:t>
            </a:r>
            <a:r>
              <a:rPr lang="lt-LT" sz="2400" i="1" dirty="0" smtClean="0">
                <a:solidFill>
                  <a:schemeClr val="tx1"/>
                </a:solidFill>
              </a:rPr>
              <a:t>r</a:t>
            </a:r>
            <a:r>
              <a:rPr lang="lt-LT" sz="2400" dirty="0" smtClean="0">
                <a:solidFill>
                  <a:schemeClr val="tx1"/>
                </a:solidFill>
              </a:rPr>
              <a:t>² </a:t>
            </a:r>
            <a:r>
              <a:rPr lang="lt-LT" sz="2400" b="1" dirty="0" smtClean="0">
                <a:solidFill>
                  <a:schemeClr val="tx1"/>
                </a:solidFill>
              </a:rPr>
              <a:t>yra </a:t>
            </a:r>
            <a:r>
              <a:rPr lang="lt-LT" sz="2400" b="1" dirty="0" err="1" smtClean="0">
                <a:solidFill>
                  <a:schemeClr val="tx1"/>
                </a:solidFill>
              </a:rPr>
              <a:t>siurjekcija</a:t>
            </a:r>
            <a:r>
              <a:rPr lang="lt-LT" sz="2400" dirty="0" smtClean="0">
                <a:solidFill>
                  <a:schemeClr val="tx1"/>
                </a:solidFill>
              </a:rPr>
              <a:t>.</a:t>
            </a:r>
          </a:p>
          <a:p>
            <a:pPr lvl="0" algn="l"/>
            <a:r>
              <a:rPr lang="lt-LT" sz="2400" dirty="0" smtClean="0">
                <a:solidFill>
                  <a:schemeClr val="tx1"/>
                </a:solidFill>
              </a:rPr>
              <a:t>Funkcija, atvaizduojanti realiųjų skaičių aibę į visų realiųjų skaičių aibę </a:t>
            </a:r>
            <a:r>
              <a:rPr lang="lt-LT" sz="2400" i="1" dirty="0" smtClean="0">
                <a:solidFill>
                  <a:schemeClr val="tx1"/>
                </a:solidFill>
              </a:rPr>
              <a:t>f</a:t>
            </a:r>
            <a:r>
              <a:rPr lang="lt-LT" sz="2400" dirty="0" smtClean="0">
                <a:solidFill>
                  <a:schemeClr val="tx1"/>
                </a:solidFill>
              </a:rPr>
              <a:t>: </a:t>
            </a:r>
            <a:r>
              <a:rPr lang="lt-LT" sz="2400" b="1" dirty="0" smtClean="0">
                <a:solidFill>
                  <a:schemeClr val="tx1"/>
                </a:solidFill>
              </a:rPr>
              <a:t>R</a:t>
            </a:r>
            <a:r>
              <a:rPr lang="lt-LT" sz="2400" dirty="0" smtClean="0">
                <a:solidFill>
                  <a:schemeClr val="tx1"/>
                </a:solidFill>
              </a:rPr>
              <a:t> → </a:t>
            </a:r>
            <a:r>
              <a:rPr lang="lt-LT" sz="2400" b="1" dirty="0" smtClean="0">
                <a:solidFill>
                  <a:schemeClr val="tx1"/>
                </a:solidFill>
              </a:rPr>
              <a:t>R</a:t>
            </a:r>
            <a:r>
              <a:rPr lang="lt-LT" sz="2400" dirty="0" smtClean="0">
                <a:solidFill>
                  <a:schemeClr val="tx1"/>
                </a:solidFill>
              </a:rPr>
              <a:t> apibrėžtą taip, kad </a:t>
            </a:r>
            <a:r>
              <a:rPr lang="lt-LT" sz="2400" i="1" dirty="0" smtClean="0">
                <a:solidFill>
                  <a:schemeClr val="tx1"/>
                </a:solidFill>
              </a:rPr>
              <a:t>f</a:t>
            </a:r>
            <a:r>
              <a:rPr lang="lt-LT" sz="2400" dirty="0" smtClean="0">
                <a:solidFill>
                  <a:schemeClr val="tx1"/>
                </a:solidFill>
              </a:rPr>
              <a:t>(</a:t>
            </a:r>
            <a:r>
              <a:rPr lang="lt-LT" sz="2400" i="1" dirty="0" smtClean="0">
                <a:solidFill>
                  <a:schemeClr val="tx1"/>
                </a:solidFill>
              </a:rPr>
              <a:t>x</a:t>
            </a:r>
            <a:r>
              <a:rPr lang="lt-LT" sz="2400" dirty="0" smtClean="0">
                <a:solidFill>
                  <a:schemeClr val="tx1"/>
                </a:solidFill>
              </a:rPr>
              <a:t>) = </a:t>
            </a:r>
            <a:r>
              <a:rPr lang="lt-LT" sz="2400" i="1" dirty="0" smtClean="0">
                <a:solidFill>
                  <a:schemeClr val="tx1"/>
                </a:solidFill>
              </a:rPr>
              <a:t>x</a:t>
            </a:r>
            <a:r>
              <a:rPr lang="lt-LT" sz="2400" dirty="0" smtClean="0">
                <a:solidFill>
                  <a:schemeClr val="tx1"/>
                </a:solidFill>
              </a:rPr>
              <a:t>² </a:t>
            </a:r>
            <a:r>
              <a:rPr lang="lt-LT" sz="2400" b="1" dirty="0" smtClean="0">
                <a:solidFill>
                  <a:schemeClr val="tx1"/>
                </a:solidFill>
              </a:rPr>
              <a:t>nėra </a:t>
            </a:r>
            <a:r>
              <a:rPr lang="lt-LT" sz="2400" b="1" dirty="0" err="1" smtClean="0">
                <a:solidFill>
                  <a:schemeClr val="tx1"/>
                </a:solidFill>
              </a:rPr>
              <a:t>siurjekcija</a:t>
            </a:r>
            <a:r>
              <a:rPr lang="lt-LT" sz="2400" dirty="0" smtClean="0">
                <a:solidFill>
                  <a:schemeClr val="tx1"/>
                </a:solidFill>
              </a:rPr>
              <a:t>, kadangi nėra tokio realiojo skaičiaus </a:t>
            </a:r>
            <a:r>
              <a:rPr lang="lt-LT" sz="2400" i="1" dirty="0" smtClean="0">
                <a:solidFill>
                  <a:schemeClr val="tx1"/>
                </a:solidFill>
              </a:rPr>
              <a:t>x</a:t>
            </a:r>
            <a:r>
              <a:rPr lang="lt-LT" sz="2400" dirty="0" smtClean="0">
                <a:solidFill>
                  <a:schemeClr val="tx1"/>
                </a:solidFill>
              </a:rPr>
              <a:t>, kuriam </a:t>
            </a:r>
            <a:r>
              <a:rPr lang="lt-LT" sz="2400" i="1" dirty="0" smtClean="0">
                <a:solidFill>
                  <a:schemeClr val="tx1"/>
                </a:solidFill>
              </a:rPr>
              <a:t>x</a:t>
            </a:r>
            <a:r>
              <a:rPr lang="lt-LT" sz="2400" dirty="0" smtClean="0">
                <a:solidFill>
                  <a:schemeClr val="tx1"/>
                </a:solidFill>
              </a:rPr>
              <a:t>² = −1.</a:t>
            </a:r>
          </a:p>
          <a:p>
            <a:pPr algn="l"/>
            <a:endParaRPr lang="lt-LT" sz="7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tx1"/>
                </a:solidFill>
              </a:rPr>
              <a:t>SIURJEKCIJOS PAVYZDYS				</a:t>
            </a:r>
          </a:p>
          <a:p>
            <a:pPr algn="l"/>
            <a:r>
              <a:rPr lang="lt-LT" sz="1800" i="1" dirty="0" smtClean="0">
                <a:solidFill>
                  <a:schemeClr val="tx1"/>
                </a:solidFill>
              </a:rPr>
              <a:t>				                                NESIURJEKTYVI FUNKCIJA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http://upload.wikimedia.org/wikipedia/commons/thumb/6/6c/Surjection.svg/200px-Surjection.svg.pn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3714752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upload.wikimedia.org/wikipedia/commons/thumb/0/02/Injection.svg/200px-Injection.svg.png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6072198" y="3929066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8831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8347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</a:t>
            </a:r>
            <a:r>
              <a:rPr lang="en-GB" b="1" dirty="0" smtClean="0">
                <a:solidFill>
                  <a:schemeClr val="accent3"/>
                </a:solidFill>
              </a:rPr>
              <a:t>BI</a:t>
            </a:r>
            <a:r>
              <a:rPr lang="lt-LT" b="1" dirty="0" smtClean="0">
                <a:solidFill>
                  <a:schemeClr val="accent3"/>
                </a:solidFill>
              </a:rPr>
              <a:t>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r>
              <a:rPr lang="lt-LT" sz="2800" b="1" dirty="0" err="1" smtClean="0">
                <a:solidFill>
                  <a:schemeClr val="tx1"/>
                </a:solidFill>
              </a:rPr>
              <a:t>Bijekcija</a:t>
            </a:r>
            <a:r>
              <a:rPr lang="lt-LT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matematikoje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lt-LT" sz="2800" dirty="0" smtClean="0">
                <a:solidFill>
                  <a:schemeClr val="tx1"/>
                </a:solidFill>
              </a:rPr>
              <a:t>yra </a:t>
            </a:r>
            <a:r>
              <a:rPr lang="en-GB" sz="2800" dirty="0" err="1" smtClean="0">
                <a:solidFill>
                  <a:schemeClr val="tx1"/>
                </a:solidFill>
              </a:rPr>
              <a:t>atvaizdis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lt-LT" sz="2800" dirty="0" smtClean="0">
                <a:solidFill>
                  <a:schemeClr val="tx1"/>
                </a:solidFill>
              </a:rPr>
              <a:t>arba </a:t>
            </a:r>
            <a:r>
              <a:rPr lang="en-GB" sz="2800" dirty="0" err="1" smtClean="0">
                <a:solidFill>
                  <a:schemeClr val="tx1"/>
                </a:solidFill>
              </a:rPr>
              <a:t>funkcija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lt-LT" sz="2800" i="1" dirty="0" smtClean="0">
                <a:solidFill>
                  <a:schemeClr val="tx1"/>
                </a:solidFill>
              </a:rPr>
              <a:t>f</a:t>
            </a:r>
            <a:r>
              <a:rPr lang="lt-LT" sz="2800" dirty="0" smtClean="0">
                <a:solidFill>
                  <a:schemeClr val="tx1"/>
                </a:solidFill>
              </a:rPr>
              <a:t> </a:t>
            </a:r>
            <a:r>
              <a:rPr lang="lt-LT" sz="2800" dirty="0" smtClean="0">
                <a:solidFill>
                  <a:schemeClr val="tx1"/>
                </a:solidFill>
              </a:rPr>
              <a:t>atvaizduojanti </a:t>
            </a:r>
            <a:r>
              <a:rPr lang="en-GB" sz="2800" dirty="0" err="1" smtClean="0">
                <a:solidFill>
                  <a:schemeClr val="tx1"/>
                </a:solidFill>
              </a:rPr>
              <a:t>aib</a:t>
            </a:r>
            <a:r>
              <a:rPr lang="lt-LT" sz="2800" dirty="0" smtClean="0">
                <a:solidFill>
                  <a:schemeClr val="tx1"/>
                </a:solidFill>
              </a:rPr>
              <a:t>ę </a:t>
            </a:r>
            <a:r>
              <a:rPr lang="lt-LT" sz="2800" i="1" dirty="0" smtClean="0">
                <a:solidFill>
                  <a:schemeClr val="tx1"/>
                </a:solidFill>
              </a:rPr>
              <a:t>X</a:t>
            </a:r>
            <a:r>
              <a:rPr lang="lt-LT" sz="2800" dirty="0" smtClean="0">
                <a:solidFill>
                  <a:schemeClr val="tx1"/>
                </a:solidFill>
              </a:rPr>
              <a:t> </a:t>
            </a:r>
            <a:r>
              <a:rPr lang="lt-LT" sz="2800" dirty="0" smtClean="0">
                <a:solidFill>
                  <a:schemeClr val="tx1"/>
                </a:solidFill>
              </a:rPr>
              <a:t>į aibę </a:t>
            </a:r>
            <a:r>
              <a:rPr lang="lt-LT" sz="2800" i="1" dirty="0" smtClean="0">
                <a:solidFill>
                  <a:schemeClr val="tx1"/>
                </a:solidFill>
              </a:rPr>
              <a:t>Y</a:t>
            </a:r>
            <a:r>
              <a:rPr lang="lt-LT" sz="2800" dirty="0" smtClean="0">
                <a:solidFill>
                  <a:schemeClr val="tx1"/>
                </a:solidFill>
              </a:rPr>
              <a:t> taip, kad kiekvieną aibės </a:t>
            </a:r>
            <a:r>
              <a:rPr lang="lt-LT" sz="2800" i="1" dirty="0" smtClean="0">
                <a:solidFill>
                  <a:schemeClr val="tx1"/>
                </a:solidFill>
              </a:rPr>
              <a:t>Y</a:t>
            </a:r>
            <a:r>
              <a:rPr lang="lt-LT" sz="2800" dirty="0" smtClean="0">
                <a:solidFill>
                  <a:schemeClr val="tx1"/>
                </a:solidFill>
              </a:rPr>
              <a:t> elementą </a:t>
            </a:r>
            <a:r>
              <a:rPr lang="lt-LT" sz="2800" i="1" dirty="0" smtClean="0">
                <a:solidFill>
                  <a:schemeClr val="tx1"/>
                </a:solidFill>
              </a:rPr>
              <a:t>y</a:t>
            </a:r>
            <a:r>
              <a:rPr lang="lt-LT" sz="2800" dirty="0" smtClean="0">
                <a:solidFill>
                  <a:schemeClr val="tx1"/>
                </a:solidFill>
              </a:rPr>
              <a:t> atitinka tik vienas </a:t>
            </a:r>
            <a:r>
              <a:rPr lang="lt-LT" sz="2800" i="1" dirty="0" smtClean="0">
                <a:solidFill>
                  <a:schemeClr val="tx1"/>
                </a:solidFill>
              </a:rPr>
              <a:t>X</a:t>
            </a:r>
            <a:r>
              <a:rPr lang="lt-LT" sz="2800" dirty="0" smtClean="0">
                <a:solidFill>
                  <a:schemeClr val="tx1"/>
                </a:solidFill>
              </a:rPr>
              <a:t> aibės elementas </a:t>
            </a:r>
            <a:r>
              <a:rPr lang="lt-LT" sz="2800" i="1" dirty="0" smtClean="0">
                <a:solidFill>
                  <a:schemeClr val="tx1"/>
                </a:solidFill>
              </a:rPr>
              <a:t>x</a:t>
            </a:r>
            <a:r>
              <a:rPr lang="lt-LT" sz="2800" dirty="0" smtClean="0">
                <a:solidFill>
                  <a:schemeClr val="tx1"/>
                </a:solidFill>
              </a:rPr>
              <a:t> ir kiekvieną </a:t>
            </a:r>
            <a:r>
              <a:rPr lang="lt-LT" sz="2800" i="1" dirty="0" smtClean="0">
                <a:solidFill>
                  <a:schemeClr val="tx1"/>
                </a:solidFill>
              </a:rPr>
              <a:t>x</a:t>
            </a:r>
            <a:r>
              <a:rPr lang="lt-LT" sz="2800" dirty="0" smtClean="0">
                <a:solidFill>
                  <a:schemeClr val="tx1"/>
                </a:solidFill>
              </a:rPr>
              <a:t> atitinka tik vienas </a:t>
            </a:r>
            <a:r>
              <a:rPr lang="lt-LT" sz="2800" i="1" dirty="0" smtClean="0">
                <a:solidFill>
                  <a:schemeClr val="tx1"/>
                </a:solidFill>
              </a:rPr>
              <a:t>y</a:t>
            </a:r>
            <a:r>
              <a:rPr lang="lt-LT" sz="2800" dirty="0" smtClean="0">
                <a:solidFill>
                  <a:schemeClr val="tx1"/>
                </a:solidFill>
              </a:rPr>
              <a:t>: </a:t>
            </a:r>
            <a:r>
              <a:rPr lang="lt-LT" sz="2800" i="1" dirty="0" smtClean="0">
                <a:solidFill>
                  <a:schemeClr val="tx1"/>
                </a:solidFill>
              </a:rPr>
              <a:t>f</a:t>
            </a:r>
            <a:r>
              <a:rPr lang="lt-LT" sz="2800" dirty="0" smtClean="0">
                <a:solidFill>
                  <a:schemeClr val="tx1"/>
                </a:solidFill>
              </a:rPr>
              <a:t>(</a:t>
            </a:r>
            <a:r>
              <a:rPr lang="lt-LT" sz="2800" i="1" dirty="0" smtClean="0">
                <a:solidFill>
                  <a:schemeClr val="tx1"/>
                </a:solidFill>
              </a:rPr>
              <a:t>x</a:t>
            </a:r>
            <a:r>
              <a:rPr lang="lt-LT" sz="2800" dirty="0" smtClean="0">
                <a:solidFill>
                  <a:schemeClr val="tx1"/>
                </a:solidFill>
              </a:rPr>
              <a:t>) = </a:t>
            </a:r>
            <a:r>
              <a:rPr lang="lt-LT" sz="2800" i="1" dirty="0" smtClean="0">
                <a:solidFill>
                  <a:schemeClr val="tx1"/>
                </a:solidFill>
              </a:rPr>
              <a:t>y</a:t>
            </a:r>
            <a:r>
              <a:rPr lang="lt-LT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Kitais žodžiais sakant, funkcija yra </a:t>
            </a:r>
            <a:r>
              <a:rPr lang="lt-LT" sz="2800" b="1" dirty="0" err="1" smtClean="0">
                <a:solidFill>
                  <a:srgbClr val="FF0000"/>
                </a:solidFill>
              </a:rPr>
              <a:t>bijekcija</a:t>
            </a:r>
            <a:r>
              <a:rPr lang="lt-LT" sz="2800" dirty="0" smtClean="0">
                <a:solidFill>
                  <a:schemeClr val="tx1"/>
                </a:solidFill>
              </a:rPr>
              <a:t>, jei ji yra </a:t>
            </a:r>
            <a:r>
              <a:rPr lang="lt-LT" sz="2800" dirty="0" smtClean="0">
                <a:solidFill>
                  <a:schemeClr val="tx1"/>
                </a:solidFill>
              </a:rPr>
              <a:t>injekcija ir </a:t>
            </a:r>
            <a:r>
              <a:rPr lang="lt-LT" sz="2800" dirty="0" err="1" smtClean="0">
                <a:solidFill>
                  <a:schemeClr val="tx1"/>
                </a:solidFill>
              </a:rPr>
              <a:t>siurjekcija</a:t>
            </a:r>
            <a:r>
              <a:rPr lang="lt-LT" sz="2800" dirty="0" smtClean="0">
                <a:solidFill>
                  <a:schemeClr val="tx1"/>
                </a:solidFill>
              </a:rPr>
              <a:t>.</a:t>
            </a:r>
            <a:endParaRPr lang="lt-LT" sz="2800" dirty="0" smtClean="0">
              <a:solidFill>
                <a:schemeClr val="tx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</a:t>
            </a:r>
            <a:r>
              <a:rPr lang="lt-LT" sz="1800" i="1" dirty="0" smtClean="0">
                <a:solidFill>
                  <a:schemeClr val="bg1"/>
                </a:solidFill>
              </a:rPr>
              <a:t>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00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92088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DEKARTO SANDAUGA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908720"/>
            <a:ext cx="9036496" cy="5949280"/>
          </a:xfrm>
        </p:spPr>
        <p:txBody>
          <a:bodyPr>
            <a:noAutofit/>
          </a:bodyPr>
          <a:lstStyle/>
          <a:p>
            <a:pPr algn="l"/>
            <a:r>
              <a:rPr lang="lt-LT" sz="1800" b="1" dirty="0"/>
              <a:t> </a:t>
            </a:r>
            <a:r>
              <a:rPr lang="lt-LT" sz="2000" b="1" dirty="0">
                <a:solidFill>
                  <a:schemeClr val="tx1"/>
                </a:solidFill>
              </a:rPr>
              <a:t> </a:t>
            </a:r>
            <a:r>
              <a:rPr lang="lt-LT" sz="2400" dirty="0">
                <a:solidFill>
                  <a:schemeClr val="tx1"/>
                </a:solidFill>
              </a:rPr>
              <a:t>Tegu turime dvi aibes A ir B: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 A={1, 2}, B= {3, 4, 5}.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 </a:t>
            </a:r>
            <a:r>
              <a:rPr lang="lt-LT" sz="2400" dirty="0" smtClean="0">
                <a:solidFill>
                  <a:schemeClr val="tx1"/>
                </a:solidFill>
              </a:rPr>
              <a:t>Imkime </a:t>
            </a:r>
            <a:r>
              <a:rPr lang="lt-LT" sz="2400" dirty="0">
                <a:solidFill>
                  <a:schemeClr val="tx1"/>
                </a:solidFill>
              </a:rPr>
              <a:t>poras, kurių kiekvienoje yra vienas elementas iš A, o kitas iš B. Porose elementų tvarka svarbi (1-as elementas iš A, 2-as – iš B), angl.</a:t>
            </a:r>
            <a:r>
              <a:rPr lang="lt-LT" sz="2400" i="1" dirty="0">
                <a:solidFill>
                  <a:schemeClr val="tx1"/>
                </a:solidFill>
              </a:rPr>
              <a:t> </a:t>
            </a:r>
            <a:r>
              <a:rPr lang="lt-LT" sz="2400" i="1" dirty="0">
                <a:solidFill>
                  <a:srgbClr val="FF0000"/>
                </a:solidFill>
              </a:rPr>
              <a:t>ordered pairs</a:t>
            </a:r>
            <a:r>
              <a:rPr lang="lt-LT" sz="24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 </a:t>
            </a:r>
            <a:r>
              <a:rPr lang="lt-LT" sz="2400" b="1" dirty="0" smtClean="0">
                <a:solidFill>
                  <a:schemeClr val="tx1"/>
                </a:solidFill>
              </a:rPr>
              <a:t>Visų </a:t>
            </a:r>
            <a:r>
              <a:rPr lang="lt-LT" sz="2400" b="1" dirty="0">
                <a:solidFill>
                  <a:schemeClr val="tx1"/>
                </a:solidFill>
              </a:rPr>
              <a:t>tokių </a:t>
            </a:r>
            <a:r>
              <a:rPr lang="lt-LT" sz="2400" b="1" dirty="0">
                <a:solidFill>
                  <a:srgbClr val="FF0000"/>
                </a:solidFill>
              </a:rPr>
              <a:t>sutvarkytų porų aibė </a:t>
            </a:r>
            <a:r>
              <a:rPr lang="lt-LT" sz="2400" b="1" dirty="0">
                <a:solidFill>
                  <a:schemeClr val="tx1"/>
                </a:solidFill>
              </a:rPr>
              <a:t>yra vadinama aibių A ir B Dekarto sandauga:</a:t>
            </a:r>
            <a:r>
              <a:rPr lang="lt-LT" sz="2400" dirty="0">
                <a:solidFill>
                  <a:schemeClr val="tx1"/>
                </a:solidFill>
              </a:rPr>
              <a:t> A×B ={(1, 3), (1, 4),(1, 5),(2, 3),(2, 4),(2, 5)}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Gali būti   B×A = {(3, 1),(3, 2),(4, 1),(4, 2),(5, 1),(5, 2)}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Akivaizdu, kad  A×B </a:t>
            </a:r>
            <a:r>
              <a:rPr lang="lt-LT" sz="2400" dirty="0" smtClean="0">
                <a:solidFill>
                  <a:schemeClr val="tx1"/>
                </a:solidFill>
              </a:rPr>
              <a:t>≠ </a:t>
            </a:r>
            <a:r>
              <a:rPr lang="lt-LT" sz="2400" dirty="0">
                <a:solidFill>
                  <a:schemeClr val="tx1"/>
                </a:solidFill>
              </a:rPr>
              <a:t>B×A.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 </a:t>
            </a:r>
            <a:r>
              <a:rPr lang="lt-LT" sz="2400" b="1" dirty="0" smtClean="0">
                <a:solidFill>
                  <a:schemeClr val="tx1"/>
                </a:solidFill>
              </a:rPr>
              <a:t>Dekarto </a:t>
            </a:r>
            <a:r>
              <a:rPr lang="lt-LT" sz="2400" b="1" dirty="0">
                <a:solidFill>
                  <a:schemeClr val="tx1"/>
                </a:solidFill>
              </a:rPr>
              <a:t>sandaugos formalus apibrėžimas:</a:t>
            </a:r>
            <a:endParaRPr lang="lt-LT" sz="2400" dirty="0">
              <a:solidFill>
                <a:schemeClr val="tx1"/>
              </a:solidFill>
            </a:endParaRP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A×B = {(a,b) : a ∈ A ir b ∈ B}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B×A = {(b,a) : b ∈ B ir a ∈ A}</a:t>
            </a:r>
          </a:p>
          <a:p>
            <a:pPr algn="l"/>
            <a:endParaRPr lang="lt-LT" sz="1800" dirty="0"/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59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</a:t>
            </a:r>
            <a:r>
              <a:rPr lang="en-GB" b="1" dirty="0" smtClean="0">
                <a:solidFill>
                  <a:schemeClr val="accent3"/>
                </a:solidFill>
              </a:rPr>
              <a:t>BI</a:t>
            </a:r>
            <a:r>
              <a:rPr lang="lt-LT" b="1" dirty="0" smtClean="0">
                <a:solidFill>
                  <a:schemeClr val="accent3"/>
                </a:solidFill>
              </a:rPr>
              <a:t>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r>
              <a:rPr lang="lt-LT" sz="2800" dirty="0" err="1" smtClean="0">
                <a:solidFill>
                  <a:schemeClr val="tx1"/>
                </a:solidFill>
              </a:rPr>
              <a:t>Bijekciją</a:t>
            </a:r>
            <a:r>
              <a:rPr lang="lt-LT" sz="2800" dirty="0" smtClean="0">
                <a:solidFill>
                  <a:schemeClr val="tx1"/>
                </a:solidFill>
              </a:rPr>
              <a:t> dar vadina </a:t>
            </a:r>
            <a:r>
              <a:rPr lang="lt-LT" sz="2800" i="1" dirty="0" smtClean="0">
                <a:solidFill>
                  <a:srgbClr val="FF0000"/>
                </a:solidFill>
              </a:rPr>
              <a:t>abipusiškai vienareikšmiu atvaizdavimu </a:t>
            </a:r>
            <a:r>
              <a:rPr lang="lt-LT" sz="2800" dirty="0" smtClean="0">
                <a:solidFill>
                  <a:schemeClr val="tx1"/>
                </a:solidFill>
              </a:rPr>
              <a:t>(arba </a:t>
            </a:r>
            <a:r>
              <a:rPr lang="lt-LT" sz="2800" i="1" dirty="0" smtClean="0">
                <a:solidFill>
                  <a:schemeClr val="tx1"/>
                </a:solidFill>
              </a:rPr>
              <a:t>abipusiškai vienareikšme </a:t>
            </a:r>
            <a:r>
              <a:rPr lang="lt-LT" sz="2800" i="1" dirty="0" smtClean="0">
                <a:solidFill>
                  <a:schemeClr val="tx1"/>
                </a:solidFill>
              </a:rPr>
              <a:t>atitiktimi</a:t>
            </a:r>
            <a:r>
              <a:rPr lang="lt-LT" sz="2800" dirty="0" smtClean="0">
                <a:solidFill>
                  <a:schemeClr val="tx1"/>
                </a:solidFill>
              </a:rPr>
              <a:t>, </a:t>
            </a:r>
            <a:r>
              <a:rPr lang="lt-LT" sz="2800" i="1" dirty="0" smtClean="0">
                <a:solidFill>
                  <a:schemeClr val="tx1"/>
                </a:solidFill>
              </a:rPr>
              <a:t>abipusiškai vienareikšmiu atvaizdžiu</a:t>
            </a:r>
            <a:r>
              <a:rPr lang="lt-LT" sz="2800" dirty="0" smtClean="0">
                <a:solidFill>
                  <a:schemeClr val="tx1"/>
                </a:solidFill>
              </a:rPr>
              <a:t>), kadangi šiuo atveju ne tik kiekvienam a ∈ A </a:t>
            </a:r>
            <a:r>
              <a:rPr lang="lt-LT" sz="2800" dirty="0" smtClean="0">
                <a:solidFill>
                  <a:schemeClr val="tx1"/>
                </a:solidFill>
              </a:rPr>
              <a:t>priskiriamas </a:t>
            </a:r>
            <a:r>
              <a:rPr lang="lt-LT" sz="2800" dirty="0" smtClean="0">
                <a:solidFill>
                  <a:schemeClr val="tx1"/>
                </a:solidFill>
              </a:rPr>
              <a:t>vienintelis aibės B elementas b, žymimas f(a), bet ir kiekvienam b ∈ B egzistuoja vienintelis</a:t>
            </a: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a ∈ A toks, kad f(a) = b. </a:t>
            </a:r>
            <a:endParaRPr lang="en-GB" sz="2800" i="1" dirty="0" smtClean="0">
              <a:solidFill>
                <a:schemeClr val="tx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	</a:t>
            </a:r>
            <a:r>
              <a:rPr lang="lt-LT" sz="1800" i="1" dirty="0" smtClean="0">
                <a:solidFill>
                  <a:schemeClr val="bg1"/>
                </a:solidFill>
              </a:rPr>
              <a:t>		         </a:t>
            </a:r>
            <a:r>
              <a:rPr lang="lt-LT" sz="1800" i="1" dirty="0" err="1" smtClean="0">
                <a:solidFill>
                  <a:schemeClr val="tx1"/>
                </a:solidFill>
              </a:rPr>
              <a:t>Bijekcijos</a:t>
            </a:r>
            <a:r>
              <a:rPr lang="lt-LT" sz="1800" i="1" dirty="0" smtClean="0">
                <a:solidFill>
                  <a:schemeClr val="tx1"/>
                </a:solidFill>
              </a:rPr>
              <a:t> pavyzdys</a:t>
            </a:r>
            <a:r>
              <a:rPr lang="lt-LT" sz="1800" i="1" dirty="0" smtClean="0">
                <a:solidFill>
                  <a:schemeClr val="bg1"/>
                </a:solidFill>
              </a:rPr>
              <a:t>	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</a:t>
            </a:r>
            <a:r>
              <a:rPr lang="lt-LT" sz="1800" i="1" dirty="0" smtClean="0">
                <a:solidFill>
                  <a:schemeClr val="bg1"/>
                </a:solidFill>
              </a:rPr>
              <a:t>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pic>
        <p:nvPicPr>
          <p:cNvPr id="4" name="Picture 3" descr="http://upload.wikimedia.org/wikipedia/commons/thumb/a/a5/Bijection.svg/200px-Bijection.svg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357290" y="414338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5000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</a:t>
            </a:r>
            <a:r>
              <a:rPr lang="lt-LT" sz="1800" i="1" dirty="0" smtClean="0">
                <a:solidFill>
                  <a:schemeClr val="bg1"/>
                </a:solidFill>
              </a:rPr>
              <a:t>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00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</a:t>
            </a:r>
            <a:r>
              <a:rPr lang="lt-LT" sz="1800" i="1" dirty="0" smtClean="0">
                <a:solidFill>
                  <a:schemeClr val="bg1"/>
                </a:solidFill>
              </a:rPr>
              <a:t>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00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</a:t>
            </a:r>
            <a:r>
              <a:rPr lang="lt-LT" sz="1800" i="1" dirty="0" smtClean="0">
                <a:solidFill>
                  <a:schemeClr val="bg1"/>
                </a:solidFill>
              </a:rPr>
              <a:t>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00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459538"/>
            <a:ext cx="8892480" cy="365125"/>
          </a:xfrm>
        </p:spPr>
        <p:txBody>
          <a:bodyPr/>
          <a:lstStyle/>
          <a:p>
            <a:pPr algn="l"/>
            <a:r>
              <a:rPr lang="lt-LT" sz="1600" i="1" dirty="0">
                <a:solidFill>
                  <a:schemeClr val="bg1"/>
                </a:solidFill>
              </a:rPr>
              <a:t>KTU IF Sisteminės analizės katedra                                 	</a:t>
            </a:r>
            <a:r>
              <a:rPr lang="en-US" sz="1600" i="1" dirty="0" smtClean="0">
                <a:solidFill>
                  <a:schemeClr val="bg1"/>
                </a:solidFill>
              </a:rPr>
              <a:t>                    </a:t>
            </a:r>
            <a:r>
              <a:rPr lang="lt-LT" sz="1600" i="1" dirty="0">
                <a:solidFill>
                  <a:schemeClr val="bg1"/>
                </a:solidFill>
              </a:rPr>
              <a:t>	</a:t>
            </a:r>
            <a:r>
              <a:rPr lang="lt-LT" sz="1400" i="1" dirty="0">
                <a:solidFill>
                  <a:schemeClr val="bg1"/>
                </a:solidFill>
              </a:rPr>
              <a:t>DISKREČIOSIOS  STRUKTŪROS</a:t>
            </a:r>
            <a:endParaRPr lang="lt-LT" sz="1600" i="1" dirty="0">
              <a:solidFill>
                <a:schemeClr val="bg1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39"/>
            <a:ext cx="8229600" cy="922114"/>
          </a:xfrm>
        </p:spPr>
        <p:txBody>
          <a:bodyPr/>
          <a:lstStyle/>
          <a:p>
            <a:r>
              <a:rPr lang="lt-LT" dirty="0" smtClean="0">
                <a:solidFill>
                  <a:schemeClr val="accent3"/>
                </a:solidFill>
              </a:rPr>
              <a:t>Bulio funkcija kaip sąryšis</a:t>
            </a:r>
            <a:endParaRPr lang="lt-LT" dirty="0">
              <a:solidFill>
                <a:schemeClr val="accent3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1341438"/>
            <a:ext cx="1944216" cy="493474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3 </a:t>
            </a:r>
            <a:r>
              <a:rPr lang="en-US" sz="2000" dirty="0" err="1" smtClean="0"/>
              <a:t>kintam</a:t>
            </a:r>
            <a:r>
              <a:rPr lang="lt-LT" sz="2000" dirty="0" smtClean="0"/>
              <a:t>ųjų BF</a:t>
            </a:r>
            <a:r>
              <a:rPr lang="en-US" sz="2000" dirty="0" smtClean="0"/>
              <a:t>:</a:t>
            </a:r>
            <a:r>
              <a:rPr lang="lt-LT" sz="20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F</a:t>
            </a:r>
            <a:r>
              <a:rPr lang="en-US" sz="2400" dirty="0" smtClean="0"/>
              <a:t>=</a:t>
            </a:r>
            <a:r>
              <a:rPr lang="lt-LT" sz="2400" dirty="0" smtClean="0"/>
              <a:t>(a,b,c)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lt-LT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a b c </a:t>
            </a:r>
            <a:r>
              <a:rPr lang="lt-LT" sz="2800" dirty="0" smtClean="0"/>
              <a:t> </a:t>
            </a:r>
            <a:r>
              <a:rPr lang="lt-LT" sz="2400" dirty="0" smtClean="0"/>
              <a:t>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lt-LT" sz="1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0 0 0  0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0 0 1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0 1 0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0 1 1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1 0 0  0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1 0 1  0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1 1 0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1 1 1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lt-LT" sz="2400" dirty="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651500" y="4652963"/>
            <a:ext cx="2160588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7669213" y="4581525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5580063" y="4581525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5651500" y="4652963"/>
            <a:ext cx="2160588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5580063" y="5805488"/>
            <a:ext cx="215900" cy="2159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7669213" y="5805488"/>
            <a:ext cx="215900" cy="2159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6299200" y="3860800"/>
            <a:ext cx="2160588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8316913" y="3789363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1" name="Oval 25"/>
          <p:cNvSpPr>
            <a:spLocks noChangeArrowheads="1"/>
          </p:cNvSpPr>
          <p:nvPr/>
        </p:nvSpPr>
        <p:spPr bwMode="auto">
          <a:xfrm>
            <a:off x="6227763" y="3789363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6299200" y="3860800"/>
            <a:ext cx="2160588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6227763" y="5013325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8316913" y="5013325"/>
            <a:ext cx="215900" cy="2159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5724525" y="3933825"/>
            <a:ext cx="576263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V="1">
            <a:off x="7812088" y="3933825"/>
            <a:ext cx="576262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V="1">
            <a:off x="7812088" y="5186363"/>
            <a:ext cx="576262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 flipV="1">
            <a:off x="5724525" y="5214938"/>
            <a:ext cx="5762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457200" y="2852738"/>
            <a:ext cx="28908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endParaRPr lang="lt-LT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2339752" y="3183732"/>
            <a:ext cx="3768795" cy="61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endParaRPr lang="lt-LT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5076825" y="42926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  <a:r>
              <a:rPr lang="lt-LT"/>
              <a:t>0</a:t>
            </a:r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5364163" y="6015038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/>
              <a:t>000</a:t>
            </a:r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7380288" y="609282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  <a:r>
              <a:rPr lang="lt-LT"/>
              <a:t>0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7164388" y="422116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/>
              <a:t>110</a:t>
            </a:r>
          </a:p>
        </p:txBody>
      </p: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6011863" y="34290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  <a:r>
              <a:rPr lang="lt-LT"/>
              <a:t>1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8101013" y="34290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/>
              <a:t>111</a:t>
            </a:r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6372225" y="47244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/>
              <a:t>001</a:t>
            </a:r>
          </a:p>
        </p:txBody>
      </p:sp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8521700" y="465296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r>
              <a:rPr lang="lt-LT" dirty="0"/>
              <a:t>1</a:t>
            </a:r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6300788" y="3860800"/>
            <a:ext cx="2159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>
            <a:off x="5651500" y="4652963"/>
            <a:ext cx="2159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 flipH="1">
            <a:off x="6300788" y="3933825"/>
            <a:ext cx="1587" cy="12239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32" name="Freeform 56"/>
          <p:cNvSpPr>
            <a:spLocks/>
          </p:cNvSpPr>
          <p:nvPr/>
        </p:nvSpPr>
        <p:spPr bwMode="auto">
          <a:xfrm>
            <a:off x="5651500" y="3860800"/>
            <a:ext cx="2808288" cy="792163"/>
          </a:xfrm>
          <a:custGeom>
            <a:avLst/>
            <a:gdLst>
              <a:gd name="T0" fmla="*/ 0 w 1769"/>
              <a:gd name="T1" fmla="*/ 499 h 499"/>
              <a:gd name="T2" fmla="*/ 454 w 1769"/>
              <a:gd name="T3" fmla="*/ 0 h 499"/>
              <a:gd name="T4" fmla="*/ 1769 w 1769"/>
              <a:gd name="T5" fmla="*/ 0 h 499"/>
              <a:gd name="T6" fmla="*/ 1316 w 1769"/>
              <a:gd name="T7" fmla="*/ 499 h 499"/>
              <a:gd name="T8" fmla="*/ 0 w 1769"/>
              <a:gd name="T9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9" h="499">
                <a:moveTo>
                  <a:pt x="0" y="499"/>
                </a:moveTo>
                <a:lnTo>
                  <a:pt x="454" y="0"/>
                </a:lnTo>
                <a:lnTo>
                  <a:pt x="1769" y="0"/>
                </a:lnTo>
                <a:lnTo>
                  <a:pt x="1316" y="499"/>
                </a:lnTo>
                <a:lnTo>
                  <a:pt x="0" y="49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7229007" y="4283076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r>
              <a:rPr lang="lt-LT" dirty="0" smtClean="0"/>
              <a:t>10</a:t>
            </a:r>
            <a:endParaRPr lang="lt-LT" dirty="0"/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8291312" y="5603230"/>
            <a:ext cx="336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sz="2400" b="1" dirty="0" smtClean="0"/>
              <a:t>a</a:t>
            </a:r>
            <a:endParaRPr lang="lt-LT" sz="2400" b="1" dirty="0"/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5914857" y="4860280"/>
            <a:ext cx="312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sz="2400" b="1" dirty="0" smtClean="0"/>
              <a:t>c</a:t>
            </a:r>
            <a:endParaRPr lang="lt-LT" sz="2400" b="1" dirty="0"/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4901937" y="5619664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sz="2400" b="1" dirty="0" smtClean="0"/>
              <a:t>b</a:t>
            </a:r>
            <a:endParaRPr lang="lt-LT" sz="2400" b="1" dirty="0"/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2143108" y="1285860"/>
            <a:ext cx="6786610" cy="172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lt-LT" sz="2800" dirty="0" smtClean="0"/>
              <a:t>X </a:t>
            </a:r>
            <a:r>
              <a:rPr lang="lt-LT" sz="2800" dirty="0"/>
              <a:t>= </a:t>
            </a:r>
            <a:r>
              <a:rPr lang="lt-LT" sz="2800" dirty="0" smtClean="0"/>
              <a:t>{0, 1}   X</a:t>
            </a:r>
            <a:r>
              <a:rPr lang="lt-LT" sz="2800" baseline="30000" dirty="0" smtClean="0"/>
              <a:t>3</a:t>
            </a:r>
            <a:r>
              <a:rPr lang="lt-LT" sz="2800" dirty="0" smtClean="0"/>
              <a:t>={(000, 001, ... ,111}</a:t>
            </a:r>
            <a:r>
              <a:rPr lang="lt-LT" sz="2800" dirty="0"/>
              <a:t> </a:t>
            </a:r>
            <a:r>
              <a:rPr lang="lt-LT" sz="2800" dirty="0" smtClean="0"/>
              <a:t>  Y </a:t>
            </a:r>
            <a:r>
              <a:rPr lang="lt-LT" sz="2800" dirty="0"/>
              <a:t>= {0, 1} </a:t>
            </a:r>
          </a:p>
          <a:p>
            <a:r>
              <a:rPr lang="lt-LT" sz="2800" dirty="0" smtClean="0"/>
              <a:t>X</a:t>
            </a:r>
            <a:r>
              <a:rPr lang="lt-LT" sz="2800" baseline="30000" dirty="0" smtClean="0"/>
              <a:t>3 </a:t>
            </a:r>
            <a:r>
              <a:rPr lang="lt-LT" sz="2800" b="1" dirty="0" smtClean="0"/>
              <a:t>×</a:t>
            </a:r>
            <a:r>
              <a:rPr lang="lt-LT" sz="2800" dirty="0" smtClean="0"/>
              <a:t> Y= {(</a:t>
            </a:r>
            <a:r>
              <a:rPr lang="lt-LT" sz="2800" dirty="0" smtClean="0">
                <a:solidFill>
                  <a:schemeClr val="accent3"/>
                </a:solidFill>
              </a:rPr>
              <a:t>000,0</a:t>
            </a:r>
            <a:r>
              <a:rPr lang="lt-LT" sz="2800" dirty="0" smtClean="0"/>
              <a:t>), </a:t>
            </a:r>
            <a:r>
              <a:rPr lang="lt-LT" sz="2800" dirty="0"/>
              <a:t>(</a:t>
            </a:r>
            <a:r>
              <a:rPr lang="lt-LT" sz="2800" dirty="0" smtClean="0"/>
              <a:t>000,1), 001,0), (</a:t>
            </a:r>
            <a:r>
              <a:rPr lang="lt-LT" sz="2800" dirty="0" smtClean="0">
                <a:solidFill>
                  <a:schemeClr val="accent3"/>
                </a:solidFill>
              </a:rPr>
              <a:t>001,</a:t>
            </a:r>
            <a:r>
              <a:rPr lang="lt-LT" sz="2800" b="1" dirty="0">
                <a:solidFill>
                  <a:schemeClr val="accent3"/>
                </a:solidFill>
              </a:rPr>
              <a:t> </a:t>
            </a:r>
            <a:r>
              <a:rPr lang="lt-LT" sz="2800" dirty="0">
                <a:solidFill>
                  <a:schemeClr val="accent3"/>
                </a:solidFill>
              </a:rPr>
              <a:t>1</a:t>
            </a:r>
            <a:r>
              <a:rPr lang="lt-LT" sz="2800" dirty="0" smtClean="0"/>
              <a:t>)... , (110,0), (</a:t>
            </a:r>
            <a:r>
              <a:rPr lang="lt-LT" sz="2800" dirty="0" smtClean="0">
                <a:solidFill>
                  <a:schemeClr val="accent3"/>
                </a:solidFill>
              </a:rPr>
              <a:t>110,1</a:t>
            </a:r>
            <a:r>
              <a:rPr lang="lt-LT" sz="2800" dirty="0"/>
              <a:t>), </a:t>
            </a:r>
            <a:r>
              <a:rPr lang="lt-LT" sz="2800" dirty="0" smtClean="0"/>
              <a:t>(111,1</a:t>
            </a:r>
            <a:r>
              <a:rPr lang="lt-LT" sz="2800" dirty="0"/>
              <a:t>), </a:t>
            </a:r>
            <a:r>
              <a:rPr lang="lt-LT" sz="2800" dirty="0" smtClean="0"/>
              <a:t>(</a:t>
            </a:r>
            <a:r>
              <a:rPr lang="lt-LT" sz="2800" dirty="0" smtClean="0">
                <a:solidFill>
                  <a:schemeClr val="accent3"/>
                </a:solidFill>
              </a:rPr>
              <a:t>111, </a:t>
            </a:r>
            <a:r>
              <a:rPr lang="lt-LT" sz="2800" dirty="0">
                <a:solidFill>
                  <a:schemeClr val="accent3"/>
                </a:solidFill>
              </a:rPr>
              <a:t>1</a:t>
            </a:r>
            <a:r>
              <a:rPr lang="lt-LT" sz="2800" dirty="0" smtClean="0"/>
              <a:t>)}</a:t>
            </a:r>
          </a:p>
          <a:p>
            <a:r>
              <a:rPr lang="lt-LT" sz="2800" b="1" dirty="0" smtClean="0">
                <a:solidFill>
                  <a:srgbClr val="FF0000"/>
                </a:solidFill>
              </a:rPr>
              <a:t>Bulio funkcija F yra šios aibės </a:t>
            </a:r>
            <a:r>
              <a:rPr lang="en-GB" sz="2800" b="1" dirty="0" smtClean="0"/>
              <a:t>(</a:t>
            </a:r>
            <a:r>
              <a:rPr lang="lt-LT" sz="2800" b="1" dirty="0" smtClean="0"/>
              <a:t>X</a:t>
            </a:r>
            <a:r>
              <a:rPr lang="lt-LT" sz="2800" b="1" baseline="30000" dirty="0" smtClean="0"/>
              <a:t>3 </a:t>
            </a:r>
            <a:r>
              <a:rPr lang="lt-LT" sz="2800" b="1" dirty="0" smtClean="0"/>
              <a:t>× Y</a:t>
            </a:r>
            <a:r>
              <a:rPr lang="en-GB" sz="2800" b="1" dirty="0" smtClean="0"/>
              <a:t>)</a:t>
            </a:r>
            <a:r>
              <a:rPr lang="lt-LT" sz="2800" b="1" dirty="0" smtClean="0"/>
              <a:t> </a:t>
            </a:r>
            <a:r>
              <a:rPr lang="lt-LT" sz="2800" b="1" dirty="0" smtClean="0">
                <a:solidFill>
                  <a:srgbClr val="FF0000"/>
                </a:solidFill>
              </a:rPr>
              <a:t>poaibis</a:t>
            </a:r>
            <a:endParaRPr lang="lt-LT" sz="2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7488" y="3429000"/>
            <a:ext cx="315549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68200"/>
              </a:buClr>
              <a:buSzPct val="60000"/>
            </a:pPr>
            <a:r>
              <a:rPr lang="lt-LT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kintam</a:t>
            </a:r>
            <a:r>
              <a:rPr lang="lt-LT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ų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lt-LT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ų BF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lt-LT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=b</a:t>
            </a:r>
            <a:r>
              <a:rPr lang="lt-LT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^ac</a:t>
            </a:r>
            <a:endParaRPr lang="lt-LT" sz="2800" dirty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1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</a:t>
            </a:r>
            <a:r>
              <a:rPr lang="lt-LT" sz="1800" i="1" dirty="0" smtClean="0">
                <a:solidFill>
                  <a:schemeClr val="bg1"/>
                </a:solidFill>
              </a:rPr>
              <a:t>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00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/>
          <a:lstStyle/>
          <a:p>
            <a:r>
              <a:rPr lang="lt-LT" b="1" dirty="0" smtClean="0">
                <a:solidFill>
                  <a:schemeClr val="accent3"/>
                </a:solidFill>
              </a:rPr>
              <a:t>SĄRYŠIAI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12776"/>
            <a:ext cx="8136904" cy="5328592"/>
          </a:xfrm>
        </p:spPr>
        <p:txBody>
          <a:bodyPr>
            <a:normAutofit lnSpcReduction="10000"/>
          </a:bodyPr>
          <a:lstStyle/>
          <a:p>
            <a:pPr algn="l"/>
            <a:r>
              <a:rPr lang="lt-LT" dirty="0">
                <a:solidFill>
                  <a:schemeClr val="tx1"/>
                </a:solidFill>
              </a:rPr>
              <a:t>n</a:t>
            </a:r>
            <a:r>
              <a:rPr lang="lt-LT" i="1" dirty="0">
                <a:solidFill>
                  <a:schemeClr val="tx1"/>
                </a:solidFill>
              </a:rPr>
              <a:t>-</a:t>
            </a:r>
            <a:r>
              <a:rPr lang="lt-LT" dirty="0">
                <a:solidFill>
                  <a:schemeClr val="tx1"/>
                </a:solidFill>
              </a:rPr>
              <a:t>viečiu </a:t>
            </a:r>
            <a:r>
              <a:rPr lang="lt-LT" i="1" dirty="0">
                <a:solidFill>
                  <a:schemeClr val="tx1"/>
                </a:solidFill>
              </a:rPr>
              <a:t>(</a:t>
            </a:r>
            <a:r>
              <a:rPr lang="lt-LT" dirty="0">
                <a:solidFill>
                  <a:schemeClr val="tx1"/>
                </a:solidFill>
              </a:rPr>
              <a:t>n</a:t>
            </a:r>
            <a:r>
              <a:rPr lang="lt-LT" i="1" dirty="0">
                <a:solidFill>
                  <a:schemeClr val="tx1"/>
                </a:solidFill>
              </a:rPr>
              <a:t>-</a:t>
            </a:r>
            <a:r>
              <a:rPr lang="lt-LT" dirty="0">
                <a:solidFill>
                  <a:schemeClr val="tx1"/>
                </a:solidFill>
              </a:rPr>
              <a:t>nariniu</a:t>
            </a:r>
            <a:r>
              <a:rPr lang="lt-LT" i="1" dirty="0">
                <a:solidFill>
                  <a:schemeClr val="tx1"/>
                </a:solidFill>
              </a:rPr>
              <a:t>) </a:t>
            </a:r>
            <a:r>
              <a:rPr lang="lt-LT" dirty="0">
                <a:solidFill>
                  <a:schemeClr val="tx1"/>
                </a:solidFill>
              </a:rPr>
              <a:t>sąryšiu </a:t>
            </a:r>
            <a:r>
              <a:rPr lang="lt-LT" i="1" dirty="0">
                <a:solidFill>
                  <a:schemeClr val="tx1"/>
                </a:solidFill>
              </a:rPr>
              <a:t>aibėje </a:t>
            </a:r>
            <a:r>
              <a:rPr lang="lt-LT" dirty="0">
                <a:solidFill>
                  <a:schemeClr val="tx1"/>
                </a:solidFill>
              </a:rPr>
              <a:t>A </a:t>
            </a:r>
            <a:r>
              <a:rPr lang="lt-LT" i="1" dirty="0">
                <a:solidFill>
                  <a:schemeClr val="tx1"/>
                </a:solidFill>
              </a:rPr>
              <a:t>vadiname bet kokį poaibį </a:t>
            </a:r>
            <a:r>
              <a:rPr lang="lt-LT" dirty="0">
                <a:solidFill>
                  <a:schemeClr val="tx1"/>
                </a:solidFill>
              </a:rPr>
              <a:t>R ⊆ </a:t>
            </a:r>
            <a:r>
              <a:rPr lang="lt-LT" dirty="0" smtClean="0">
                <a:solidFill>
                  <a:schemeClr val="tx1"/>
                </a:solidFill>
              </a:rPr>
              <a:t>A</a:t>
            </a:r>
            <a:r>
              <a:rPr lang="lt-LT" baseline="30000" dirty="0" smtClean="0">
                <a:solidFill>
                  <a:schemeClr val="tx1"/>
                </a:solidFill>
              </a:rPr>
              <a:t>n</a:t>
            </a:r>
            <a:r>
              <a:rPr lang="lt-LT" i="1" dirty="0" smtClean="0">
                <a:solidFill>
                  <a:schemeClr val="tx1"/>
                </a:solidFill>
              </a:rPr>
              <a:t>.</a:t>
            </a:r>
            <a:endParaRPr lang="lt-LT" dirty="0">
              <a:solidFill>
                <a:schemeClr val="tx1"/>
              </a:solidFill>
            </a:endParaRPr>
          </a:p>
          <a:p>
            <a:pPr algn="l"/>
            <a:r>
              <a:rPr lang="lt-LT" dirty="0">
                <a:solidFill>
                  <a:schemeClr val="tx1"/>
                </a:solidFill>
              </a:rPr>
              <a:t>Pavyzdžiui, Pitagoro skaičių trejetai sudaro trivietį sąryšį P = {(x, y, z): </a:t>
            </a:r>
            <a:r>
              <a:rPr lang="lt-LT" b="1" dirty="0">
                <a:solidFill>
                  <a:srgbClr val="FF0000"/>
                </a:solidFill>
              </a:rPr>
              <a:t>x</a:t>
            </a:r>
            <a:r>
              <a:rPr lang="lt-LT" b="1" baseline="30000" dirty="0">
                <a:solidFill>
                  <a:srgbClr val="FF0000"/>
                </a:solidFill>
              </a:rPr>
              <a:t>2 </a:t>
            </a:r>
            <a:r>
              <a:rPr lang="lt-LT" b="1" dirty="0">
                <a:solidFill>
                  <a:srgbClr val="FF0000"/>
                </a:solidFill>
              </a:rPr>
              <a:t>+y</a:t>
            </a:r>
            <a:r>
              <a:rPr lang="lt-LT" b="1" baseline="30000" dirty="0">
                <a:solidFill>
                  <a:srgbClr val="FF0000"/>
                </a:solidFill>
              </a:rPr>
              <a:t>2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lt-LT" b="1" dirty="0" smtClean="0">
                <a:solidFill>
                  <a:srgbClr val="FF0000"/>
                </a:solidFill>
              </a:rPr>
              <a:t>z</a:t>
            </a:r>
            <a:r>
              <a:rPr lang="lt-LT" b="1" baseline="30000" dirty="0" smtClean="0">
                <a:solidFill>
                  <a:srgbClr val="FF0000"/>
                </a:solidFill>
              </a:rPr>
              <a:t>2</a:t>
            </a:r>
            <a:r>
              <a:rPr lang="lt-LT" b="1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, </a:t>
            </a:r>
            <a:r>
              <a:rPr lang="lt-LT" dirty="0">
                <a:solidFill>
                  <a:schemeClr val="tx1"/>
                </a:solidFill>
              </a:rPr>
              <a:t>x, y, z ∈ Z}</a:t>
            </a:r>
          </a:p>
          <a:p>
            <a:pPr algn="l"/>
            <a:r>
              <a:rPr lang="lt-LT" dirty="0">
                <a:solidFill>
                  <a:schemeClr val="tx1"/>
                </a:solidFill>
              </a:rPr>
              <a:t>sveikųjų skaičių aibėje. </a:t>
            </a:r>
            <a:r>
              <a:rPr lang="lt-LT" dirty="0" smtClean="0">
                <a:solidFill>
                  <a:schemeClr val="tx1"/>
                </a:solidFill>
              </a:rPr>
              <a:t>Kitas sąryšio pavyzdys - </a:t>
            </a: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apskritimas </a:t>
            </a:r>
            <a:r>
              <a:rPr lang="lt-LT" b="1" dirty="0" smtClean="0">
                <a:solidFill>
                  <a:srgbClr val="FF0000"/>
                </a:solidFill>
              </a:rPr>
              <a:t>x</a:t>
            </a:r>
            <a:r>
              <a:rPr lang="lt-LT" b="1" baseline="30000" dirty="0" smtClean="0">
                <a:solidFill>
                  <a:srgbClr val="FF0000"/>
                </a:solidFill>
              </a:rPr>
              <a:t>2 </a:t>
            </a:r>
            <a:r>
              <a:rPr lang="lt-LT" b="1" dirty="0" smtClean="0">
                <a:solidFill>
                  <a:srgbClr val="FF0000"/>
                </a:solidFill>
              </a:rPr>
              <a:t>+y</a:t>
            </a:r>
            <a:r>
              <a:rPr lang="lt-LT" b="1" baseline="30000" dirty="0" smtClean="0">
                <a:solidFill>
                  <a:srgbClr val="FF0000"/>
                </a:solidFill>
              </a:rPr>
              <a:t>2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lt-LT" b="1" dirty="0" smtClean="0">
                <a:solidFill>
                  <a:srgbClr val="FF0000"/>
                </a:solidFill>
              </a:rPr>
              <a:t>R</a:t>
            </a:r>
            <a:r>
              <a:rPr lang="lt-LT" b="1" baseline="30000" dirty="0" smtClean="0">
                <a:solidFill>
                  <a:srgbClr val="FF0000"/>
                </a:solidFill>
              </a:rPr>
              <a:t>2</a:t>
            </a:r>
            <a:r>
              <a:rPr lang="lt-LT" b="1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č</a:t>
            </a:r>
            <a:r>
              <a:rPr lang="en-US" dirty="0" err="1" smtClean="0">
                <a:solidFill>
                  <a:schemeClr val="tx1"/>
                </a:solidFill>
              </a:rPr>
              <a:t>ia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rgbClr val="FF0000"/>
                </a:solidFill>
              </a:rPr>
              <a:t>x</a:t>
            </a:r>
            <a:r>
              <a:rPr lang="lt-LT" dirty="0" smtClean="0">
                <a:solidFill>
                  <a:schemeClr val="tx1"/>
                </a:solidFill>
              </a:rPr>
              <a:t> ir </a:t>
            </a:r>
            <a:r>
              <a:rPr lang="lt-LT" dirty="0" smtClean="0">
                <a:solidFill>
                  <a:srgbClr val="FF0000"/>
                </a:solidFill>
              </a:rPr>
              <a:t>y</a:t>
            </a:r>
            <a:r>
              <a:rPr lang="lt-LT" dirty="0" smtClean="0">
                <a:solidFill>
                  <a:schemeClr val="tx1"/>
                </a:solidFill>
              </a:rPr>
              <a:t> yra apskritimo bet kurio taško koordinatės, </a:t>
            </a:r>
            <a:r>
              <a:rPr lang="lt-LT" dirty="0" smtClean="0">
                <a:solidFill>
                  <a:srgbClr val="FF0000"/>
                </a:solidFill>
              </a:rPr>
              <a:t>R</a:t>
            </a:r>
            <a:r>
              <a:rPr lang="lt-LT" dirty="0" smtClean="0">
                <a:solidFill>
                  <a:schemeClr val="tx1"/>
                </a:solidFill>
              </a:rPr>
              <a:t>-spindulys.</a:t>
            </a: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Dažniausiai nagrinėjami </a:t>
            </a:r>
            <a:r>
              <a:rPr lang="lt-LT" b="1" dirty="0" smtClean="0">
                <a:solidFill>
                  <a:srgbClr val="FF0000"/>
                </a:solidFill>
              </a:rPr>
              <a:t>dviviečiai</a:t>
            </a:r>
            <a:r>
              <a:rPr lang="lt-LT" dirty="0" smtClean="0">
                <a:solidFill>
                  <a:srgbClr val="FF0000"/>
                </a:solidFill>
              </a:rPr>
              <a:t> </a:t>
            </a:r>
            <a:r>
              <a:rPr lang="lt-LT" dirty="0">
                <a:solidFill>
                  <a:schemeClr val="tx1"/>
                </a:solidFill>
              </a:rPr>
              <a:t>(</a:t>
            </a:r>
            <a:r>
              <a:rPr lang="lt-LT" dirty="0" smtClean="0">
                <a:solidFill>
                  <a:schemeClr val="tx1"/>
                </a:solidFill>
              </a:rPr>
              <a:t>binariniai) sąryšiai, </a:t>
            </a:r>
            <a:r>
              <a:rPr lang="lt-LT" dirty="0">
                <a:solidFill>
                  <a:schemeClr val="tx1"/>
                </a:solidFill>
              </a:rPr>
              <a:t>kuriuos </a:t>
            </a:r>
            <a:r>
              <a:rPr lang="lt-LT" dirty="0" smtClean="0">
                <a:solidFill>
                  <a:schemeClr val="tx1"/>
                </a:solidFill>
              </a:rPr>
              <a:t>vadinsime tiesiog </a:t>
            </a:r>
            <a:r>
              <a:rPr lang="lt-LT" dirty="0">
                <a:solidFill>
                  <a:schemeClr val="tx1"/>
                </a:solidFill>
              </a:rPr>
              <a:t>sąryšiais. </a:t>
            </a:r>
            <a:endParaRPr lang="lt-LT" dirty="0" smtClean="0">
              <a:solidFill>
                <a:schemeClr val="tx1"/>
              </a:solidFill>
            </a:endParaRPr>
          </a:p>
          <a:p>
            <a:pPr algn="l"/>
            <a:endParaRPr lang="lt-LT" dirty="0" smtClean="0">
              <a:solidFill>
                <a:schemeClr val="tx1"/>
              </a:solidFill>
            </a:endParaRPr>
          </a:p>
          <a:p>
            <a:pPr algn="l"/>
            <a:r>
              <a:rPr lang="lt-LT" sz="16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400" i="1" dirty="0" smtClean="0">
                <a:solidFill>
                  <a:schemeClr val="bg1"/>
                </a:solidFill>
              </a:rPr>
              <a:t>DISKREČIOSIOS  STRUKTŪROS</a:t>
            </a:r>
            <a:endParaRPr lang="lt-LT" sz="1600" i="1" dirty="0" smtClean="0">
              <a:solidFill>
                <a:schemeClr val="bg1"/>
              </a:solidFill>
            </a:endParaRPr>
          </a:p>
          <a:p>
            <a:pPr algn="l"/>
            <a:endParaRPr lang="lt-L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9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64096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9036496" cy="5733256"/>
          </a:xfrm>
        </p:spPr>
        <p:txBody>
          <a:bodyPr>
            <a:noAutofit/>
          </a:bodyPr>
          <a:lstStyle/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Jei </a:t>
            </a:r>
            <a:r>
              <a:rPr lang="lt-LT" sz="2800" b="1" dirty="0">
                <a:solidFill>
                  <a:srgbClr val="FF0000"/>
                </a:solidFill>
              </a:rPr>
              <a:t>(a, b) ∈ R</a:t>
            </a:r>
            <a:r>
              <a:rPr lang="lt-LT" sz="2800" dirty="0">
                <a:solidFill>
                  <a:schemeClr val="tx1"/>
                </a:solidFill>
              </a:rPr>
              <a:t>, tai sakome, kad a ir b yra </a:t>
            </a:r>
            <a:r>
              <a:rPr lang="lt-LT" sz="2800" i="1" dirty="0">
                <a:solidFill>
                  <a:schemeClr val="tx1"/>
                </a:solidFill>
              </a:rPr>
              <a:t>susieti sąryšiu </a:t>
            </a:r>
            <a:r>
              <a:rPr lang="lt-LT" sz="2800" dirty="0">
                <a:solidFill>
                  <a:schemeClr val="tx1"/>
                </a:solidFill>
              </a:rPr>
              <a:t>R ir žymime </a:t>
            </a:r>
            <a:r>
              <a:rPr lang="lt-LT" sz="2800" b="1" dirty="0" smtClean="0">
                <a:solidFill>
                  <a:srgbClr val="FF0000"/>
                </a:solidFill>
              </a:rPr>
              <a:t>aRb.</a:t>
            </a:r>
          </a:p>
          <a:p>
            <a:pPr algn="l"/>
            <a:endParaRPr lang="lt-LT" sz="800" i="1" dirty="0">
              <a:solidFill>
                <a:schemeClr val="tx1"/>
              </a:solidFill>
            </a:endParaRPr>
          </a:p>
          <a:p>
            <a:pPr algn="l"/>
            <a:r>
              <a:rPr lang="lt-LT" sz="2800" dirty="0">
                <a:solidFill>
                  <a:schemeClr val="tx1"/>
                </a:solidFill>
              </a:rPr>
              <a:t>Tegu A = {2, 4, 7</a:t>
            </a:r>
            <a:r>
              <a:rPr lang="lt-LT" sz="2800" dirty="0" smtClean="0">
                <a:solidFill>
                  <a:schemeClr val="tx1"/>
                </a:solidFill>
              </a:rPr>
              <a:t>}, 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lt-LT" sz="2800" dirty="0" smtClean="0">
                <a:solidFill>
                  <a:schemeClr val="tx1"/>
                </a:solidFill>
              </a:rPr>
              <a:t> {(2, 2), (2, 4), (2, 7), (4, 2), (4, 4), </a:t>
            </a:r>
            <a:r>
              <a:rPr lang="lt-LT" sz="2800" dirty="0">
                <a:solidFill>
                  <a:schemeClr val="tx1"/>
                </a:solidFill>
              </a:rPr>
              <a:t>(4, 7</a:t>
            </a:r>
            <a:r>
              <a:rPr lang="lt-LT" sz="2800" dirty="0" smtClean="0">
                <a:solidFill>
                  <a:schemeClr val="tx1"/>
                </a:solidFill>
              </a:rPr>
              <a:t>), (7, 2), (7, 4), (7, 7)}.</a:t>
            </a: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Tegu turime sąryšį R </a:t>
            </a:r>
            <a:r>
              <a:rPr lang="lt-LT" sz="2800" dirty="0">
                <a:solidFill>
                  <a:schemeClr val="tx1"/>
                </a:solidFill>
              </a:rPr>
              <a:t>= {(2, 4), (2, 7), (4, 7)}. </a:t>
            </a:r>
            <a:r>
              <a:rPr lang="lt-LT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Jis yra aibės </a:t>
            </a:r>
            <a:r>
              <a:rPr lang="lt-LT" sz="2800" dirty="0">
                <a:solidFill>
                  <a:schemeClr val="tx1"/>
                </a:solidFill>
              </a:rPr>
              <a:t>A × A </a:t>
            </a:r>
            <a:r>
              <a:rPr lang="en-US" sz="2800" dirty="0" smtClean="0">
                <a:solidFill>
                  <a:schemeClr val="tx1"/>
                </a:solidFill>
              </a:rPr>
              <a:t>= </a:t>
            </a:r>
            <a:r>
              <a:rPr lang="lt-LT" sz="2800" dirty="0" smtClean="0">
                <a:solidFill>
                  <a:schemeClr val="tx1"/>
                </a:solidFill>
              </a:rPr>
              <a:t>{(</a:t>
            </a:r>
            <a:r>
              <a:rPr lang="lt-LT" sz="2800" dirty="0">
                <a:solidFill>
                  <a:schemeClr val="tx1"/>
                </a:solidFill>
              </a:rPr>
              <a:t>2, 2), (</a:t>
            </a:r>
            <a:r>
              <a:rPr lang="lt-LT" sz="2800" b="1" dirty="0">
                <a:solidFill>
                  <a:srgbClr val="FF0000"/>
                </a:solidFill>
              </a:rPr>
              <a:t>2, 4</a:t>
            </a:r>
            <a:r>
              <a:rPr lang="lt-LT" sz="2800" dirty="0">
                <a:solidFill>
                  <a:schemeClr val="tx1"/>
                </a:solidFill>
              </a:rPr>
              <a:t>), (</a:t>
            </a:r>
            <a:r>
              <a:rPr lang="lt-LT" sz="2800" b="1" dirty="0">
                <a:solidFill>
                  <a:srgbClr val="FF0000"/>
                </a:solidFill>
              </a:rPr>
              <a:t>2, 7</a:t>
            </a:r>
            <a:r>
              <a:rPr lang="lt-LT" sz="2800" dirty="0">
                <a:solidFill>
                  <a:schemeClr val="tx1"/>
                </a:solidFill>
              </a:rPr>
              <a:t>), (4, 2), (4, 4), (</a:t>
            </a:r>
            <a:r>
              <a:rPr lang="lt-LT" sz="2800" b="1" dirty="0">
                <a:solidFill>
                  <a:srgbClr val="FF0000"/>
                </a:solidFill>
              </a:rPr>
              <a:t>4, 7</a:t>
            </a:r>
            <a:r>
              <a:rPr lang="lt-LT" sz="2800" dirty="0">
                <a:solidFill>
                  <a:schemeClr val="tx1"/>
                </a:solidFill>
              </a:rPr>
              <a:t>), (7, 2), (7, 4), (7, 7</a:t>
            </a:r>
            <a:r>
              <a:rPr lang="lt-LT" sz="2800" dirty="0" smtClean="0">
                <a:solidFill>
                  <a:schemeClr val="tx1"/>
                </a:solidFill>
              </a:rPr>
              <a:t>)} Dekarto sandaugos  (</a:t>
            </a:r>
            <a:r>
              <a:rPr lang="lt-LT" sz="2800" dirty="0">
                <a:solidFill>
                  <a:schemeClr val="tx1"/>
                </a:solidFill>
              </a:rPr>
              <a:t>A × A </a:t>
            </a:r>
            <a:r>
              <a:rPr lang="lt-LT" sz="2800" dirty="0" smtClean="0">
                <a:solidFill>
                  <a:schemeClr val="tx1"/>
                </a:solidFill>
              </a:rPr>
              <a:t>) poaibis.</a:t>
            </a:r>
          </a:p>
          <a:p>
            <a:pPr algn="l"/>
            <a:endParaRPr lang="lt-LT" sz="1600" dirty="0" smtClean="0">
              <a:solidFill>
                <a:schemeClr val="tx1"/>
              </a:solidFill>
            </a:endParaRP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Tada </a:t>
            </a:r>
            <a:r>
              <a:rPr lang="lt-LT" sz="2800" dirty="0">
                <a:solidFill>
                  <a:schemeClr val="tx1"/>
                </a:solidFill>
              </a:rPr>
              <a:t>rašome 2R4, 2R7, </a:t>
            </a:r>
            <a:r>
              <a:rPr lang="lt-LT" sz="2800" dirty="0" smtClean="0">
                <a:solidFill>
                  <a:schemeClr val="tx1"/>
                </a:solidFill>
              </a:rPr>
              <a:t>4R7.</a:t>
            </a: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Akivaizdu, kad sąryšis </a:t>
            </a:r>
            <a:r>
              <a:rPr lang="lt-LT" sz="2800" b="1" dirty="0" smtClean="0">
                <a:solidFill>
                  <a:srgbClr val="FF0000"/>
                </a:solidFill>
              </a:rPr>
              <a:t>R</a:t>
            </a:r>
            <a:r>
              <a:rPr lang="lt-LT" sz="2800" dirty="0" smtClean="0">
                <a:solidFill>
                  <a:schemeClr val="tx1"/>
                </a:solidFill>
              </a:rPr>
              <a:t> šiuo atveju yra </a:t>
            </a:r>
            <a:r>
              <a:rPr lang="lt-LT" sz="2800" dirty="0" smtClean="0">
                <a:solidFill>
                  <a:srgbClr val="FF0000"/>
                </a:solidFill>
              </a:rPr>
              <a:t>„</a:t>
            </a:r>
            <a:r>
              <a:rPr lang="lt-LT" sz="2800" b="1" dirty="0" smtClean="0">
                <a:solidFill>
                  <a:srgbClr val="FF0000"/>
                </a:solidFill>
              </a:rPr>
              <a:t>mažiau už</a:t>
            </a:r>
            <a:r>
              <a:rPr lang="lt-LT" sz="2800" dirty="0" smtClean="0">
                <a:solidFill>
                  <a:srgbClr val="FF0000"/>
                </a:solidFill>
              </a:rPr>
              <a:t>“</a:t>
            </a:r>
            <a:r>
              <a:rPr lang="lt-LT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050" i="1" dirty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590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84784"/>
            <a:ext cx="9036496" cy="5373216"/>
          </a:xfrm>
        </p:spPr>
        <p:txBody>
          <a:bodyPr>
            <a:noAutofit/>
          </a:bodyPr>
          <a:lstStyle/>
          <a:p>
            <a:pPr algn="l"/>
            <a:endParaRPr lang="lt-LT" sz="2400" b="1" dirty="0" smtClean="0">
              <a:solidFill>
                <a:schemeClr val="tx1"/>
              </a:solidFill>
            </a:endParaRPr>
          </a:p>
          <a:p>
            <a:pPr algn="l"/>
            <a:r>
              <a:rPr lang="lt-LT" sz="2400" b="1" dirty="0" smtClean="0">
                <a:solidFill>
                  <a:schemeClr val="tx1"/>
                </a:solidFill>
              </a:rPr>
              <a:t>Sąryšio </a:t>
            </a:r>
            <a:r>
              <a:rPr lang="lt-LT" sz="2400" b="1" dirty="0">
                <a:solidFill>
                  <a:schemeClr val="tx1"/>
                </a:solidFill>
              </a:rPr>
              <a:t>R matrica </a:t>
            </a:r>
            <a:r>
              <a:rPr lang="lt-LT" sz="2400" b="1" i="1" dirty="0">
                <a:solidFill>
                  <a:schemeClr val="tx1"/>
                </a:solidFill>
              </a:rPr>
              <a:t>— tai </a:t>
            </a:r>
            <a:r>
              <a:rPr lang="lt-LT" sz="2400" b="1" dirty="0">
                <a:solidFill>
                  <a:schemeClr val="tx1"/>
                </a:solidFill>
              </a:rPr>
              <a:t>n × n </a:t>
            </a:r>
            <a:r>
              <a:rPr lang="lt-LT" sz="2400" b="1" i="1" dirty="0">
                <a:solidFill>
                  <a:schemeClr val="tx1"/>
                </a:solidFill>
              </a:rPr>
              <a:t>matrica </a:t>
            </a:r>
            <a:r>
              <a:rPr lang="lt-LT" sz="2400" b="1" dirty="0">
                <a:solidFill>
                  <a:schemeClr val="tx1"/>
                </a:solidFill>
              </a:rPr>
              <a:t>M</a:t>
            </a:r>
            <a:r>
              <a:rPr lang="lt-LT" sz="2400" b="1" i="1" dirty="0">
                <a:solidFill>
                  <a:schemeClr val="tx1"/>
                </a:solidFill>
              </a:rPr>
              <a:t>, kurios elementas </a:t>
            </a:r>
            <a:r>
              <a:rPr lang="lt-LT" sz="2400" b="1" dirty="0">
                <a:solidFill>
                  <a:schemeClr val="tx1"/>
                </a:solidFill>
              </a:rPr>
              <a:t>M</a:t>
            </a:r>
            <a:r>
              <a:rPr lang="lt-LT" sz="1400" b="1" dirty="0">
                <a:solidFill>
                  <a:schemeClr val="tx1"/>
                </a:solidFill>
              </a:rPr>
              <a:t>ij </a:t>
            </a:r>
            <a:r>
              <a:rPr lang="lt-LT" sz="2400" b="1" i="1" dirty="0">
                <a:solidFill>
                  <a:schemeClr val="tx1"/>
                </a:solidFill>
              </a:rPr>
              <a:t>, esantis </a:t>
            </a:r>
            <a:r>
              <a:rPr lang="lt-LT" sz="2400" b="1" dirty="0" smtClean="0">
                <a:solidFill>
                  <a:schemeClr val="tx1"/>
                </a:solidFill>
              </a:rPr>
              <a:t>i</a:t>
            </a:r>
            <a:r>
              <a:rPr lang="lt-LT" sz="2400" b="1" i="1" dirty="0" smtClean="0">
                <a:solidFill>
                  <a:schemeClr val="tx1"/>
                </a:solidFill>
              </a:rPr>
              <a:t>-tosios </a:t>
            </a:r>
            <a:r>
              <a:rPr lang="lt-LT" sz="2400" b="1" i="1" dirty="0">
                <a:solidFill>
                  <a:schemeClr val="tx1"/>
                </a:solidFill>
              </a:rPr>
              <a:t>eilutės ir </a:t>
            </a:r>
            <a:r>
              <a:rPr lang="lt-LT" sz="2400" b="1" dirty="0">
                <a:solidFill>
                  <a:schemeClr val="tx1"/>
                </a:solidFill>
              </a:rPr>
              <a:t>j</a:t>
            </a:r>
            <a:r>
              <a:rPr lang="lt-LT" sz="2400" b="1" i="1" dirty="0">
                <a:solidFill>
                  <a:schemeClr val="tx1"/>
                </a:solidFill>
              </a:rPr>
              <a:t>-tojo stulpelio susikirtime, yra lygus </a:t>
            </a:r>
            <a:r>
              <a:rPr lang="lt-LT" sz="2400" b="1" dirty="0">
                <a:solidFill>
                  <a:schemeClr val="tx1"/>
                </a:solidFill>
              </a:rPr>
              <a:t>1</a:t>
            </a:r>
            <a:r>
              <a:rPr lang="lt-LT" sz="2400" b="1" i="1" dirty="0">
                <a:solidFill>
                  <a:schemeClr val="tx1"/>
                </a:solidFill>
              </a:rPr>
              <a:t>, jei </a:t>
            </a:r>
            <a:r>
              <a:rPr lang="lt-LT" sz="2400" b="1" dirty="0">
                <a:solidFill>
                  <a:schemeClr val="tx1"/>
                </a:solidFill>
              </a:rPr>
              <a:t>ai </a:t>
            </a:r>
            <a:r>
              <a:rPr lang="lt-LT" sz="2400" b="1" i="1" dirty="0">
                <a:solidFill>
                  <a:schemeClr val="tx1"/>
                </a:solidFill>
              </a:rPr>
              <a:t>ir </a:t>
            </a:r>
            <a:r>
              <a:rPr lang="lt-LT" sz="2400" b="1" dirty="0">
                <a:solidFill>
                  <a:schemeClr val="tx1"/>
                </a:solidFill>
              </a:rPr>
              <a:t>aj </a:t>
            </a:r>
            <a:r>
              <a:rPr lang="lt-LT" sz="2400" b="1" i="1" dirty="0">
                <a:solidFill>
                  <a:schemeClr val="tx1"/>
                </a:solidFill>
              </a:rPr>
              <a:t>yra susieti sąryšiu </a:t>
            </a:r>
            <a:r>
              <a:rPr lang="lt-LT" sz="2400" b="1" dirty="0">
                <a:solidFill>
                  <a:schemeClr val="tx1"/>
                </a:solidFill>
              </a:rPr>
              <a:t>R</a:t>
            </a:r>
            <a:r>
              <a:rPr lang="lt-LT" sz="2400" b="1" i="1" dirty="0">
                <a:solidFill>
                  <a:schemeClr val="tx1"/>
                </a:solidFill>
              </a:rPr>
              <a:t>, ir </a:t>
            </a:r>
            <a:r>
              <a:rPr lang="lt-LT" sz="2400" b="1" dirty="0">
                <a:solidFill>
                  <a:schemeClr val="tx1"/>
                </a:solidFill>
              </a:rPr>
              <a:t>0</a:t>
            </a:r>
            <a:r>
              <a:rPr lang="lt-LT" sz="2400" b="1" i="1" dirty="0">
                <a:solidFill>
                  <a:schemeClr val="tx1"/>
                </a:solidFill>
              </a:rPr>
              <a:t>, </a:t>
            </a:r>
            <a:r>
              <a:rPr lang="lt-LT" sz="2400" b="1" i="1" dirty="0" smtClean="0">
                <a:solidFill>
                  <a:schemeClr val="tx1"/>
                </a:solidFill>
              </a:rPr>
              <a:t>jei nėra susieti sąryšiu R:</a:t>
            </a:r>
          </a:p>
          <a:p>
            <a:pPr lvl="3" algn="l"/>
            <a:r>
              <a:rPr lang="lt-LT" sz="3600" dirty="0" smtClean="0"/>
              <a:t>	       </a:t>
            </a:r>
            <a:r>
              <a:rPr lang="lt-LT" sz="2800" i="1" dirty="0" smtClean="0"/>
              <a:t>2  4  </a:t>
            </a:r>
            <a:r>
              <a:rPr lang="lt-LT" sz="2800" i="1" dirty="0"/>
              <a:t>7</a:t>
            </a:r>
            <a:endParaRPr lang="lt-LT" sz="3600" i="1" dirty="0"/>
          </a:p>
          <a:p>
            <a:pPr lvl="3" algn="l"/>
            <a:r>
              <a:rPr lang="lt-LT" sz="3600" dirty="0" smtClean="0"/>
              <a:t>        </a:t>
            </a:r>
            <a:r>
              <a:rPr lang="lt-LT" sz="2800" i="1" dirty="0" smtClean="0"/>
              <a:t>2</a:t>
            </a:r>
            <a:r>
              <a:rPr lang="lt-LT" sz="3600" dirty="0" smtClean="0"/>
              <a:t>  </a:t>
            </a:r>
            <a:r>
              <a:rPr lang="lt-LT" sz="3600" b="1" dirty="0" smtClean="0">
                <a:solidFill>
                  <a:schemeClr val="tx1"/>
                </a:solidFill>
              </a:rPr>
              <a:t>0 </a:t>
            </a:r>
            <a:r>
              <a:rPr lang="lt-LT" sz="3600" b="1" dirty="0">
                <a:solidFill>
                  <a:schemeClr val="tx1"/>
                </a:solidFill>
              </a:rPr>
              <a:t>1 1</a:t>
            </a:r>
          </a:p>
          <a:p>
            <a:pPr lvl="3" algn="l"/>
            <a:r>
              <a:rPr lang="lt-LT" sz="3600" b="1" dirty="0" smtClean="0">
                <a:solidFill>
                  <a:schemeClr val="tx1"/>
                </a:solidFill>
              </a:rPr>
              <a:t>M </a:t>
            </a:r>
            <a:r>
              <a:rPr lang="en-US" sz="3600" b="1" dirty="0" smtClean="0">
                <a:solidFill>
                  <a:schemeClr val="tx1"/>
                </a:solidFill>
              </a:rPr>
              <a:t>=</a:t>
            </a:r>
            <a:r>
              <a:rPr lang="lt-LT" sz="3600" b="1" dirty="0" smtClean="0">
                <a:solidFill>
                  <a:schemeClr val="tx1"/>
                </a:solidFill>
              </a:rPr>
              <a:t> </a:t>
            </a:r>
            <a:r>
              <a:rPr lang="lt-LT" sz="2800" i="1" dirty="0" smtClean="0"/>
              <a:t>4 </a:t>
            </a:r>
            <a:r>
              <a:rPr lang="lt-LT" sz="3600" dirty="0" smtClean="0"/>
              <a:t> </a:t>
            </a:r>
            <a:r>
              <a:rPr lang="lt-LT" sz="3600" b="1" dirty="0">
                <a:solidFill>
                  <a:schemeClr val="tx1"/>
                </a:solidFill>
              </a:rPr>
              <a:t>0 0 1</a:t>
            </a:r>
          </a:p>
          <a:p>
            <a:pPr lvl="3" algn="l"/>
            <a:r>
              <a:rPr lang="lt-LT" sz="3600" dirty="0" smtClean="0"/>
              <a:t>        </a:t>
            </a:r>
            <a:r>
              <a:rPr lang="lt-LT" sz="2800" i="1" dirty="0" smtClean="0"/>
              <a:t>7</a:t>
            </a:r>
            <a:r>
              <a:rPr lang="lt-LT" sz="3200" i="1" dirty="0" smtClean="0"/>
              <a:t>  </a:t>
            </a:r>
            <a:r>
              <a:rPr lang="lt-LT" sz="3600" b="1" dirty="0" smtClean="0">
                <a:solidFill>
                  <a:schemeClr val="tx1"/>
                </a:solidFill>
              </a:rPr>
              <a:t>0 </a:t>
            </a:r>
            <a:r>
              <a:rPr lang="lt-LT" sz="3600" b="1" dirty="0">
                <a:solidFill>
                  <a:schemeClr val="tx1"/>
                </a:solidFill>
              </a:rPr>
              <a:t>0 0</a:t>
            </a: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  </a:t>
            </a:r>
          </a:p>
          <a:p>
            <a:pPr algn="l"/>
            <a:endParaRPr lang="lt-LT" sz="1800" i="1" dirty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31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08112"/>
          </a:xfrm>
        </p:spPr>
        <p:txBody>
          <a:bodyPr>
            <a:normAutofit/>
          </a:bodyPr>
          <a:lstStyle/>
          <a:p>
            <a:r>
              <a:rPr lang="lt-LT" b="1" dirty="0">
                <a:solidFill>
                  <a:schemeClr val="accent3"/>
                </a:solidFill>
              </a:rPr>
              <a:t>SĄRYŠIŲ SAVYBĖS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9036496" cy="5301208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lt-LT" b="1" dirty="0" smtClean="0">
                <a:solidFill>
                  <a:srgbClr val="FF0000"/>
                </a:solidFill>
              </a:rPr>
              <a:t>Refleksyvus</a:t>
            </a:r>
            <a:r>
              <a:rPr lang="lt-LT" b="1" dirty="0">
                <a:solidFill>
                  <a:schemeClr val="tx1"/>
                </a:solidFill>
              </a:rPr>
              <a:t>, jei </a:t>
            </a:r>
            <a:r>
              <a:rPr lang="lt-LT" b="1" dirty="0" smtClean="0">
                <a:solidFill>
                  <a:srgbClr val="FF0000"/>
                </a:solidFill>
              </a:rPr>
              <a:t>a R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>
                <a:solidFill>
                  <a:schemeClr val="tx1"/>
                </a:solidFill>
              </a:rPr>
              <a:t>visiems </a:t>
            </a:r>
            <a:r>
              <a:rPr lang="lt-LT" b="1" dirty="0">
                <a:solidFill>
                  <a:srgbClr val="FF0000"/>
                </a:solidFill>
              </a:rPr>
              <a:t>a ∈</a:t>
            </a:r>
            <a:r>
              <a:rPr lang="lt-LT" b="1" dirty="0" smtClean="0">
                <a:solidFill>
                  <a:srgbClr val="FF0000"/>
                </a:solidFill>
              </a:rPr>
              <a:t>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>
                <a:solidFill>
                  <a:schemeClr val="tx1"/>
                </a:solidFill>
              </a:rPr>
              <a:t>(visi elementai yra </a:t>
            </a:r>
            <a:r>
              <a:rPr lang="lt-LT" b="1" dirty="0" smtClean="0">
                <a:solidFill>
                  <a:schemeClr val="tx1"/>
                </a:solidFill>
              </a:rPr>
              <a:t>sąryšyje su pačiais </a:t>
            </a:r>
            <a:r>
              <a:rPr lang="lt-LT" b="1" dirty="0">
                <a:solidFill>
                  <a:schemeClr val="tx1"/>
                </a:solidFill>
              </a:rPr>
              <a:t>savim).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lt-LT" b="1" dirty="0" smtClean="0">
                <a:solidFill>
                  <a:srgbClr val="FF0000"/>
                </a:solidFill>
              </a:rPr>
              <a:t>Simetriški</a:t>
            </a:r>
            <a:r>
              <a:rPr lang="lt-LT" b="1" dirty="0">
                <a:solidFill>
                  <a:schemeClr val="tx1"/>
                </a:solidFill>
              </a:rPr>
              <a:t>, jei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b </a:t>
            </a:r>
            <a:r>
              <a:rPr lang="lt-LT" b="1" dirty="0">
                <a:solidFill>
                  <a:schemeClr val="tx1"/>
                </a:solidFill>
              </a:rPr>
              <a:t>reiškia, kad b </a:t>
            </a:r>
            <a:r>
              <a:rPr lang="lt-LT" b="1" dirty="0" smtClean="0">
                <a:solidFill>
                  <a:schemeClr val="tx1"/>
                </a:solidFill>
              </a:rPr>
              <a:t>R </a:t>
            </a:r>
            <a:r>
              <a:rPr lang="lt-LT" b="1" dirty="0">
                <a:solidFill>
                  <a:schemeClr val="tx1"/>
                </a:solidFill>
              </a:rPr>
              <a:t>a (</a:t>
            </a:r>
            <a:r>
              <a:rPr lang="lt-LT" b="1" dirty="0" smtClean="0">
                <a:solidFill>
                  <a:schemeClr val="tx1"/>
                </a:solidFill>
              </a:rPr>
              <a:t>sąryšis </a:t>
            </a:r>
            <a:r>
              <a:rPr lang="lt-LT" b="1" dirty="0">
                <a:solidFill>
                  <a:schemeClr val="tx1"/>
                </a:solidFill>
              </a:rPr>
              <a:t>abipusis).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lt-LT" b="1" dirty="0" smtClean="0">
                <a:solidFill>
                  <a:srgbClr val="FF0000"/>
                </a:solidFill>
              </a:rPr>
              <a:t>Antisimetriški</a:t>
            </a:r>
            <a:r>
              <a:rPr lang="lt-LT" b="1" dirty="0">
                <a:solidFill>
                  <a:schemeClr val="tx1"/>
                </a:solidFill>
              </a:rPr>
              <a:t>, jei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b </a:t>
            </a:r>
            <a:r>
              <a:rPr lang="lt-LT" b="1" dirty="0">
                <a:solidFill>
                  <a:schemeClr val="tx1"/>
                </a:solidFill>
              </a:rPr>
              <a:t>ir </a:t>
            </a:r>
            <a:r>
              <a:rPr lang="lt-LT" b="1" dirty="0">
                <a:solidFill>
                  <a:srgbClr val="FF0000"/>
                </a:solidFill>
              </a:rPr>
              <a:t>b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>
                <a:solidFill>
                  <a:schemeClr val="tx1"/>
                </a:solidFill>
              </a:rPr>
              <a:t>galioja tik tuomet, kai a = b (</a:t>
            </a:r>
            <a:r>
              <a:rPr lang="lt-LT" b="1" dirty="0" smtClean="0">
                <a:solidFill>
                  <a:schemeClr val="tx1"/>
                </a:solidFill>
              </a:rPr>
              <a:t>sąryšis neabipusis</a:t>
            </a:r>
            <a:r>
              <a:rPr lang="lt-LT" b="1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lt-LT" b="1" dirty="0" smtClean="0">
                <a:solidFill>
                  <a:srgbClr val="FF0000"/>
                </a:solidFill>
              </a:rPr>
              <a:t>Tranzityvus</a:t>
            </a:r>
            <a:r>
              <a:rPr lang="lt-LT" b="1" dirty="0">
                <a:solidFill>
                  <a:schemeClr val="tx1"/>
                </a:solidFill>
              </a:rPr>
              <a:t>, jei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b</a:t>
            </a:r>
            <a:r>
              <a:rPr lang="lt-LT" b="1" dirty="0">
                <a:solidFill>
                  <a:schemeClr val="tx1"/>
                </a:solidFill>
              </a:rPr>
              <a:t>, </a:t>
            </a:r>
            <a:r>
              <a:rPr lang="lt-LT" b="1" dirty="0">
                <a:solidFill>
                  <a:srgbClr val="FF0000"/>
                </a:solidFill>
              </a:rPr>
              <a:t>b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c </a:t>
            </a:r>
            <a:r>
              <a:rPr lang="lt-LT" b="1" dirty="0">
                <a:solidFill>
                  <a:schemeClr val="tx1"/>
                </a:solidFill>
              </a:rPr>
              <a:t>reiškia, kad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c </a:t>
            </a:r>
            <a:r>
              <a:rPr lang="lt-LT" b="1" dirty="0">
                <a:solidFill>
                  <a:schemeClr val="tx1"/>
                </a:solidFill>
              </a:rPr>
              <a:t>(saryšis perduodamas</a:t>
            </a:r>
            <a:r>
              <a:rPr lang="lt-LT" b="1" dirty="0" smtClean="0">
                <a:solidFill>
                  <a:schemeClr val="tx1"/>
                </a:solidFill>
              </a:rPr>
              <a:t>).</a:t>
            </a:r>
          </a:p>
          <a:p>
            <a:endParaRPr lang="lt-LT" sz="1800" i="1" dirty="0">
              <a:solidFill>
                <a:schemeClr val="bg1"/>
              </a:solidFill>
            </a:endParaRPr>
          </a:p>
          <a:p>
            <a:endParaRPr lang="lt-LT" sz="1800" i="1" dirty="0" smtClean="0">
              <a:solidFill>
                <a:schemeClr val="bg1"/>
              </a:solidFill>
            </a:endParaRPr>
          </a:p>
          <a:p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77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6409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SĄRYŠIŲ SAVYBĖS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052736"/>
            <a:ext cx="9036496" cy="5805264"/>
          </a:xfrm>
        </p:spPr>
        <p:txBody>
          <a:bodyPr>
            <a:noAutofit/>
          </a:bodyPr>
          <a:lstStyle/>
          <a:p>
            <a:pPr algn="l"/>
            <a:r>
              <a:rPr lang="lt-LT" sz="3000" b="1" dirty="0">
                <a:solidFill>
                  <a:schemeClr val="tx1"/>
                </a:solidFill>
              </a:rPr>
              <a:t>Sąryšį R aibėje A vadiname </a:t>
            </a:r>
            <a:r>
              <a:rPr lang="lt-LT" sz="3000" b="1" dirty="0">
                <a:solidFill>
                  <a:srgbClr val="FF0000"/>
                </a:solidFill>
              </a:rPr>
              <a:t>refleksyviu</a:t>
            </a:r>
            <a:r>
              <a:rPr lang="lt-LT" sz="3000" b="1" dirty="0">
                <a:solidFill>
                  <a:schemeClr val="tx1"/>
                </a:solidFill>
              </a:rPr>
              <a:t>, jei ∀a ∈ A (aRa), t.y. jei </a:t>
            </a:r>
            <a:r>
              <a:rPr lang="lt-LT" sz="3000" b="1" dirty="0" smtClean="0">
                <a:solidFill>
                  <a:schemeClr val="tx1"/>
                </a:solidFill>
              </a:rPr>
              <a:t>kiekvienas aibės </a:t>
            </a:r>
            <a:r>
              <a:rPr lang="lt-LT" sz="3000" b="1" dirty="0">
                <a:solidFill>
                  <a:schemeClr val="tx1"/>
                </a:solidFill>
              </a:rPr>
              <a:t>A elementas sąryšiu R yra susietas su savimi pačiu.</a:t>
            </a:r>
          </a:p>
          <a:p>
            <a:pPr algn="l"/>
            <a:r>
              <a:rPr lang="lt-LT" sz="3000" b="1" dirty="0">
                <a:solidFill>
                  <a:schemeClr val="tx1"/>
                </a:solidFill>
              </a:rPr>
              <a:t>Sąryšį R aibėje A vadiname </a:t>
            </a:r>
            <a:r>
              <a:rPr lang="lt-LT" sz="3000" b="1" dirty="0">
                <a:solidFill>
                  <a:srgbClr val="FF0000"/>
                </a:solidFill>
              </a:rPr>
              <a:t>antirefleksyviu</a:t>
            </a:r>
            <a:r>
              <a:rPr lang="lt-LT" sz="3000" b="1" dirty="0">
                <a:solidFill>
                  <a:schemeClr val="tx1"/>
                </a:solidFill>
              </a:rPr>
              <a:t>, jei neegzistuoja tokio a ∈ A, </a:t>
            </a:r>
            <a:r>
              <a:rPr lang="lt-LT" sz="3000" b="1" dirty="0" smtClean="0">
                <a:solidFill>
                  <a:schemeClr val="tx1"/>
                </a:solidFill>
              </a:rPr>
              <a:t>kad aRa</a:t>
            </a:r>
            <a:r>
              <a:rPr lang="lt-LT" sz="3000" b="1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sz="3000" b="1" dirty="0">
                <a:solidFill>
                  <a:schemeClr val="tx1"/>
                </a:solidFill>
              </a:rPr>
              <a:t>Kitaip tariant, sąryšis R yra antirefleksyvus, jei ∀a ∈ A </a:t>
            </a:r>
            <a:r>
              <a:rPr lang="en-US" sz="3000" b="1" dirty="0">
                <a:solidFill>
                  <a:schemeClr val="tx1"/>
                </a:solidFill>
              </a:rPr>
              <a:t>￢</a:t>
            </a:r>
            <a:r>
              <a:rPr lang="lt-LT" sz="3000" b="1" dirty="0">
                <a:solidFill>
                  <a:schemeClr val="tx1"/>
                </a:solidFill>
              </a:rPr>
              <a:t>(aRa). Sąryšis yra </a:t>
            </a:r>
            <a:r>
              <a:rPr lang="lt-LT" sz="3000" b="1" dirty="0" smtClean="0">
                <a:solidFill>
                  <a:schemeClr val="tx1"/>
                </a:solidFill>
              </a:rPr>
              <a:t>antirefleksyvus tada </a:t>
            </a:r>
            <a:r>
              <a:rPr lang="lt-LT" sz="3000" b="1" dirty="0">
                <a:solidFill>
                  <a:schemeClr val="tx1"/>
                </a:solidFill>
              </a:rPr>
              <a:t>ir tik tada, kai jo matricos pagrindinėje įstrižainėje nėra nei vieno vieneto (yra tik nuliai). </a:t>
            </a:r>
            <a:r>
              <a:rPr lang="lt-LT" sz="3000" b="1" dirty="0" smtClean="0">
                <a:solidFill>
                  <a:schemeClr val="tx1"/>
                </a:solidFill>
              </a:rPr>
              <a:t>Ankstesnio pavyzdžio </a:t>
            </a:r>
            <a:r>
              <a:rPr lang="lt-LT" sz="3000" b="1" dirty="0">
                <a:solidFill>
                  <a:schemeClr val="tx1"/>
                </a:solidFill>
              </a:rPr>
              <a:t>sąryšis </a:t>
            </a:r>
            <a:r>
              <a:rPr lang="lt-LT" sz="3000" b="1" dirty="0" smtClean="0">
                <a:solidFill>
                  <a:schemeClr val="tx1"/>
                </a:solidFill>
              </a:rPr>
              <a:t> (</a:t>
            </a:r>
            <a:r>
              <a:rPr lang="lt-LT" sz="3000" b="1" dirty="0">
                <a:solidFill>
                  <a:schemeClr val="tx1"/>
                </a:solidFill>
              </a:rPr>
              <a:t>R = {(2, 4), (2, 7), (4, 7</a:t>
            </a:r>
            <a:r>
              <a:rPr lang="lt-LT" sz="3000" b="1" dirty="0" smtClean="0">
                <a:solidFill>
                  <a:schemeClr val="tx1"/>
                </a:solidFill>
              </a:rPr>
              <a:t>)} )yra </a:t>
            </a:r>
            <a:r>
              <a:rPr lang="lt-LT" sz="3000" b="1" dirty="0">
                <a:solidFill>
                  <a:schemeClr val="tx1"/>
                </a:solidFill>
              </a:rPr>
              <a:t>antirefleksyvus, nes ∀a ∈ A (a, a) /∈ R.</a:t>
            </a:r>
          </a:p>
          <a:p>
            <a:pPr algn="l"/>
            <a:endParaRPr lang="lt-LT" sz="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31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1306</Words>
  <Application>Microsoft Office PowerPoint</Application>
  <PresentationFormat>On-screen Show (4:3)</PresentationFormat>
  <Paragraphs>209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SĄRYŠIAI IR FUNKCIJOS  Doc. E.Mačikėnas</vt:lpstr>
      <vt:lpstr>DEKARTO SANDAUGA</vt:lpstr>
      <vt:lpstr>Bulio funkcija kaip sąryšis</vt:lpstr>
      <vt:lpstr>SĄRYŠIAI IR FUNKCIJOS</vt:lpstr>
      <vt:lpstr>SĄRYŠIAI</vt:lpstr>
      <vt:lpstr>SĄRYŠIAI</vt:lpstr>
      <vt:lpstr>SĄRYŠIAI IR FUNKCIJOS</vt:lpstr>
      <vt:lpstr>SĄRYŠIŲ SAVYBĖS</vt:lpstr>
      <vt:lpstr>SĄRYŠIŲ SAVYBĖS</vt:lpstr>
      <vt:lpstr>SĄRYŠIŲ SAVYBĖS</vt:lpstr>
      <vt:lpstr>SĄRYŠIAI IR FUNKCIJOS</vt:lpstr>
      <vt:lpstr>FUNKCIJOS</vt:lpstr>
      <vt:lpstr>FUNKCIJOS</vt:lpstr>
      <vt:lpstr>FUNKCIJŲ TIPAI</vt:lpstr>
      <vt:lpstr>FUNKCIJŲ TIPAI. INJEKCIJA</vt:lpstr>
      <vt:lpstr>FUNKCIJŲ TIPAI. INJEKCIJA</vt:lpstr>
      <vt:lpstr>FUNKCIJŲ TIPAI. SIURJEKCIJA</vt:lpstr>
      <vt:lpstr>FUNKCIJŲ TIPAI. SIURJEKCIJA</vt:lpstr>
      <vt:lpstr>FUNKCIJŲ TIPAI. BIJEKCIJA</vt:lpstr>
      <vt:lpstr>FUNKCIJŲ TIPAI. BIJEKCIJA</vt:lpstr>
      <vt:lpstr>SĄRYŠIAI IR FUNKCIJOS</vt:lpstr>
      <vt:lpstr>SĄRYŠIAI IR FUNKCIJOS</vt:lpstr>
      <vt:lpstr>SĄRYŠIAI IR FUNKCIJOS</vt:lpstr>
    </vt:vector>
  </TitlesOfParts>
  <Company>UAB Elinta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SĄRYŠIAI</dc:title>
  <dc:creator>Eugenijus Macikenas</dc:creator>
  <cp:lastModifiedBy>MATAS</cp:lastModifiedBy>
  <cp:revision>27</cp:revision>
  <dcterms:created xsi:type="dcterms:W3CDTF">2012-09-10T08:04:48Z</dcterms:created>
  <dcterms:modified xsi:type="dcterms:W3CDTF">2012-09-11T04:28:12Z</dcterms:modified>
</cp:coreProperties>
</file>