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9" r:id="rId2"/>
    <p:sldId id="262" r:id="rId3"/>
    <p:sldId id="263" r:id="rId4"/>
    <p:sldId id="288" r:id="rId5"/>
    <p:sldId id="256" r:id="rId6"/>
    <p:sldId id="264" r:id="rId7"/>
    <p:sldId id="274" r:id="rId8"/>
    <p:sldId id="279" r:id="rId9"/>
    <p:sldId id="273" r:id="rId10"/>
    <p:sldId id="278" r:id="rId11"/>
    <p:sldId id="275" r:id="rId12"/>
    <p:sldId id="277" r:id="rId13"/>
    <p:sldId id="272" r:id="rId14"/>
    <p:sldId id="276" r:id="rId15"/>
    <p:sldId id="282" r:id="rId16"/>
    <p:sldId id="271" r:id="rId17"/>
    <p:sldId id="281" r:id="rId18"/>
    <p:sldId id="283" r:id="rId19"/>
    <p:sldId id="270" r:id="rId20"/>
    <p:sldId id="284" r:id="rId21"/>
    <p:sldId id="285" r:id="rId22"/>
    <p:sldId id="286" r:id="rId23"/>
    <p:sldId id="287" r:id="rId24"/>
    <p:sldId id="289" r:id="rId25"/>
    <p:sldId id="290" r:id="rId26"/>
  </p:sldIdLst>
  <p:sldSz cx="9144000" cy="6858000" type="screen4x3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08017-7D76-45BA-BF68-33BBBDFE6B35}" type="datetimeFigureOut">
              <a:rPr lang="lt-LT" smtClean="0"/>
              <a:pPr/>
              <a:t>2012.09.12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FD9AB-E67F-4CC4-B941-7C5378DF7859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8201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63952-F1AF-499A-8811-ABCF82C2746D}" type="slidenum">
              <a:rPr lang="lt-LT"/>
              <a:pPr/>
              <a:t>3</a:t>
            </a:fld>
            <a:endParaRPr lang="lt-LT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lt-L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D9AB-E67F-4CC4-B941-7C5378DF7859}" type="slidenum">
              <a:rPr lang="lt-LT" smtClean="0"/>
              <a:pPr/>
              <a:t>16</a:t>
            </a:fld>
            <a:endParaRPr lang="lt-L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lt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6FD9AB-E67F-4CC4-B941-7C5378DF7859}" type="slidenum">
              <a:rPr lang="lt-LT" smtClean="0"/>
              <a:pPr/>
              <a:t>18</a:t>
            </a:fld>
            <a:endParaRPr lang="lt-L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AB1B1-65C9-43E6-AD5B-3E87683DD002}" type="datetime1">
              <a:rPr lang="lt-LT" smtClean="0"/>
              <a:t>2012.09.12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822903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7E09A-DB2C-4C0F-A69E-53EB29771BE1}" type="datetime1">
              <a:rPr lang="lt-LT" smtClean="0"/>
              <a:t>2012.09.12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2296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F7EAB-BCBA-42D2-8465-E63E80841F18}" type="datetime1">
              <a:rPr lang="lt-LT" smtClean="0"/>
              <a:t>2012.09.12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37200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79CBE-9BA9-4955-9BDE-4D078950A1EB}" type="datetime1">
              <a:rPr lang="lt-LT" smtClean="0"/>
              <a:t>2012.09.12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0944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12737-22F7-4C2B-8DB5-409CC3458C18}" type="datetime1">
              <a:rPr lang="lt-LT" smtClean="0"/>
              <a:t>2012.09.12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9598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BEB4-9D7A-4B40-BB18-19D8EB368CD0}" type="datetime1">
              <a:rPr lang="lt-LT" smtClean="0"/>
              <a:t>2012.09.12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78557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D30E-8A60-404A-AA6A-DF0CFCECF4C7}" type="datetime1">
              <a:rPr lang="lt-LT" smtClean="0"/>
              <a:t>2012.09.12</a:t>
            </a:fld>
            <a:endParaRPr lang="lt-L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8214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213C-8E86-4873-9000-FDC1FB4ABA99}" type="datetime1">
              <a:rPr lang="lt-LT" smtClean="0"/>
              <a:t>2012.09.12</a:t>
            </a:fld>
            <a:endParaRPr lang="lt-L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2923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638BC-F425-4ECA-A0FB-60FA1BEC628B}" type="datetime1">
              <a:rPr lang="lt-LT" smtClean="0"/>
              <a:t>2012.09.12</a:t>
            </a:fld>
            <a:endParaRPr lang="lt-L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0465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EC69-3DA0-468F-B545-3C0B812519B3}" type="datetime1">
              <a:rPr lang="lt-LT" smtClean="0"/>
              <a:t>2012.09.12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8609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BF239-75CA-4AF0-9337-D61AAC77EAA7}" type="datetime1">
              <a:rPr lang="lt-LT" smtClean="0"/>
              <a:t>2012.09.12</a:t>
            </a:fld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9526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t-L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F558B-AB2D-4E30-868B-DFC49C418003}" type="datetime1">
              <a:rPr lang="lt-LT" smtClean="0"/>
              <a:t>2012.09.12</a:t>
            </a:fld>
            <a:endParaRPr lang="lt-L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FFE56-F2F0-4C37-8672-8AE8FD16A35F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97799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lt.wikipedia.org/wiki/Nat%C5%ABralieji_skai%C4%8Diai" TargetMode="External"/><Relationship Id="rId7" Type="http://schemas.openxmlformats.org/officeDocument/2006/relationships/hyperlink" Target="http://lt.wikipedia.org/wiki/Vaizdas:Surjection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lt.wikipedia.org/wiki/Vaizdas:Injection.svg" TargetMode="External"/><Relationship Id="rId4" Type="http://schemas.openxmlformats.org/officeDocument/2006/relationships/hyperlink" Target="http://lt.wikipedia.org/wiki/Sveikieji_skai%C4%8Diai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t.wikipedia.org/wiki/Vaizdas:Surjection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://lt.wikipedia.org/wiki/Vaizdas:Injection.svg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t.wikipedia.org/wiki/Vaizdas:Bijection.svg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4608512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SĄRYŠIAI IR FUNKCIJOS</a:t>
            </a:r>
            <a:r>
              <a:rPr lang="lt-LT" dirty="0" smtClean="0"/>
              <a:t/>
            </a:r>
            <a:br>
              <a:rPr lang="lt-LT" dirty="0" smtClean="0"/>
            </a:br>
            <a:r>
              <a:rPr lang="lt-LT" sz="1800" dirty="0" smtClean="0"/>
              <a:t/>
            </a:r>
            <a:br>
              <a:rPr lang="lt-LT" sz="1800" dirty="0" smtClean="0"/>
            </a:br>
            <a:r>
              <a:rPr lang="lt-LT" sz="3200" dirty="0" smtClean="0"/>
              <a:t>Doc. E.Mačikėnas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6453336"/>
            <a:ext cx="9036496" cy="404664"/>
          </a:xfrm>
        </p:spPr>
        <p:txBody>
          <a:bodyPr>
            <a:noAutofit/>
          </a:bodyPr>
          <a:lstStyle/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73245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b="1" dirty="0">
                <a:solidFill>
                  <a:schemeClr val="accent3"/>
                </a:solidFill>
              </a:rPr>
              <a:t>SĄRYŠIŲ SAVYBĖS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916832"/>
            <a:ext cx="9036496" cy="4941168"/>
          </a:xfrm>
        </p:spPr>
        <p:txBody>
          <a:bodyPr>
            <a:noAutofit/>
          </a:bodyPr>
          <a:lstStyle/>
          <a:p>
            <a:pPr algn="l"/>
            <a:r>
              <a:rPr lang="lt-LT" sz="4000" b="1" dirty="0" smtClean="0">
                <a:solidFill>
                  <a:schemeClr val="tx1"/>
                </a:solidFill>
              </a:rPr>
              <a:t>Refleksyvūs</a:t>
            </a:r>
            <a:r>
              <a:rPr lang="lt-LT" sz="4000" b="1" dirty="0">
                <a:solidFill>
                  <a:schemeClr val="tx1"/>
                </a:solidFill>
              </a:rPr>
              <a:t>, simetriški, </a:t>
            </a:r>
            <a:r>
              <a:rPr lang="lt-LT" sz="4000" b="1" dirty="0" smtClean="0">
                <a:solidFill>
                  <a:schemeClr val="tx1"/>
                </a:solidFill>
              </a:rPr>
              <a:t>tranzityvūs sąryšiai </a:t>
            </a:r>
            <a:r>
              <a:rPr lang="lt-LT" sz="4000" b="1" dirty="0">
                <a:solidFill>
                  <a:schemeClr val="tx1"/>
                </a:solidFill>
              </a:rPr>
              <a:t>vadinami </a:t>
            </a:r>
            <a:r>
              <a:rPr lang="lt-LT" sz="4000" b="1" dirty="0">
                <a:solidFill>
                  <a:srgbClr val="FF0000"/>
                </a:solidFill>
              </a:rPr>
              <a:t>ekvivalentumo</a:t>
            </a:r>
            <a:r>
              <a:rPr lang="lt-LT" sz="4000" b="1" dirty="0">
                <a:solidFill>
                  <a:schemeClr val="tx1"/>
                </a:solidFill>
              </a:rPr>
              <a:t> </a:t>
            </a:r>
            <a:r>
              <a:rPr lang="lt-LT" sz="4000" b="1" dirty="0" smtClean="0">
                <a:solidFill>
                  <a:schemeClr val="tx1"/>
                </a:solidFill>
              </a:rPr>
              <a:t>sąryšiais</a:t>
            </a:r>
            <a:r>
              <a:rPr lang="lt-LT" sz="4000" b="1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lt-LT" sz="4000" b="1" dirty="0" smtClean="0">
                <a:solidFill>
                  <a:schemeClr val="tx1"/>
                </a:solidFill>
              </a:rPr>
              <a:t>Refleksyvūs, antisimetriški </a:t>
            </a:r>
            <a:r>
              <a:rPr lang="lt-LT" sz="4000" b="1" dirty="0">
                <a:solidFill>
                  <a:schemeClr val="tx1"/>
                </a:solidFill>
              </a:rPr>
              <a:t>ir </a:t>
            </a:r>
            <a:r>
              <a:rPr lang="lt-LT" sz="4000" b="1" dirty="0" smtClean="0">
                <a:solidFill>
                  <a:schemeClr val="tx1"/>
                </a:solidFill>
              </a:rPr>
              <a:t>tranzityvūs sąryšiai </a:t>
            </a:r>
            <a:r>
              <a:rPr lang="lt-LT" sz="4000" b="1" dirty="0">
                <a:solidFill>
                  <a:schemeClr val="tx1"/>
                </a:solidFill>
              </a:rPr>
              <a:t>vadinami </a:t>
            </a:r>
            <a:r>
              <a:rPr lang="lt-LT" sz="4000" b="1" dirty="0" smtClean="0">
                <a:solidFill>
                  <a:srgbClr val="FF0000"/>
                </a:solidFill>
              </a:rPr>
              <a:t>dalinės tvarkos </a:t>
            </a:r>
            <a:r>
              <a:rPr lang="lt-LT" sz="4000" b="1" dirty="0" smtClean="0">
                <a:solidFill>
                  <a:schemeClr val="tx1"/>
                </a:solidFill>
              </a:rPr>
              <a:t>sąryšiais</a:t>
            </a:r>
            <a:r>
              <a:rPr lang="lt-LT" sz="4000" b="1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0077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529408"/>
            <a:ext cx="9036496" cy="5211960"/>
          </a:xfrm>
        </p:spPr>
        <p:txBody>
          <a:bodyPr>
            <a:noAutofit/>
          </a:bodyPr>
          <a:lstStyle/>
          <a:p>
            <a:pPr algn="l"/>
            <a:r>
              <a:rPr lang="lt-LT" i="1" dirty="0" smtClean="0"/>
              <a:t>Terminija anglų k.:</a:t>
            </a:r>
          </a:p>
          <a:p>
            <a:pPr algn="l"/>
            <a:r>
              <a:rPr lang="lt-LT" b="1" dirty="0" smtClean="0">
                <a:solidFill>
                  <a:schemeClr val="tx1"/>
                </a:solidFill>
              </a:rPr>
              <a:t>A </a:t>
            </a:r>
            <a:r>
              <a:rPr lang="lt-LT" b="1" i="1" dirty="0">
                <a:solidFill>
                  <a:srgbClr val="FF0000"/>
                </a:solidFill>
              </a:rPr>
              <a:t>relation</a:t>
            </a:r>
            <a:r>
              <a:rPr lang="lt-LT" b="1" dirty="0">
                <a:solidFill>
                  <a:schemeClr val="tx1"/>
                </a:solidFill>
              </a:rPr>
              <a:t> is any subset of the Cartesian product of its domain and </a:t>
            </a:r>
            <a:r>
              <a:rPr lang="lt-LT" b="1" dirty="0" smtClean="0">
                <a:solidFill>
                  <a:schemeClr val="tx1"/>
                </a:solidFill>
              </a:rPr>
              <a:t>range.</a:t>
            </a:r>
            <a:endParaRPr lang="lt-LT" b="1" dirty="0">
              <a:solidFill>
                <a:schemeClr val="tx1"/>
              </a:solidFill>
            </a:endParaRPr>
          </a:p>
          <a:p>
            <a:pPr algn="l"/>
            <a:endParaRPr lang="lt-LT" sz="1400" dirty="0" smtClean="0"/>
          </a:p>
          <a:p>
            <a:pPr algn="l"/>
            <a:r>
              <a:rPr lang="en-US" sz="3600" dirty="0" smtClean="0">
                <a:solidFill>
                  <a:schemeClr val="tx1"/>
                </a:solidFill>
              </a:rPr>
              <a:t>A </a:t>
            </a:r>
            <a:r>
              <a:rPr lang="en-US" sz="3600" b="1" i="1" dirty="0">
                <a:solidFill>
                  <a:srgbClr val="FF0000"/>
                </a:solidFill>
              </a:rPr>
              <a:t>relation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is a correspondence between two sets (called the </a:t>
            </a:r>
            <a:r>
              <a:rPr lang="en-US" sz="3600" b="1" i="1" dirty="0">
                <a:solidFill>
                  <a:srgbClr val="FF0000"/>
                </a:solidFill>
              </a:rPr>
              <a:t>domain</a:t>
            </a:r>
            <a:r>
              <a:rPr lang="en-US" sz="3600" i="1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and the </a:t>
            </a:r>
            <a:r>
              <a:rPr lang="en-US" sz="3600" b="1" i="1" dirty="0">
                <a:solidFill>
                  <a:srgbClr val="FF0000"/>
                </a:solidFill>
              </a:rPr>
              <a:t>range</a:t>
            </a:r>
            <a:r>
              <a:rPr lang="en-US" sz="3600" dirty="0">
                <a:solidFill>
                  <a:schemeClr val="tx1"/>
                </a:solidFill>
              </a:rPr>
              <a:t>) such that to each element of the domain, there is assigned one or more elements of the range.</a:t>
            </a:r>
          </a:p>
          <a:p>
            <a:pPr algn="l"/>
            <a:endParaRPr lang="lt-LT" sz="1800" i="1" dirty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8831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954914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285860"/>
            <a:ext cx="9036496" cy="5373216"/>
          </a:xfrm>
        </p:spPr>
        <p:txBody>
          <a:bodyPr>
            <a:noAutofit/>
          </a:bodyPr>
          <a:lstStyle/>
          <a:p>
            <a:pPr algn="l"/>
            <a:r>
              <a:rPr lang="lt-LT" b="1" i="1" dirty="0">
                <a:solidFill>
                  <a:schemeClr val="tx1"/>
                </a:solidFill>
              </a:rPr>
              <a:t>Funkcijos </a:t>
            </a:r>
            <a:r>
              <a:rPr lang="lt-LT" b="1" i="1" dirty="0" smtClean="0">
                <a:solidFill>
                  <a:schemeClr val="tx1"/>
                </a:solidFill>
              </a:rPr>
              <a:t>apibrėžimas</a:t>
            </a:r>
            <a:r>
              <a:rPr lang="lt-LT" b="1" i="1" dirty="0">
                <a:solidFill>
                  <a:schemeClr val="tx1"/>
                </a:solidFill>
              </a:rPr>
              <a:t>. </a:t>
            </a:r>
            <a:r>
              <a:rPr lang="lt-LT" dirty="0">
                <a:solidFill>
                  <a:schemeClr val="tx1"/>
                </a:solidFill>
              </a:rPr>
              <a:t>Funkcija mes vadiname bet </a:t>
            </a:r>
            <a:r>
              <a:rPr lang="lt-LT" dirty="0" smtClean="0">
                <a:solidFill>
                  <a:schemeClr val="tx1"/>
                </a:solidFill>
              </a:rPr>
              <a:t>kokią taisyklę, kuri </a:t>
            </a:r>
            <a:r>
              <a:rPr lang="lt-LT" b="1" dirty="0" smtClean="0">
                <a:solidFill>
                  <a:schemeClr val="tx1"/>
                </a:solidFill>
              </a:rPr>
              <a:t>kiekvienam </a:t>
            </a:r>
            <a:r>
              <a:rPr lang="lt-LT" dirty="0" smtClean="0">
                <a:solidFill>
                  <a:schemeClr val="tx1"/>
                </a:solidFill>
              </a:rPr>
              <a:t>aibės </a:t>
            </a:r>
            <a:r>
              <a:rPr lang="lt-LT" dirty="0">
                <a:solidFill>
                  <a:schemeClr val="tx1"/>
                </a:solidFill>
              </a:rPr>
              <a:t>A elementui priskiria </a:t>
            </a:r>
            <a:r>
              <a:rPr lang="lt-LT" b="1" dirty="0" smtClean="0">
                <a:solidFill>
                  <a:schemeClr val="tx1"/>
                </a:solidFill>
              </a:rPr>
              <a:t>vienintelį </a:t>
            </a:r>
            <a:r>
              <a:rPr lang="lt-LT" dirty="0" smtClean="0">
                <a:solidFill>
                  <a:schemeClr val="tx1"/>
                </a:solidFill>
              </a:rPr>
              <a:t>aibės </a:t>
            </a:r>
            <a:r>
              <a:rPr lang="lt-LT" dirty="0">
                <a:solidFill>
                  <a:schemeClr val="tx1"/>
                </a:solidFill>
              </a:rPr>
              <a:t>B </a:t>
            </a:r>
            <a:r>
              <a:rPr lang="lt-LT" dirty="0" smtClean="0">
                <a:solidFill>
                  <a:schemeClr val="tx1"/>
                </a:solidFill>
              </a:rPr>
              <a:t>elementą. </a:t>
            </a:r>
            <a:r>
              <a:rPr lang="lt-LT" dirty="0">
                <a:solidFill>
                  <a:schemeClr val="tx1"/>
                </a:solidFill>
              </a:rPr>
              <a:t>Trumpiau</a:t>
            </a:r>
          </a:p>
          <a:p>
            <a:pPr algn="l"/>
            <a:r>
              <a:rPr lang="lt-LT" dirty="0">
                <a:solidFill>
                  <a:schemeClr val="tx1"/>
                </a:solidFill>
              </a:rPr>
              <a:t>rašome</a:t>
            </a:r>
            <a:r>
              <a:rPr lang="lt-LT" dirty="0" smtClean="0">
                <a:solidFill>
                  <a:schemeClr val="tx1"/>
                </a:solidFill>
              </a:rPr>
              <a:t>:</a:t>
            </a:r>
            <a:r>
              <a:rPr lang="en-GB" dirty="0" smtClean="0">
                <a:solidFill>
                  <a:schemeClr val="tx1"/>
                </a:solidFill>
              </a:rPr>
              <a:t>   </a:t>
            </a:r>
            <a:r>
              <a:rPr lang="lt-LT" dirty="0" smtClean="0">
                <a:solidFill>
                  <a:schemeClr val="tx1"/>
                </a:solidFill>
              </a:rPr>
              <a:t> </a:t>
            </a:r>
            <a:r>
              <a:rPr lang="lt-LT" dirty="0">
                <a:solidFill>
                  <a:schemeClr val="tx1"/>
                </a:solidFill>
              </a:rPr>
              <a:t>f : </a:t>
            </a:r>
            <a:r>
              <a:rPr lang="lt-LT" b="1" dirty="0">
                <a:solidFill>
                  <a:schemeClr val="tx1"/>
                </a:solidFill>
              </a:rPr>
              <a:t>A </a:t>
            </a:r>
            <a:r>
              <a:rPr lang="lt-LT" b="1" dirty="0" smtClean="0">
                <a:solidFill>
                  <a:schemeClr val="tx1"/>
                </a:solidFill>
              </a:rPr>
              <a:t>→ </a:t>
            </a:r>
            <a:r>
              <a:rPr lang="lt-LT" b="1" dirty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.</a:t>
            </a:r>
            <a:endParaRPr lang="en-GB" dirty="0" smtClean="0">
              <a:solidFill>
                <a:schemeClr val="tx1"/>
              </a:solidFill>
            </a:endParaRPr>
          </a:p>
          <a:p>
            <a:pPr algn="l"/>
            <a:endParaRPr lang="en-GB" sz="1050" dirty="0" smtClean="0">
              <a:solidFill>
                <a:schemeClr val="tx1"/>
              </a:solidFill>
            </a:endParaRPr>
          </a:p>
          <a:p>
            <a:pPr algn="l"/>
            <a:r>
              <a:rPr lang="lt-LT" dirty="0" smtClean="0">
                <a:solidFill>
                  <a:schemeClr val="tx1"/>
                </a:solidFill>
              </a:rPr>
              <a:t>Aibė A vadinama funkcijos f </a:t>
            </a:r>
            <a:r>
              <a:rPr lang="lt-LT" b="1" i="1" dirty="0" smtClean="0">
                <a:solidFill>
                  <a:srgbClr val="FF0000"/>
                </a:solidFill>
              </a:rPr>
              <a:t>apibrėžimo sritimi</a:t>
            </a:r>
            <a:r>
              <a:rPr lang="en-GB" b="1" i="1" dirty="0" smtClean="0">
                <a:solidFill>
                  <a:srgbClr val="FF0000"/>
                </a:solidFill>
              </a:rPr>
              <a:t> </a:t>
            </a:r>
            <a:r>
              <a:rPr lang="en-GB" i="1" dirty="0" smtClean="0">
                <a:solidFill>
                  <a:schemeClr val="tx1"/>
                </a:solidFill>
              </a:rPr>
              <a:t>(</a:t>
            </a:r>
            <a:r>
              <a:rPr lang="en-GB" b="1" i="1" dirty="0" smtClean="0">
                <a:solidFill>
                  <a:srgbClr val="FF0000"/>
                </a:solidFill>
              </a:rPr>
              <a:t>domain</a:t>
            </a:r>
            <a:r>
              <a:rPr lang="en-GB" i="1" dirty="0" smtClean="0">
                <a:solidFill>
                  <a:schemeClr val="tx1"/>
                </a:solidFill>
              </a:rPr>
              <a:t>)</a:t>
            </a:r>
            <a:r>
              <a:rPr lang="lt-LT" dirty="0" smtClean="0">
                <a:solidFill>
                  <a:schemeClr val="tx1"/>
                </a:solidFill>
              </a:rPr>
              <a:t>, o aibės B poaibis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f(A) = {b ∈ B: ∃a ∈ A toks, kad b = f(a)} vadinamas funkcijos f </a:t>
            </a:r>
            <a:r>
              <a:rPr lang="lt-LT" b="1" i="1" dirty="0" smtClean="0">
                <a:solidFill>
                  <a:srgbClr val="FF0000"/>
                </a:solidFill>
              </a:rPr>
              <a:t>reikšmių sritimi </a:t>
            </a:r>
            <a:r>
              <a:rPr lang="en-GB" i="1" dirty="0" smtClean="0">
                <a:solidFill>
                  <a:schemeClr val="tx1"/>
                </a:solidFill>
              </a:rPr>
              <a:t>(</a:t>
            </a:r>
            <a:r>
              <a:rPr lang="en-GB" b="1" i="1" dirty="0" smtClean="0">
                <a:solidFill>
                  <a:srgbClr val="FF0000"/>
                </a:solidFill>
              </a:rPr>
              <a:t>range</a:t>
            </a:r>
            <a:r>
              <a:rPr lang="en-GB" i="1" dirty="0" smtClean="0">
                <a:solidFill>
                  <a:schemeClr val="tx1"/>
                </a:solidFill>
              </a:rPr>
              <a:t>).</a:t>
            </a:r>
            <a:endParaRPr lang="lt-LT" dirty="0" smtClean="0">
              <a:solidFill>
                <a:schemeClr val="tx1"/>
              </a:solidFill>
            </a:endParaRPr>
          </a:p>
          <a:p>
            <a:pPr algn="l"/>
            <a:endParaRPr lang="en-GB" sz="700" dirty="0" smtClean="0">
              <a:solidFill>
                <a:schemeClr val="tx1"/>
              </a:solidFill>
            </a:endParaRPr>
          </a:p>
          <a:p>
            <a:pPr algn="l"/>
            <a:endParaRPr lang="lt-LT" dirty="0" smtClean="0">
              <a:solidFill>
                <a:schemeClr val="tx1"/>
              </a:solidFill>
            </a:endParaRPr>
          </a:p>
          <a:p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0077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57364"/>
            <a:ext cx="9036496" cy="5000636"/>
          </a:xfrm>
        </p:spPr>
        <p:txBody>
          <a:bodyPr>
            <a:noAutofit/>
          </a:bodyPr>
          <a:lstStyle/>
          <a:p>
            <a:pPr algn="l"/>
            <a:endParaRPr lang="en-GB" sz="2800" dirty="0" smtClean="0">
              <a:solidFill>
                <a:schemeClr val="tx1"/>
              </a:solidFill>
            </a:endParaRPr>
          </a:p>
          <a:p>
            <a:pPr algn="l"/>
            <a:r>
              <a:rPr lang="en-GB" sz="4400" dirty="0" smtClean="0">
                <a:solidFill>
                  <a:schemeClr val="tx1"/>
                </a:solidFill>
              </a:rPr>
              <a:t>Bet </a:t>
            </a:r>
            <a:r>
              <a:rPr lang="en-GB" sz="4400" dirty="0" err="1" smtClean="0">
                <a:solidFill>
                  <a:schemeClr val="tx1"/>
                </a:solidFill>
              </a:rPr>
              <a:t>kokia</a:t>
            </a:r>
            <a:r>
              <a:rPr lang="en-GB" sz="4400" dirty="0" smtClean="0">
                <a:solidFill>
                  <a:schemeClr val="tx1"/>
                </a:solidFill>
              </a:rPr>
              <a:t> </a:t>
            </a:r>
            <a:r>
              <a:rPr lang="en-GB" sz="4400" dirty="0" err="1" smtClean="0">
                <a:solidFill>
                  <a:schemeClr val="tx1"/>
                </a:solidFill>
              </a:rPr>
              <a:t>funkcija</a:t>
            </a:r>
            <a:r>
              <a:rPr lang="en-GB" sz="4400" dirty="0" smtClean="0">
                <a:solidFill>
                  <a:schemeClr val="tx1"/>
                </a:solidFill>
              </a:rPr>
              <a:t> </a:t>
            </a:r>
            <a:r>
              <a:rPr lang="lt-LT" sz="4400" dirty="0" smtClean="0">
                <a:solidFill>
                  <a:schemeClr val="tx1"/>
                </a:solidFill>
              </a:rPr>
              <a:t>f : </a:t>
            </a:r>
            <a:r>
              <a:rPr lang="lt-LT" sz="4400" b="1" dirty="0" smtClean="0">
                <a:solidFill>
                  <a:schemeClr val="tx1"/>
                </a:solidFill>
              </a:rPr>
              <a:t>A → B</a:t>
            </a:r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4400" dirty="0" err="1" smtClean="0">
                <a:solidFill>
                  <a:schemeClr val="tx1"/>
                </a:solidFill>
              </a:rPr>
              <a:t>yra</a:t>
            </a:r>
            <a:r>
              <a:rPr lang="en-GB" sz="4400" dirty="0" smtClean="0">
                <a:solidFill>
                  <a:schemeClr val="tx1"/>
                </a:solidFill>
              </a:rPr>
              <a:t> s</a:t>
            </a:r>
            <a:r>
              <a:rPr lang="lt-LT" sz="4400" dirty="0" err="1" smtClean="0">
                <a:solidFill>
                  <a:schemeClr val="tx1"/>
                </a:solidFill>
              </a:rPr>
              <a:t>ąryšis</a:t>
            </a:r>
            <a:r>
              <a:rPr lang="lt-LT" sz="4400" dirty="0" smtClean="0">
                <a:solidFill>
                  <a:schemeClr val="tx1"/>
                </a:solidFill>
              </a:rPr>
              <a:t>, bet ne kiekvienas sąryšis yra funkcija. </a:t>
            </a:r>
          </a:p>
          <a:p>
            <a:pPr algn="l"/>
            <a:endParaRPr lang="en-GB" sz="1200" dirty="0" smtClean="0">
              <a:solidFill>
                <a:schemeClr val="tx1"/>
              </a:solidFill>
            </a:endParaRPr>
          </a:p>
          <a:p>
            <a:pPr algn="l"/>
            <a:r>
              <a:rPr lang="lt-LT" sz="4400" b="1" i="1" dirty="0" smtClean="0">
                <a:solidFill>
                  <a:srgbClr val="FF0000"/>
                </a:solidFill>
              </a:rPr>
              <a:t>Kada sąryšis yra funkcija?</a:t>
            </a: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88317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240665"/>
          </a:xfrm>
        </p:spPr>
        <p:txBody>
          <a:bodyPr>
            <a:normAutofit/>
          </a:bodyPr>
          <a:lstStyle/>
          <a:p>
            <a:pPr marL="742950" indent="-742950"/>
            <a:r>
              <a:rPr lang="lt-LT" sz="4900" b="1" dirty="0" smtClean="0">
                <a:solidFill>
                  <a:schemeClr val="accent3"/>
                </a:solidFill>
              </a:rPr>
              <a:t>FUNKCIJŲ TIPAI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357298"/>
            <a:ext cx="8572528" cy="5500702"/>
          </a:xfrm>
        </p:spPr>
        <p:txBody>
          <a:bodyPr>
            <a:noAutofit/>
          </a:bodyPr>
          <a:lstStyle/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marL="1143000" indent="-1143000" algn="l">
              <a:buFont typeface="+mj-lt"/>
              <a:buAutoNum type="arabicPeriod"/>
            </a:pPr>
            <a:r>
              <a:rPr lang="en-GB" sz="6000" b="1" dirty="0" err="1" smtClean="0">
                <a:solidFill>
                  <a:schemeClr val="tx1"/>
                </a:solidFill>
              </a:rPr>
              <a:t>Injekcija</a:t>
            </a:r>
            <a:r>
              <a:rPr lang="en-GB" sz="6000" b="1" dirty="0" smtClean="0">
                <a:solidFill>
                  <a:schemeClr val="tx1"/>
                </a:solidFill>
              </a:rPr>
              <a:t>;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sz="6000" b="1" dirty="0" err="1" smtClean="0">
                <a:solidFill>
                  <a:schemeClr val="tx1"/>
                </a:solidFill>
              </a:rPr>
              <a:t>Siurjekcija</a:t>
            </a:r>
            <a:r>
              <a:rPr lang="en-GB" sz="6000" b="1" dirty="0" smtClean="0">
                <a:solidFill>
                  <a:schemeClr val="tx1"/>
                </a:solidFill>
              </a:rPr>
              <a:t>;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sz="6000" b="1" dirty="0" err="1" smtClean="0">
                <a:solidFill>
                  <a:schemeClr val="tx1"/>
                </a:solidFill>
              </a:rPr>
              <a:t>Bijekcija</a:t>
            </a:r>
            <a:endParaRPr lang="en-GB" sz="6000" i="1" dirty="0" smtClean="0">
              <a:solidFill>
                <a:schemeClr val="tx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0077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FUNKCIJŲ TIPAI. INJEKCIJA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571612"/>
            <a:ext cx="9036496" cy="5572140"/>
          </a:xfrm>
        </p:spPr>
        <p:txBody>
          <a:bodyPr>
            <a:noAutofit/>
          </a:bodyPr>
          <a:lstStyle/>
          <a:p>
            <a:pPr algn="l"/>
            <a:r>
              <a:rPr lang="lt-LT" b="1" dirty="0" smtClean="0">
                <a:solidFill>
                  <a:srgbClr val="FF0000"/>
                </a:solidFill>
              </a:rPr>
              <a:t>Injekcija</a:t>
            </a:r>
            <a:r>
              <a:rPr lang="lt-LT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matematikoje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reiškia </a:t>
            </a:r>
            <a:r>
              <a:rPr lang="en-GB" dirty="0" err="1" smtClean="0">
                <a:solidFill>
                  <a:schemeClr val="tx1"/>
                </a:solidFill>
              </a:rPr>
              <a:t>atvaiz</a:t>
            </a:r>
            <a:r>
              <a:rPr lang="lt-LT" dirty="0" err="1" smtClean="0">
                <a:solidFill>
                  <a:schemeClr val="tx1"/>
                </a:solidFill>
              </a:rPr>
              <a:t>dį</a:t>
            </a:r>
            <a:r>
              <a:rPr lang="lt-LT" dirty="0" smtClean="0">
                <a:solidFill>
                  <a:schemeClr val="tx1"/>
                </a:solidFill>
              </a:rPr>
              <a:t> (atvaizdavimo būdą) arba funkciją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, kuri skirtingiems aibės X elementams priskiria skirtingus elementus iš aibės Y (žinoma, gali būti atvejai, kai viena aibė yra kitos poaibis).</a:t>
            </a:r>
          </a:p>
          <a:p>
            <a:pPr algn="l"/>
            <a:r>
              <a:rPr lang="lt-LT" dirty="0" smtClean="0">
                <a:solidFill>
                  <a:schemeClr val="tx1"/>
                </a:solidFill>
              </a:rPr>
              <a:t>Kitaip tariant, jei 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, 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 yra aibės X elementai, o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),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) - aibės Y elementai,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 yra injekcija, jei iš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) = 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) seka 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 = 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 (arba iš 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 ≠ 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 seka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) ≠ 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)), su visais </a:t>
            </a:r>
            <a:r>
              <a:rPr lang="lt-LT" i="1" dirty="0" smtClean="0">
                <a:solidFill>
                  <a:schemeClr val="tx1"/>
                </a:solidFill>
              </a:rPr>
              <a:t>a</a:t>
            </a:r>
            <a:r>
              <a:rPr lang="lt-LT" dirty="0" smtClean="0">
                <a:solidFill>
                  <a:schemeClr val="tx1"/>
                </a:solidFill>
              </a:rPr>
              <a:t>, </a:t>
            </a:r>
            <a:r>
              <a:rPr lang="lt-LT" i="1" dirty="0" smtClean="0">
                <a:solidFill>
                  <a:schemeClr val="tx1"/>
                </a:solidFill>
              </a:rPr>
              <a:t>b</a:t>
            </a:r>
            <a:r>
              <a:rPr lang="lt-LT" dirty="0" smtClean="0">
                <a:solidFill>
                  <a:schemeClr val="tx1"/>
                </a:solidFill>
              </a:rPr>
              <a:t> aibėje X.</a:t>
            </a: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88317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883476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FUNKCIJŲ TIPAI. INJEKCIJA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14422"/>
            <a:ext cx="8858280" cy="5429264"/>
          </a:xfrm>
        </p:spPr>
        <p:txBody>
          <a:bodyPr>
            <a:noAutofit/>
          </a:bodyPr>
          <a:lstStyle/>
          <a:p>
            <a:pPr lvl="0" algn="l"/>
            <a:r>
              <a:rPr lang="lt-LT" sz="2400" dirty="0" smtClean="0">
                <a:solidFill>
                  <a:schemeClr val="tx1"/>
                </a:solidFill>
              </a:rPr>
              <a:t>Pvz. Funkcija, kiekvienam </a:t>
            </a:r>
            <a:r>
              <a:rPr lang="lt-LT" sz="2400" u="sng" dirty="0" smtClean="0">
                <a:solidFill>
                  <a:schemeClr val="tx1"/>
                </a:solidFill>
                <a:hlinkClick r:id="rId3" tooltip="Natūralieji skaičiai"/>
              </a:rPr>
              <a:t>natūriniam skaičiui</a:t>
            </a:r>
            <a:r>
              <a:rPr lang="lt-LT" sz="2400" dirty="0" smtClean="0">
                <a:solidFill>
                  <a:schemeClr val="tx1"/>
                </a:solidFill>
              </a:rPr>
              <a:t> </a:t>
            </a:r>
            <a:r>
              <a:rPr lang="lt-LT" sz="2400" i="1" dirty="0" smtClean="0">
                <a:solidFill>
                  <a:schemeClr val="tx1"/>
                </a:solidFill>
              </a:rPr>
              <a:t>n</a:t>
            </a:r>
            <a:r>
              <a:rPr lang="lt-LT" sz="2400" dirty="0" smtClean="0">
                <a:solidFill>
                  <a:schemeClr val="tx1"/>
                </a:solidFill>
              </a:rPr>
              <a:t> priskirianti skaičių </a:t>
            </a:r>
            <a:r>
              <a:rPr lang="lt-LT" sz="2400" i="1" dirty="0" smtClean="0">
                <a:solidFill>
                  <a:schemeClr val="tx1"/>
                </a:solidFill>
              </a:rPr>
              <a:t>n</a:t>
            </a:r>
            <a:r>
              <a:rPr lang="lt-LT" sz="2400" dirty="0" smtClean="0">
                <a:solidFill>
                  <a:schemeClr val="tx1"/>
                </a:solidFill>
              </a:rPr>
              <a:t>² yra injekcija.</a:t>
            </a:r>
          </a:p>
          <a:p>
            <a:pPr lvl="0" algn="l"/>
            <a:r>
              <a:rPr lang="lt-LT" sz="2400" dirty="0" smtClean="0">
                <a:solidFill>
                  <a:schemeClr val="tx1"/>
                </a:solidFill>
              </a:rPr>
              <a:t>Pvz. Funkcija, kiekvienam </a:t>
            </a:r>
            <a:r>
              <a:rPr lang="lt-LT" sz="2400" u="sng" dirty="0" smtClean="0">
                <a:solidFill>
                  <a:schemeClr val="tx1"/>
                </a:solidFill>
                <a:hlinkClick r:id="rId4" tooltip="Sveikieji skaičiai"/>
              </a:rPr>
              <a:t>sveikajam skaičiui</a:t>
            </a:r>
            <a:r>
              <a:rPr lang="lt-LT" sz="2400" dirty="0" smtClean="0">
                <a:solidFill>
                  <a:schemeClr val="tx1"/>
                </a:solidFill>
              </a:rPr>
              <a:t> </a:t>
            </a:r>
            <a:r>
              <a:rPr lang="lt-LT" sz="2400" i="1" dirty="0" smtClean="0">
                <a:solidFill>
                  <a:schemeClr val="tx1"/>
                </a:solidFill>
              </a:rPr>
              <a:t>z</a:t>
            </a:r>
            <a:r>
              <a:rPr lang="lt-LT" sz="2400" dirty="0" smtClean="0">
                <a:solidFill>
                  <a:schemeClr val="tx1"/>
                </a:solidFill>
              </a:rPr>
              <a:t> priskirianti skaičių </a:t>
            </a:r>
            <a:r>
              <a:rPr lang="lt-LT" sz="2400" i="1" dirty="0" smtClean="0">
                <a:solidFill>
                  <a:schemeClr val="tx1"/>
                </a:solidFill>
              </a:rPr>
              <a:t>z</a:t>
            </a:r>
            <a:r>
              <a:rPr lang="lt-LT" sz="2400" dirty="0" smtClean="0">
                <a:solidFill>
                  <a:schemeClr val="tx1"/>
                </a:solidFill>
              </a:rPr>
              <a:t>² nėra injekcija (dėl to, kad, pavyzdžiui, 2 ir -2 priskiriamas tas pat skaičius 4).</a:t>
            </a:r>
          </a:p>
          <a:p>
            <a:pPr algn="l"/>
            <a:endParaRPr lang="lt-LT" sz="7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tx1"/>
                </a:solidFill>
              </a:rPr>
              <a:t>INJEKCIJOS PAVYZDYS				</a:t>
            </a:r>
          </a:p>
          <a:p>
            <a:pPr algn="l"/>
            <a:r>
              <a:rPr lang="lt-LT" sz="1800" i="1" dirty="0" smtClean="0">
                <a:solidFill>
                  <a:schemeClr val="tx1"/>
                </a:solidFill>
              </a:rPr>
              <a:t>				                                NEINJEKTYVI FUNKCIJA</a:t>
            </a: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pic>
        <p:nvPicPr>
          <p:cNvPr id="4" name="Picture 3" descr="http://upload.wikimedia.org/wikipedia/commons/thumb/0/02/Injection.svg/200px-Injection.svg.png">
            <a:hlinkClick r:id="rId5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34" y="3929066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upload.wikimedia.org/wikipedia/commons/thumb/6/6c/Surjection.svg/200px-Surjection.svg.png">
            <a:hlinkClick r:id="rId7"/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60" y="4286256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88317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097790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FUNKCIJŲ TIPAI. SIURJEKCIJA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214422"/>
            <a:ext cx="9036496" cy="5643578"/>
          </a:xfrm>
        </p:spPr>
        <p:txBody>
          <a:bodyPr>
            <a:noAutofit/>
          </a:bodyPr>
          <a:lstStyle/>
          <a:p>
            <a:pPr algn="l"/>
            <a:r>
              <a:rPr lang="lt-LT" b="1" dirty="0" err="1" smtClean="0">
                <a:solidFill>
                  <a:srgbClr val="FF0000"/>
                </a:solidFill>
              </a:rPr>
              <a:t>Siurjekcija</a:t>
            </a:r>
            <a:r>
              <a:rPr lang="lt-LT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matematikoje</a:t>
            </a:r>
            <a:r>
              <a:rPr lang="lt-LT" dirty="0" smtClean="0">
                <a:solidFill>
                  <a:schemeClr val="tx1"/>
                </a:solidFill>
              </a:rPr>
              <a:t>reiškia </a:t>
            </a:r>
            <a:r>
              <a:rPr lang="en-GB" dirty="0" err="1" smtClean="0">
                <a:solidFill>
                  <a:schemeClr val="tx1"/>
                </a:solidFill>
              </a:rPr>
              <a:t>atvaiz</a:t>
            </a:r>
            <a:r>
              <a:rPr lang="lt-LT" dirty="0" err="1" smtClean="0">
                <a:solidFill>
                  <a:schemeClr val="tx1"/>
                </a:solidFill>
              </a:rPr>
              <a:t>dį</a:t>
            </a:r>
            <a:r>
              <a:rPr lang="lt-LT" dirty="0" smtClean="0">
                <a:solidFill>
                  <a:schemeClr val="tx1"/>
                </a:solidFill>
              </a:rPr>
              <a:t> (atvaizdavimo būdą) arba funkciją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, kuri kiekvienam Y aibės elementui priskiria bent vieną aibės X elementą taip, kad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x</a:t>
            </a:r>
            <a:r>
              <a:rPr lang="lt-LT" dirty="0" smtClean="0">
                <a:solidFill>
                  <a:schemeClr val="tx1"/>
                </a:solidFill>
              </a:rPr>
              <a:t>) = </a:t>
            </a:r>
            <a:r>
              <a:rPr lang="lt-LT" i="1" dirty="0" smtClean="0">
                <a:solidFill>
                  <a:schemeClr val="tx1"/>
                </a:solidFill>
              </a:rPr>
              <a:t>y</a:t>
            </a:r>
            <a:r>
              <a:rPr lang="lt-LT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lt-LT" sz="1400" dirty="0" smtClean="0">
              <a:solidFill>
                <a:schemeClr val="tx1"/>
              </a:solidFill>
            </a:endParaRPr>
          </a:p>
          <a:p>
            <a:pPr algn="l"/>
            <a:r>
              <a:rPr lang="lt-LT" dirty="0" smtClean="0">
                <a:solidFill>
                  <a:schemeClr val="tx1"/>
                </a:solidFill>
              </a:rPr>
              <a:t>Reikia atkreipti dėmesį, kad </a:t>
            </a:r>
            <a:r>
              <a:rPr lang="lt-LT" dirty="0" err="1" smtClean="0">
                <a:solidFill>
                  <a:schemeClr val="tx1"/>
                </a:solidFill>
              </a:rPr>
              <a:t>siurjekcija</a:t>
            </a:r>
            <a:r>
              <a:rPr lang="lt-LT" dirty="0" smtClean="0">
                <a:solidFill>
                  <a:schemeClr val="tx1"/>
                </a:solidFill>
              </a:rPr>
              <a:t> nereikalauja </a:t>
            </a:r>
            <a:r>
              <a:rPr lang="lt-LT" dirty="0" err="1" smtClean="0">
                <a:solidFill>
                  <a:schemeClr val="tx1"/>
                </a:solidFill>
              </a:rPr>
              <a:t>vienareikšmiškumo</a:t>
            </a:r>
            <a:r>
              <a:rPr lang="lt-LT" dirty="0" smtClean="0">
                <a:solidFill>
                  <a:schemeClr val="tx1"/>
                </a:solidFill>
              </a:rPr>
              <a:t> (skirtingiems x gali būti priskirtas tas pat vienas y elementas, taip pat gali likti x elementų, kuriems nepriskiriamas joks y).</a:t>
            </a: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88317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883476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FUNKCIJŲ TIPAI. SIURJEKCIJA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20" y="1214422"/>
            <a:ext cx="8858280" cy="5429264"/>
          </a:xfrm>
        </p:spPr>
        <p:txBody>
          <a:bodyPr>
            <a:noAutofit/>
          </a:bodyPr>
          <a:lstStyle/>
          <a:p>
            <a:pPr lvl="0" algn="l"/>
            <a:r>
              <a:rPr lang="lt-LT" sz="2400" dirty="0" smtClean="0">
                <a:solidFill>
                  <a:schemeClr val="tx1"/>
                </a:solidFill>
              </a:rPr>
              <a:t>Funkcija, teigiamųjų realiųjų skaičių aibėje, kiekvienam teigiamam </a:t>
            </a:r>
            <a:r>
              <a:rPr lang="lt-LT" sz="2400" i="1" dirty="0" smtClean="0">
                <a:solidFill>
                  <a:schemeClr val="tx1"/>
                </a:solidFill>
              </a:rPr>
              <a:t>r</a:t>
            </a:r>
            <a:r>
              <a:rPr lang="lt-LT" sz="2400" dirty="0" smtClean="0">
                <a:solidFill>
                  <a:schemeClr val="tx1"/>
                </a:solidFill>
              </a:rPr>
              <a:t> priskirianti realųjį skaičių </a:t>
            </a:r>
            <a:r>
              <a:rPr lang="lt-LT" sz="2400" i="1" dirty="0" smtClean="0">
                <a:solidFill>
                  <a:schemeClr val="tx1"/>
                </a:solidFill>
              </a:rPr>
              <a:t>r</a:t>
            </a:r>
            <a:r>
              <a:rPr lang="lt-LT" sz="2400" dirty="0" smtClean="0">
                <a:solidFill>
                  <a:schemeClr val="tx1"/>
                </a:solidFill>
              </a:rPr>
              <a:t>² </a:t>
            </a:r>
            <a:r>
              <a:rPr lang="lt-LT" sz="2400" b="1" dirty="0" smtClean="0">
                <a:solidFill>
                  <a:schemeClr val="tx1"/>
                </a:solidFill>
              </a:rPr>
              <a:t>yra </a:t>
            </a:r>
            <a:r>
              <a:rPr lang="lt-LT" sz="2400" b="1" dirty="0" err="1" smtClean="0">
                <a:solidFill>
                  <a:schemeClr val="tx1"/>
                </a:solidFill>
              </a:rPr>
              <a:t>siurjekcija</a:t>
            </a:r>
            <a:r>
              <a:rPr lang="lt-LT" sz="2400" dirty="0" smtClean="0">
                <a:solidFill>
                  <a:schemeClr val="tx1"/>
                </a:solidFill>
              </a:rPr>
              <a:t>.</a:t>
            </a:r>
          </a:p>
          <a:p>
            <a:pPr lvl="0" algn="l"/>
            <a:r>
              <a:rPr lang="lt-LT" sz="2400" dirty="0" smtClean="0">
                <a:solidFill>
                  <a:schemeClr val="tx1"/>
                </a:solidFill>
              </a:rPr>
              <a:t>Funkcija, atvaizduojanti realiųjų skaičių aibę į visų realiųjų skaičių aibę </a:t>
            </a:r>
            <a:r>
              <a:rPr lang="lt-LT" sz="2400" i="1" dirty="0" smtClean="0">
                <a:solidFill>
                  <a:schemeClr val="tx1"/>
                </a:solidFill>
              </a:rPr>
              <a:t>f</a:t>
            </a:r>
            <a:r>
              <a:rPr lang="lt-LT" sz="2400" dirty="0" smtClean="0">
                <a:solidFill>
                  <a:schemeClr val="tx1"/>
                </a:solidFill>
              </a:rPr>
              <a:t>: </a:t>
            </a:r>
            <a:r>
              <a:rPr lang="lt-LT" sz="2400" b="1" dirty="0" smtClean="0">
                <a:solidFill>
                  <a:schemeClr val="tx1"/>
                </a:solidFill>
              </a:rPr>
              <a:t>R</a:t>
            </a:r>
            <a:r>
              <a:rPr lang="lt-LT" sz="2400" dirty="0" smtClean="0">
                <a:solidFill>
                  <a:schemeClr val="tx1"/>
                </a:solidFill>
              </a:rPr>
              <a:t> → </a:t>
            </a:r>
            <a:r>
              <a:rPr lang="lt-LT" sz="2400" b="1" dirty="0" smtClean="0">
                <a:solidFill>
                  <a:schemeClr val="tx1"/>
                </a:solidFill>
              </a:rPr>
              <a:t>R</a:t>
            </a:r>
            <a:r>
              <a:rPr lang="lt-LT" sz="2400" dirty="0" smtClean="0">
                <a:solidFill>
                  <a:schemeClr val="tx1"/>
                </a:solidFill>
              </a:rPr>
              <a:t> apibrėžtą taip, kad </a:t>
            </a:r>
            <a:r>
              <a:rPr lang="lt-LT" sz="2400" i="1" dirty="0" smtClean="0">
                <a:solidFill>
                  <a:schemeClr val="tx1"/>
                </a:solidFill>
              </a:rPr>
              <a:t>f</a:t>
            </a:r>
            <a:r>
              <a:rPr lang="lt-LT" sz="2400" dirty="0" smtClean="0">
                <a:solidFill>
                  <a:schemeClr val="tx1"/>
                </a:solidFill>
              </a:rPr>
              <a:t>(</a:t>
            </a:r>
            <a:r>
              <a:rPr lang="lt-LT" sz="2400" i="1" dirty="0" smtClean="0">
                <a:solidFill>
                  <a:schemeClr val="tx1"/>
                </a:solidFill>
              </a:rPr>
              <a:t>x</a:t>
            </a:r>
            <a:r>
              <a:rPr lang="lt-LT" sz="2400" dirty="0" smtClean="0">
                <a:solidFill>
                  <a:schemeClr val="tx1"/>
                </a:solidFill>
              </a:rPr>
              <a:t>) = </a:t>
            </a:r>
            <a:r>
              <a:rPr lang="lt-LT" sz="2400" i="1" dirty="0" smtClean="0">
                <a:solidFill>
                  <a:schemeClr val="tx1"/>
                </a:solidFill>
              </a:rPr>
              <a:t>x</a:t>
            </a:r>
            <a:r>
              <a:rPr lang="lt-LT" sz="2400" dirty="0" smtClean="0">
                <a:solidFill>
                  <a:schemeClr val="tx1"/>
                </a:solidFill>
              </a:rPr>
              <a:t>² </a:t>
            </a:r>
            <a:r>
              <a:rPr lang="lt-LT" sz="2400" b="1" dirty="0" smtClean="0">
                <a:solidFill>
                  <a:schemeClr val="tx1"/>
                </a:solidFill>
              </a:rPr>
              <a:t>nėra </a:t>
            </a:r>
            <a:r>
              <a:rPr lang="lt-LT" sz="2400" b="1" dirty="0" err="1" smtClean="0">
                <a:solidFill>
                  <a:schemeClr val="tx1"/>
                </a:solidFill>
              </a:rPr>
              <a:t>siurjekcija</a:t>
            </a:r>
            <a:r>
              <a:rPr lang="lt-LT" sz="2400" dirty="0" smtClean="0">
                <a:solidFill>
                  <a:schemeClr val="tx1"/>
                </a:solidFill>
              </a:rPr>
              <a:t>, kadangi nėra tokio realiojo skaičiaus </a:t>
            </a:r>
            <a:r>
              <a:rPr lang="lt-LT" sz="2400" i="1" dirty="0" smtClean="0">
                <a:solidFill>
                  <a:schemeClr val="tx1"/>
                </a:solidFill>
              </a:rPr>
              <a:t>x</a:t>
            </a:r>
            <a:r>
              <a:rPr lang="lt-LT" sz="2400" dirty="0" smtClean="0">
                <a:solidFill>
                  <a:schemeClr val="tx1"/>
                </a:solidFill>
              </a:rPr>
              <a:t>, kuriam </a:t>
            </a:r>
            <a:r>
              <a:rPr lang="lt-LT" sz="2400" i="1" dirty="0" smtClean="0">
                <a:solidFill>
                  <a:schemeClr val="tx1"/>
                </a:solidFill>
              </a:rPr>
              <a:t>x</a:t>
            </a:r>
            <a:r>
              <a:rPr lang="lt-LT" sz="2400" dirty="0" smtClean="0">
                <a:solidFill>
                  <a:schemeClr val="tx1"/>
                </a:solidFill>
              </a:rPr>
              <a:t>² = −1.</a:t>
            </a:r>
          </a:p>
          <a:p>
            <a:pPr algn="l"/>
            <a:endParaRPr lang="lt-LT" sz="7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tx1"/>
                </a:solidFill>
              </a:rPr>
              <a:t>SIURJEKCIJOS PAVYZDYS				</a:t>
            </a:r>
          </a:p>
          <a:p>
            <a:pPr algn="l"/>
            <a:r>
              <a:rPr lang="lt-LT" sz="1800" i="1" dirty="0" smtClean="0">
                <a:solidFill>
                  <a:schemeClr val="tx1"/>
                </a:solidFill>
              </a:rPr>
              <a:t>				                                NESIURJEKTYVI FUNKCIJA</a:t>
            </a: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pic>
        <p:nvPicPr>
          <p:cNvPr id="6" name="Picture 5" descr="http://upload.wikimedia.org/wikipedia/commons/thumb/6/6c/Surjection.svg/200px-Surjection.svg.png">
            <a:hlinkClick r:id="rId3"/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2" y="3714752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://upload.wikimedia.org/wikipedia/commons/thumb/0/02/Injection.svg/200px-Injection.svg.png">
            <a:hlinkClick r:id="rId5"/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98" y="3929066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8831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883475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FUNKCIJŲ TIPAI. </a:t>
            </a:r>
            <a:r>
              <a:rPr lang="en-GB" b="1" dirty="0" smtClean="0">
                <a:solidFill>
                  <a:schemeClr val="accent3"/>
                </a:solidFill>
              </a:rPr>
              <a:t>BI</a:t>
            </a:r>
            <a:r>
              <a:rPr lang="lt-LT" b="1" dirty="0" smtClean="0">
                <a:solidFill>
                  <a:schemeClr val="accent3"/>
                </a:solidFill>
              </a:rPr>
              <a:t>JEKCIJA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28736"/>
            <a:ext cx="9036496" cy="5429264"/>
          </a:xfrm>
        </p:spPr>
        <p:txBody>
          <a:bodyPr>
            <a:noAutofit/>
          </a:bodyPr>
          <a:lstStyle/>
          <a:p>
            <a:pPr algn="l"/>
            <a:r>
              <a:rPr lang="lt-LT" b="1" dirty="0" err="1" smtClean="0">
                <a:solidFill>
                  <a:schemeClr val="tx1"/>
                </a:solidFill>
              </a:rPr>
              <a:t>Bijekcija</a:t>
            </a:r>
            <a:r>
              <a:rPr lang="lt-LT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matematikoje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yra </a:t>
            </a:r>
            <a:r>
              <a:rPr lang="en-GB" dirty="0" err="1" smtClean="0">
                <a:solidFill>
                  <a:schemeClr val="tx1"/>
                </a:solidFill>
              </a:rPr>
              <a:t>atvaizdis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arba </a:t>
            </a:r>
            <a:r>
              <a:rPr lang="en-GB" dirty="0" err="1" smtClean="0">
                <a:solidFill>
                  <a:schemeClr val="tx1"/>
                </a:solidFill>
              </a:rPr>
              <a:t>funkcija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 atvaizduojanti </a:t>
            </a:r>
            <a:r>
              <a:rPr lang="en-GB" dirty="0" err="1" smtClean="0">
                <a:solidFill>
                  <a:schemeClr val="tx1"/>
                </a:solidFill>
              </a:rPr>
              <a:t>aib</a:t>
            </a:r>
            <a:r>
              <a:rPr lang="lt-LT" dirty="0" smtClean="0">
                <a:solidFill>
                  <a:schemeClr val="tx1"/>
                </a:solidFill>
              </a:rPr>
              <a:t>ę </a:t>
            </a:r>
            <a:r>
              <a:rPr lang="lt-LT" i="1" dirty="0" smtClean="0">
                <a:solidFill>
                  <a:schemeClr val="tx1"/>
                </a:solidFill>
              </a:rPr>
              <a:t>X</a:t>
            </a:r>
            <a:r>
              <a:rPr lang="lt-LT" dirty="0" smtClean="0">
                <a:solidFill>
                  <a:schemeClr val="tx1"/>
                </a:solidFill>
              </a:rPr>
              <a:t> į aibę </a:t>
            </a:r>
            <a:r>
              <a:rPr lang="lt-LT" i="1" dirty="0" smtClean="0">
                <a:solidFill>
                  <a:schemeClr val="tx1"/>
                </a:solidFill>
              </a:rPr>
              <a:t>Y</a:t>
            </a:r>
            <a:r>
              <a:rPr lang="lt-LT" dirty="0" smtClean="0">
                <a:solidFill>
                  <a:schemeClr val="tx1"/>
                </a:solidFill>
              </a:rPr>
              <a:t> taip, kad kiekvieną aibės </a:t>
            </a:r>
            <a:r>
              <a:rPr lang="lt-LT" i="1" dirty="0" smtClean="0">
                <a:solidFill>
                  <a:schemeClr val="tx1"/>
                </a:solidFill>
              </a:rPr>
              <a:t>Y</a:t>
            </a:r>
            <a:r>
              <a:rPr lang="lt-LT" dirty="0" smtClean="0">
                <a:solidFill>
                  <a:schemeClr val="tx1"/>
                </a:solidFill>
              </a:rPr>
              <a:t> elementą </a:t>
            </a:r>
            <a:r>
              <a:rPr lang="lt-LT" i="1" dirty="0" smtClean="0">
                <a:solidFill>
                  <a:schemeClr val="tx1"/>
                </a:solidFill>
              </a:rPr>
              <a:t>y</a:t>
            </a:r>
            <a:r>
              <a:rPr lang="lt-LT" dirty="0" smtClean="0">
                <a:solidFill>
                  <a:schemeClr val="tx1"/>
                </a:solidFill>
              </a:rPr>
              <a:t> atitinka tik vienas </a:t>
            </a:r>
            <a:r>
              <a:rPr lang="lt-LT" i="1" dirty="0" smtClean="0">
                <a:solidFill>
                  <a:schemeClr val="tx1"/>
                </a:solidFill>
              </a:rPr>
              <a:t>X</a:t>
            </a:r>
            <a:r>
              <a:rPr lang="lt-LT" dirty="0" smtClean="0">
                <a:solidFill>
                  <a:schemeClr val="tx1"/>
                </a:solidFill>
              </a:rPr>
              <a:t> aibės elementas </a:t>
            </a:r>
            <a:r>
              <a:rPr lang="lt-LT" i="1" dirty="0" smtClean="0">
                <a:solidFill>
                  <a:schemeClr val="tx1"/>
                </a:solidFill>
              </a:rPr>
              <a:t>x</a:t>
            </a:r>
            <a:r>
              <a:rPr lang="lt-LT" dirty="0" smtClean="0">
                <a:solidFill>
                  <a:schemeClr val="tx1"/>
                </a:solidFill>
              </a:rPr>
              <a:t> ir kiekvieną </a:t>
            </a:r>
            <a:r>
              <a:rPr lang="lt-LT" i="1" dirty="0" smtClean="0">
                <a:solidFill>
                  <a:schemeClr val="tx1"/>
                </a:solidFill>
              </a:rPr>
              <a:t>x</a:t>
            </a:r>
            <a:r>
              <a:rPr lang="lt-LT" dirty="0" smtClean="0">
                <a:solidFill>
                  <a:schemeClr val="tx1"/>
                </a:solidFill>
              </a:rPr>
              <a:t> atitinka tik vienas </a:t>
            </a:r>
            <a:r>
              <a:rPr lang="lt-LT" i="1" dirty="0" smtClean="0">
                <a:solidFill>
                  <a:schemeClr val="tx1"/>
                </a:solidFill>
              </a:rPr>
              <a:t>y</a:t>
            </a:r>
            <a:r>
              <a:rPr lang="lt-LT" dirty="0" smtClean="0">
                <a:solidFill>
                  <a:schemeClr val="tx1"/>
                </a:solidFill>
              </a:rPr>
              <a:t>: </a:t>
            </a:r>
            <a:r>
              <a:rPr lang="lt-LT" i="1" dirty="0" smtClean="0">
                <a:solidFill>
                  <a:schemeClr val="tx1"/>
                </a:solidFill>
              </a:rPr>
              <a:t>f</a:t>
            </a:r>
            <a:r>
              <a:rPr lang="lt-LT" dirty="0" smtClean="0">
                <a:solidFill>
                  <a:schemeClr val="tx1"/>
                </a:solidFill>
              </a:rPr>
              <a:t>(</a:t>
            </a:r>
            <a:r>
              <a:rPr lang="lt-LT" i="1" dirty="0" smtClean="0">
                <a:solidFill>
                  <a:schemeClr val="tx1"/>
                </a:solidFill>
              </a:rPr>
              <a:t>x</a:t>
            </a:r>
            <a:r>
              <a:rPr lang="lt-LT" dirty="0" smtClean="0">
                <a:solidFill>
                  <a:schemeClr val="tx1"/>
                </a:solidFill>
              </a:rPr>
              <a:t>) = </a:t>
            </a:r>
            <a:r>
              <a:rPr lang="lt-LT" i="1" dirty="0" smtClean="0">
                <a:solidFill>
                  <a:schemeClr val="tx1"/>
                </a:solidFill>
              </a:rPr>
              <a:t>y</a:t>
            </a:r>
            <a:r>
              <a:rPr lang="lt-LT" dirty="0" smtClean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lt-LT" dirty="0" smtClean="0">
                <a:solidFill>
                  <a:schemeClr val="tx1"/>
                </a:solidFill>
              </a:rPr>
              <a:t>Kitais žodžiais sakant, funkcija yra </a:t>
            </a:r>
            <a:r>
              <a:rPr lang="lt-LT" b="1" dirty="0" err="1" smtClean="0">
                <a:solidFill>
                  <a:srgbClr val="FF0000"/>
                </a:solidFill>
              </a:rPr>
              <a:t>bijekcija</a:t>
            </a:r>
            <a:r>
              <a:rPr lang="lt-LT" dirty="0" smtClean="0">
                <a:solidFill>
                  <a:schemeClr val="tx1"/>
                </a:solidFill>
              </a:rPr>
              <a:t>, jei ji yra injekcija ir </a:t>
            </a:r>
            <a:r>
              <a:rPr lang="lt-LT" dirty="0" err="1" smtClean="0">
                <a:solidFill>
                  <a:schemeClr val="tx1"/>
                </a:solidFill>
              </a:rPr>
              <a:t>siurjekcija</a:t>
            </a:r>
            <a:r>
              <a:rPr lang="lt-LT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19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5000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792088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DEKARTO SANDAUGA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908720"/>
            <a:ext cx="9036496" cy="5949280"/>
          </a:xfrm>
        </p:spPr>
        <p:txBody>
          <a:bodyPr>
            <a:noAutofit/>
          </a:bodyPr>
          <a:lstStyle/>
          <a:p>
            <a:pPr algn="l"/>
            <a:r>
              <a:rPr lang="lt-LT" sz="1800" b="1" dirty="0"/>
              <a:t> </a:t>
            </a:r>
            <a:r>
              <a:rPr lang="lt-LT" sz="2000" b="1" dirty="0">
                <a:solidFill>
                  <a:schemeClr val="tx1"/>
                </a:solidFill>
              </a:rPr>
              <a:t> </a:t>
            </a:r>
            <a:r>
              <a:rPr lang="lt-LT" sz="2400" dirty="0">
                <a:solidFill>
                  <a:schemeClr val="tx1"/>
                </a:solidFill>
              </a:rPr>
              <a:t>Tegu turime dvi aibes A ir B: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 A={1, 2}, B= {3, 4, 5}.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 </a:t>
            </a:r>
            <a:r>
              <a:rPr lang="lt-LT" sz="2400" dirty="0" smtClean="0">
                <a:solidFill>
                  <a:schemeClr val="tx1"/>
                </a:solidFill>
              </a:rPr>
              <a:t>Imkime </a:t>
            </a:r>
            <a:r>
              <a:rPr lang="lt-LT" sz="2400" dirty="0">
                <a:solidFill>
                  <a:schemeClr val="tx1"/>
                </a:solidFill>
              </a:rPr>
              <a:t>poras, kurių kiekvienoje yra vienas elementas iš A, o kitas iš B. Porose elementų tvarka svarbi (1-as elementas iš A, 2-as – iš B), angl.</a:t>
            </a:r>
            <a:r>
              <a:rPr lang="lt-LT" sz="2400" i="1" dirty="0">
                <a:solidFill>
                  <a:schemeClr val="tx1"/>
                </a:solidFill>
              </a:rPr>
              <a:t> </a:t>
            </a:r>
            <a:r>
              <a:rPr lang="lt-LT" sz="2400" i="1" dirty="0">
                <a:solidFill>
                  <a:srgbClr val="FF0000"/>
                </a:solidFill>
              </a:rPr>
              <a:t>ordered pairs</a:t>
            </a:r>
            <a:r>
              <a:rPr lang="lt-LT" sz="24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 </a:t>
            </a:r>
            <a:r>
              <a:rPr lang="lt-LT" sz="2400" b="1" dirty="0" smtClean="0">
                <a:solidFill>
                  <a:schemeClr val="tx1"/>
                </a:solidFill>
              </a:rPr>
              <a:t>Visų </a:t>
            </a:r>
            <a:r>
              <a:rPr lang="lt-LT" sz="2400" b="1" dirty="0">
                <a:solidFill>
                  <a:schemeClr val="tx1"/>
                </a:solidFill>
              </a:rPr>
              <a:t>tokių </a:t>
            </a:r>
            <a:r>
              <a:rPr lang="lt-LT" sz="2400" b="1" dirty="0">
                <a:solidFill>
                  <a:srgbClr val="FF0000"/>
                </a:solidFill>
              </a:rPr>
              <a:t>sutvarkytų porų aibė </a:t>
            </a:r>
            <a:r>
              <a:rPr lang="lt-LT" sz="2400" b="1" dirty="0">
                <a:solidFill>
                  <a:schemeClr val="tx1"/>
                </a:solidFill>
              </a:rPr>
              <a:t>yra vadinama aibių A ir B Dekarto sandauga:</a:t>
            </a:r>
            <a:r>
              <a:rPr lang="lt-LT" sz="2400" dirty="0">
                <a:solidFill>
                  <a:schemeClr val="tx1"/>
                </a:solidFill>
              </a:rPr>
              <a:t> A×B ={(1, 3), (1, 4),(1, 5),(2, 3),(2, 4),(2, 5)}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Gali būti   B×A = {(3, 1),(3, 2),(4, 1),(4, 2),(5, 1),(5, 2)}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Akivaizdu, kad  </a:t>
            </a:r>
            <a:r>
              <a:rPr lang="lt-LT" sz="2400" dirty="0" smtClean="0">
                <a:solidFill>
                  <a:schemeClr val="tx1"/>
                </a:solidFill>
              </a:rPr>
              <a:t>A×B ≠ </a:t>
            </a:r>
            <a:r>
              <a:rPr lang="lt-LT" sz="2400" dirty="0">
                <a:solidFill>
                  <a:schemeClr val="tx1"/>
                </a:solidFill>
              </a:rPr>
              <a:t>B×A.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 </a:t>
            </a:r>
            <a:r>
              <a:rPr lang="lt-LT" sz="2400" b="1" dirty="0" smtClean="0">
                <a:solidFill>
                  <a:schemeClr val="tx1"/>
                </a:solidFill>
              </a:rPr>
              <a:t>Dekarto </a:t>
            </a:r>
            <a:r>
              <a:rPr lang="lt-LT" sz="2400" b="1" dirty="0">
                <a:solidFill>
                  <a:schemeClr val="tx1"/>
                </a:solidFill>
              </a:rPr>
              <a:t>sandaugos formalus apibrėžimas:</a:t>
            </a:r>
            <a:endParaRPr lang="lt-LT" sz="2400" dirty="0">
              <a:solidFill>
                <a:schemeClr val="tx1"/>
              </a:solidFill>
            </a:endParaRP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A×B = {(a,b) : a ∈ A ir b ∈ B}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B×A = {(b,a) : b ∈ B ir a ∈ A}</a:t>
            </a:r>
          </a:p>
          <a:p>
            <a:pPr algn="l"/>
            <a:endParaRPr lang="lt-LT" sz="1800" dirty="0"/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69059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0"/>
            <a:ext cx="7772400" cy="1470025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FUNKCIJŲ TIPAI. </a:t>
            </a:r>
            <a:r>
              <a:rPr lang="en-GB" b="1" dirty="0" smtClean="0">
                <a:solidFill>
                  <a:schemeClr val="accent3"/>
                </a:solidFill>
              </a:rPr>
              <a:t>BI</a:t>
            </a:r>
            <a:r>
              <a:rPr lang="lt-LT" b="1" dirty="0" smtClean="0">
                <a:solidFill>
                  <a:schemeClr val="accent3"/>
                </a:solidFill>
              </a:rPr>
              <a:t>JEKCIJA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28736"/>
            <a:ext cx="9036496" cy="5429264"/>
          </a:xfrm>
        </p:spPr>
        <p:txBody>
          <a:bodyPr>
            <a:noAutofit/>
          </a:bodyPr>
          <a:lstStyle/>
          <a:p>
            <a:pPr algn="l"/>
            <a:r>
              <a:rPr lang="lt-LT" sz="2800" dirty="0" err="1" smtClean="0">
                <a:solidFill>
                  <a:schemeClr val="tx1"/>
                </a:solidFill>
              </a:rPr>
              <a:t>Bijekciją</a:t>
            </a:r>
            <a:r>
              <a:rPr lang="lt-LT" sz="2800" dirty="0" smtClean="0">
                <a:solidFill>
                  <a:schemeClr val="tx1"/>
                </a:solidFill>
              </a:rPr>
              <a:t> dar vadina </a:t>
            </a:r>
            <a:r>
              <a:rPr lang="lt-LT" sz="2800" i="1" dirty="0" smtClean="0">
                <a:solidFill>
                  <a:srgbClr val="FF0000"/>
                </a:solidFill>
              </a:rPr>
              <a:t>abipusiškai vienareikšmiu atvaizdavimu </a:t>
            </a:r>
            <a:r>
              <a:rPr lang="lt-LT" sz="2800" dirty="0" smtClean="0">
                <a:solidFill>
                  <a:schemeClr val="tx1"/>
                </a:solidFill>
              </a:rPr>
              <a:t>(arba </a:t>
            </a:r>
            <a:r>
              <a:rPr lang="lt-LT" sz="2800" i="1" dirty="0" smtClean="0">
                <a:solidFill>
                  <a:schemeClr val="tx1"/>
                </a:solidFill>
              </a:rPr>
              <a:t>abipusiškai vienareikšme atitiktimi</a:t>
            </a:r>
            <a:r>
              <a:rPr lang="lt-LT" sz="2800" dirty="0" smtClean="0">
                <a:solidFill>
                  <a:schemeClr val="tx1"/>
                </a:solidFill>
              </a:rPr>
              <a:t>, </a:t>
            </a:r>
            <a:r>
              <a:rPr lang="lt-LT" sz="2800" i="1" dirty="0" smtClean="0">
                <a:solidFill>
                  <a:schemeClr val="tx1"/>
                </a:solidFill>
              </a:rPr>
              <a:t>abipusiškai vienareikšmiu atvaizdžiu</a:t>
            </a:r>
            <a:r>
              <a:rPr lang="lt-LT" sz="2800" dirty="0" smtClean="0">
                <a:solidFill>
                  <a:schemeClr val="tx1"/>
                </a:solidFill>
              </a:rPr>
              <a:t>), kadangi šiuo atveju ne tik kiekvienam a ∈ A priskiriamas vienintelis aibės B elementas b, žymimas f(a), bet ir kiekvienam b ∈ B egzistuoja vienintelis</a:t>
            </a:r>
          </a:p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a ∈ A toks, kad f(a) = b. </a:t>
            </a:r>
            <a:endParaRPr lang="en-GB" sz="2800" i="1" dirty="0" smtClean="0">
              <a:solidFill>
                <a:schemeClr val="tx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			         </a:t>
            </a:r>
            <a:r>
              <a:rPr lang="lt-LT" sz="1800" i="1" dirty="0" err="1" smtClean="0">
                <a:solidFill>
                  <a:schemeClr val="tx1"/>
                </a:solidFill>
              </a:rPr>
              <a:t>Bijekcijos</a:t>
            </a:r>
            <a:r>
              <a:rPr lang="lt-LT" sz="1800" i="1" dirty="0" smtClean="0">
                <a:solidFill>
                  <a:schemeClr val="tx1"/>
                </a:solidFill>
              </a:rPr>
              <a:t> pavyzdys</a:t>
            </a:r>
            <a:r>
              <a:rPr lang="lt-LT" sz="1800" i="1" dirty="0" smtClean="0">
                <a:solidFill>
                  <a:schemeClr val="bg1"/>
                </a:solidFill>
              </a:rPr>
              <a:t>	</a:t>
            </a: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pic>
        <p:nvPicPr>
          <p:cNvPr id="4" name="Picture 3" descr="http://upload.wikimedia.org/wikipedia/commons/thumb/a/a5/Bijection.svg/200px-Bijection.svg.png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290" y="414338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20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50007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28736"/>
            <a:ext cx="9036496" cy="5429264"/>
          </a:xfrm>
        </p:spPr>
        <p:txBody>
          <a:bodyPr>
            <a:noAutofit/>
          </a:bodyPr>
          <a:lstStyle/>
          <a:p>
            <a:pPr algn="l"/>
            <a:r>
              <a:rPr lang="en-US" b="1" i="1" dirty="0">
                <a:solidFill>
                  <a:srgbClr val="FF0000"/>
                </a:solidFill>
              </a:rPr>
              <a:t>What makes a relation a function in Math? </a:t>
            </a:r>
          </a:p>
          <a:p>
            <a:pPr algn="l"/>
            <a:r>
              <a:rPr lang="en-US" sz="2800" b="1" dirty="0" smtClean="0">
                <a:solidFill>
                  <a:srgbClr val="FF0000"/>
                </a:solidFill>
              </a:rPr>
              <a:t>Functions</a:t>
            </a:r>
            <a:r>
              <a:rPr lang="en-US" sz="2800" b="1" dirty="0" smtClean="0">
                <a:solidFill>
                  <a:schemeClr val="tx1"/>
                </a:solidFill>
              </a:rPr>
              <a:t>  </a:t>
            </a:r>
            <a:r>
              <a:rPr lang="en-US" sz="2800" dirty="0" smtClean="0">
                <a:solidFill>
                  <a:schemeClr val="tx1"/>
                </a:solidFill>
              </a:rPr>
              <a:t>are </a:t>
            </a:r>
            <a:r>
              <a:rPr lang="en-US" sz="2800" dirty="0">
                <a:solidFill>
                  <a:schemeClr val="tx1"/>
                </a:solidFill>
              </a:rPr>
              <a:t>a special kind of </a:t>
            </a:r>
            <a:r>
              <a:rPr lang="en-US" sz="2800" dirty="0" smtClean="0">
                <a:solidFill>
                  <a:schemeClr val="tx1"/>
                </a:solidFill>
              </a:rPr>
              <a:t>relation. 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At first glance, a function looks just like a </a:t>
            </a:r>
            <a:r>
              <a:rPr lang="en-US" sz="2800" dirty="0" smtClean="0">
                <a:solidFill>
                  <a:schemeClr val="tx1"/>
                </a:solidFill>
              </a:rPr>
              <a:t>relation. </a:t>
            </a:r>
            <a:r>
              <a:rPr lang="en-US" sz="2800" dirty="0">
                <a:solidFill>
                  <a:schemeClr val="tx1"/>
                </a:solidFill>
              </a:rPr>
              <a:t>It's a set of </a:t>
            </a:r>
            <a:r>
              <a:rPr lang="en-US" sz="2800" dirty="0" smtClean="0">
                <a:solidFill>
                  <a:schemeClr val="tx1"/>
                </a:solidFill>
              </a:rPr>
              <a:t>ordered pairs  such </a:t>
            </a:r>
            <a:r>
              <a:rPr lang="en-US" sz="2800" dirty="0">
                <a:solidFill>
                  <a:schemeClr val="tx1"/>
                </a:solidFill>
              </a:rPr>
              <a:t>as { (0,1) , (5, 22), (11,9) }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Like a relation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smtClean="0">
                <a:solidFill>
                  <a:schemeClr val="tx1"/>
                </a:solidFill>
              </a:rPr>
              <a:t>function has </a:t>
            </a:r>
            <a:r>
              <a:rPr lang="en-US" sz="2800" dirty="0">
                <a:solidFill>
                  <a:schemeClr val="tx1"/>
                </a:solidFill>
              </a:rPr>
              <a:t>a domain and range made up of the x and y values of ordered pairs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r>
              <a:rPr lang="en-US" sz="2800" dirty="0">
                <a:solidFill>
                  <a:schemeClr val="tx1"/>
                </a:solidFill>
              </a:rPr>
              <a:t> 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In mathematics, </a:t>
            </a:r>
            <a:r>
              <a:rPr lang="en-US" sz="2800" b="1" dirty="0">
                <a:solidFill>
                  <a:srgbClr val="FF0000"/>
                </a:solidFill>
              </a:rPr>
              <a:t>what distinguishes a function from a relation</a:t>
            </a:r>
            <a:r>
              <a:rPr lang="en-US" sz="2800" dirty="0">
                <a:solidFill>
                  <a:schemeClr val="tx1"/>
                </a:solidFill>
              </a:rPr>
              <a:t> is that each x value in a </a:t>
            </a:r>
            <a:r>
              <a:rPr lang="en-US" sz="2800" dirty="0" smtClean="0">
                <a:solidFill>
                  <a:schemeClr val="tx1"/>
                </a:solidFill>
              </a:rPr>
              <a:t>function has </a:t>
            </a:r>
            <a:r>
              <a:rPr lang="en-US" sz="2800" dirty="0">
                <a:solidFill>
                  <a:schemeClr val="tx1"/>
                </a:solidFill>
              </a:rPr>
              <a:t>one and only ONE y-value. 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1800" i="1" dirty="0">
              <a:solidFill>
                <a:schemeClr val="tx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21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5000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28736"/>
            <a:ext cx="9036496" cy="5429264"/>
          </a:xfrm>
        </p:spPr>
        <p:txBody>
          <a:bodyPr>
            <a:noAutofit/>
          </a:bodyPr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chemeClr val="tx1"/>
                </a:solidFill>
              </a:rPr>
              <a:t>domain and range of a relation </a:t>
            </a:r>
          </a:p>
          <a:p>
            <a:pPr algn="l"/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b="1" dirty="0" smtClean="0">
                <a:solidFill>
                  <a:srgbClr val="FF0000"/>
                </a:solidFill>
              </a:rPr>
              <a:t>domain </a:t>
            </a:r>
            <a:r>
              <a:rPr lang="en-US" sz="4000" dirty="0" smtClean="0">
                <a:solidFill>
                  <a:schemeClr val="tx1"/>
                </a:solidFill>
              </a:rPr>
              <a:t>is </a:t>
            </a:r>
            <a:r>
              <a:rPr lang="en-US" sz="4000" dirty="0">
                <a:solidFill>
                  <a:schemeClr val="tx1"/>
                </a:solidFill>
              </a:rPr>
              <a:t>the set of all the first numbers of the </a:t>
            </a:r>
            <a:r>
              <a:rPr lang="en-US" sz="4000" b="1" dirty="0" smtClean="0">
                <a:solidFill>
                  <a:srgbClr val="FF0000"/>
                </a:solidFill>
              </a:rPr>
              <a:t>ordered pairs</a:t>
            </a:r>
            <a:r>
              <a:rPr lang="en-US" sz="4000" dirty="0" smtClean="0">
                <a:solidFill>
                  <a:schemeClr val="tx1"/>
                </a:solidFill>
              </a:rPr>
              <a:t>. </a:t>
            </a:r>
            <a:r>
              <a:rPr lang="en-US" sz="4000" dirty="0">
                <a:solidFill>
                  <a:schemeClr val="tx1"/>
                </a:solidFill>
              </a:rPr>
              <a:t>In other words, the domain is all of the x-values.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The </a:t>
            </a:r>
            <a:r>
              <a:rPr lang="en-US" sz="4000" b="1" dirty="0">
                <a:solidFill>
                  <a:srgbClr val="FF0000"/>
                </a:solidFill>
              </a:rPr>
              <a:t>range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is the set of the second numbers in each pair, or the y-values.</a:t>
            </a:r>
            <a:endParaRPr lang="en-GB" sz="4000" i="1" dirty="0" smtClean="0">
              <a:solidFill>
                <a:schemeClr val="tx1"/>
              </a:solidFill>
            </a:endParaRPr>
          </a:p>
          <a:p>
            <a:pPr algn="l"/>
            <a:endParaRPr lang="en-US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22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5000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936104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9036496" cy="5616624"/>
          </a:xfrm>
        </p:spPr>
        <p:txBody>
          <a:bodyPr>
            <a:noAutofit/>
          </a:bodyPr>
          <a:lstStyle/>
          <a:p>
            <a:pPr algn="l"/>
            <a:r>
              <a:rPr lang="en-US" sz="2400" b="1" i="1" dirty="0">
                <a:solidFill>
                  <a:schemeClr val="accent3"/>
                </a:solidFill>
              </a:rPr>
              <a:t>What makes a relation a function in Math? </a:t>
            </a:r>
            <a:endParaRPr lang="en-US" sz="2400" b="1" i="1" dirty="0" smtClean="0">
              <a:solidFill>
                <a:schemeClr val="accent3"/>
              </a:solidFill>
            </a:endParaRPr>
          </a:p>
          <a:p>
            <a:pPr algn="l"/>
            <a:endParaRPr lang="en-US" sz="1000" b="1" i="1" dirty="0">
              <a:solidFill>
                <a:srgbClr val="FF0000"/>
              </a:solidFill>
            </a:endParaRPr>
          </a:p>
          <a:p>
            <a:pPr algn="l"/>
            <a:r>
              <a:rPr lang="en-US" sz="2400" b="1" dirty="0">
                <a:solidFill>
                  <a:srgbClr val="FF0000"/>
                </a:solidFill>
              </a:rPr>
              <a:t>Relation</a:t>
            </a:r>
            <a:r>
              <a:rPr lang="en-US" sz="2400" b="1" dirty="0">
                <a:solidFill>
                  <a:schemeClr val="tx1"/>
                </a:solidFill>
              </a:rPr>
              <a:t>:  A relation is simply a set of ordered pairs.</a:t>
            </a:r>
          </a:p>
          <a:p>
            <a:pPr algn="l"/>
            <a:r>
              <a:rPr lang="en-US" sz="2400" b="1" dirty="0">
                <a:solidFill>
                  <a:srgbClr val="FF0000"/>
                </a:solidFill>
              </a:rPr>
              <a:t>Function</a:t>
            </a:r>
            <a:r>
              <a:rPr lang="en-US" sz="2400" b="1" dirty="0">
                <a:solidFill>
                  <a:schemeClr val="tx1"/>
                </a:solidFill>
              </a:rPr>
              <a:t>:  A function is a set of ordered pairs in which </a:t>
            </a:r>
            <a:r>
              <a:rPr lang="en-US" sz="2400" b="1" dirty="0">
                <a:solidFill>
                  <a:srgbClr val="FF0000"/>
                </a:solidFill>
              </a:rPr>
              <a:t>each </a:t>
            </a:r>
            <a:r>
              <a:rPr lang="en-US" sz="2400" b="1" i="1" dirty="0">
                <a:solidFill>
                  <a:srgbClr val="FF0000"/>
                </a:solidFill>
              </a:rPr>
              <a:t>x</a:t>
            </a:r>
            <a:r>
              <a:rPr lang="en-US" sz="2400" b="1" dirty="0">
                <a:solidFill>
                  <a:srgbClr val="FF0000"/>
                </a:solidFill>
              </a:rPr>
              <a:t>-element has only ONE </a:t>
            </a:r>
            <a:r>
              <a:rPr lang="en-US" sz="2400" b="1" i="1" dirty="0">
                <a:solidFill>
                  <a:srgbClr val="FF0000"/>
                </a:solidFill>
              </a:rPr>
              <a:t>y</a:t>
            </a:r>
            <a:r>
              <a:rPr lang="en-US" sz="2400" b="1" dirty="0">
                <a:solidFill>
                  <a:srgbClr val="FF0000"/>
                </a:solidFill>
              </a:rPr>
              <a:t>-element associated with it.</a:t>
            </a: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endParaRPr lang="en-US" sz="1800" i="1" dirty="0" smtClean="0">
              <a:solidFill>
                <a:schemeClr val="bg1"/>
              </a:solidFill>
            </a:endParaRPr>
          </a:p>
          <a:p>
            <a:pPr algn="l"/>
            <a:endParaRPr lang="en-US" sz="1800" i="1" dirty="0">
              <a:solidFill>
                <a:schemeClr val="bg1"/>
              </a:solidFill>
            </a:endParaRPr>
          </a:p>
          <a:p>
            <a:pPr algn="l"/>
            <a:endParaRPr lang="en-US" sz="1800" i="1" dirty="0" smtClean="0">
              <a:solidFill>
                <a:schemeClr val="bg1"/>
              </a:solidFill>
            </a:endParaRPr>
          </a:p>
          <a:p>
            <a:pPr algn="l"/>
            <a:endParaRPr lang="en-US" sz="1800" i="1" dirty="0">
              <a:solidFill>
                <a:schemeClr val="bg1"/>
              </a:solidFill>
            </a:endParaRPr>
          </a:p>
          <a:p>
            <a:pPr algn="l"/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</a:rPr>
              <a:t>           Relation (not a function)			             Function</a:t>
            </a:r>
            <a:endParaRPr lang="en-US" sz="1800" i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Vertical line test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sz="2000" b="1" dirty="0" smtClean="0">
                <a:solidFill>
                  <a:schemeClr val="tx1"/>
                </a:solidFill>
              </a:rPr>
              <a:t>each </a:t>
            </a:r>
            <a:r>
              <a:rPr lang="en-US" sz="2000" b="1" dirty="0">
                <a:solidFill>
                  <a:schemeClr val="tx1"/>
                </a:solidFill>
              </a:rPr>
              <a:t>vertical line drawn through the graph will intersect a function in only one location.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l"/>
            <a:endParaRPr lang="en-US" sz="105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198120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87" y="2943589"/>
            <a:ext cx="1921396" cy="1921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23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50007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28736"/>
            <a:ext cx="9036496" cy="5429264"/>
          </a:xfrm>
        </p:spPr>
        <p:txBody>
          <a:bodyPr>
            <a:noAutofit/>
          </a:bodyPr>
          <a:lstStyle/>
          <a:p>
            <a:pPr algn="l"/>
            <a:r>
              <a:rPr lang="lt-LT" sz="2400" dirty="0" smtClean="0">
                <a:solidFill>
                  <a:schemeClr val="tx1"/>
                </a:solidFill>
              </a:rPr>
              <a:t>Say </a:t>
            </a:r>
            <a:r>
              <a:rPr lang="lt-LT" sz="2400" dirty="0">
                <a:solidFill>
                  <a:schemeClr val="tx1"/>
                </a:solidFill>
              </a:rPr>
              <a:t>we are asked to prove that "≤" is a partial order. We then proceed to prove each property above in turn (Often, the proof of transitivity is the hardest).</a:t>
            </a:r>
          </a:p>
          <a:p>
            <a:pPr algn="l"/>
            <a:r>
              <a:rPr lang="lt-LT" sz="2400" b="1" dirty="0">
                <a:solidFill>
                  <a:srgbClr val="FF0000"/>
                </a:solidFill>
              </a:rPr>
              <a:t>Reflexive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Clearly, it is true that </a:t>
            </a:r>
            <a:r>
              <a:rPr lang="lt-LT" sz="2400" i="1" dirty="0">
                <a:solidFill>
                  <a:schemeClr val="tx1"/>
                </a:solidFill>
              </a:rPr>
              <a:t>a</a:t>
            </a:r>
            <a:r>
              <a:rPr lang="lt-LT" sz="2400" dirty="0">
                <a:solidFill>
                  <a:schemeClr val="tx1"/>
                </a:solidFill>
              </a:rPr>
              <a:t> ≤ </a:t>
            </a:r>
            <a:r>
              <a:rPr lang="lt-LT" sz="2400" i="1" dirty="0">
                <a:solidFill>
                  <a:schemeClr val="tx1"/>
                </a:solidFill>
              </a:rPr>
              <a:t>a</a:t>
            </a:r>
            <a:r>
              <a:rPr lang="lt-LT" sz="2400" dirty="0">
                <a:solidFill>
                  <a:schemeClr val="tx1"/>
                </a:solidFill>
              </a:rPr>
              <a:t> for all values a. So ≤ is </a:t>
            </a:r>
            <a:r>
              <a:rPr lang="lt-LT" sz="2400" dirty="0">
                <a:solidFill>
                  <a:srgbClr val="FF0000"/>
                </a:solidFill>
              </a:rPr>
              <a:t>reflexive</a:t>
            </a:r>
            <a:r>
              <a:rPr lang="lt-LT" sz="24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lt-LT" sz="2400" b="1" dirty="0">
                <a:solidFill>
                  <a:srgbClr val="FF0000"/>
                </a:solidFill>
              </a:rPr>
              <a:t>Antisymmetric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If </a:t>
            </a:r>
            <a:r>
              <a:rPr lang="lt-LT" sz="2400" i="1" dirty="0">
                <a:solidFill>
                  <a:schemeClr val="tx1"/>
                </a:solidFill>
              </a:rPr>
              <a:t>a</a:t>
            </a:r>
            <a:r>
              <a:rPr lang="lt-LT" sz="2400" dirty="0">
                <a:solidFill>
                  <a:schemeClr val="tx1"/>
                </a:solidFill>
              </a:rPr>
              <a:t> ≤ </a:t>
            </a:r>
            <a:r>
              <a:rPr lang="lt-LT" sz="2400" i="1" dirty="0">
                <a:solidFill>
                  <a:schemeClr val="tx1"/>
                </a:solidFill>
              </a:rPr>
              <a:t>b</a:t>
            </a:r>
            <a:r>
              <a:rPr lang="lt-LT" sz="2400" dirty="0">
                <a:solidFill>
                  <a:schemeClr val="tx1"/>
                </a:solidFill>
              </a:rPr>
              <a:t>, and </a:t>
            </a:r>
            <a:r>
              <a:rPr lang="lt-LT" sz="2400" i="1" dirty="0">
                <a:solidFill>
                  <a:schemeClr val="tx1"/>
                </a:solidFill>
              </a:rPr>
              <a:t>b</a:t>
            </a:r>
            <a:r>
              <a:rPr lang="lt-LT" sz="2400" dirty="0">
                <a:solidFill>
                  <a:schemeClr val="tx1"/>
                </a:solidFill>
              </a:rPr>
              <a:t> ≤ </a:t>
            </a:r>
            <a:r>
              <a:rPr lang="lt-LT" sz="2400" i="1" dirty="0">
                <a:solidFill>
                  <a:schemeClr val="tx1"/>
                </a:solidFill>
              </a:rPr>
              <a:t>a</a:t>
            </a:r>
            <a:r>
              <a:rPr lang="lt-LT" sz="2400" dirty="0">
                <a:solidFill>
                  <a:schemeClr val="tx1"/>
                </a:solidFill>
              </a:rPr>
              <a:t>, then a </a:t>
            </a:r>
            <a:r>
              <a:rPr lang="lt-LT" sz="2400" i="1" dirty="0">
                <a:solidFill>
                  <a:schemeClr val="tx1"/>
                </a:solidFill>
              </a:rPr>
              <a:t>must</a:t>
            </a:r>
            <a:r>
              <a:rPr lang="lt-LT" sz="2400" dirty="0">
                <a:solidFill>
                  <a:schemeClr val="tx1"/>
                </a:solidFill>
              </a:rPr>
              <a:t> be equal to </a:t>
            </a:r>
            <a:r>
              <a:rPr lang="lt-LT" sz="2400" i="1" dirty="0">
                <a:solidFill>
                  <a:schemeClr val="tx1"/>
                </a:solidFill>
              </a:rPr>
              <a:t>b</a:t>
            </a:r>
            <a:r>
              <a:rPr lang="lt-LT" sz="2400" dirty="0">
                <a:solidFill>
                  <a:schemeClr val="tx1"/>
                </a:solidFill>
              </a:rPr>
              <a:t>. So ≤ is </a:t>
            </a:r>
            <a:r>
              <a:rPr lang="lt-LT" sz="2400" dirty="0">
                <a:solidFill>
                  <a:srgbClr val="FF0000"/>
                </a:solidFill>
              </a:rPr>
              <a:t>antisymmetric</a:t>
            </a:r>
          </a:p>
          <a:p>
            <a:pPr algn="l"/>
            <a:r>
              <a:rPr lang="lt-LT" sz="2400" b="1" dirty="0">
                <a:solidFill>
                  <a:srgbClr val="FF0000"/>
                </a:solidFill>
              </a:rPr>
              <a:t>Transitive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If </a:t>
            </a:r>
            <a:r>
              <a:rPr lang="lt-LT" sz="2400" i="1" dirty="0">
                <a:solidFill>
                  <a:schemeClr val="tx1"/>
                </a:solidFill>
              </a:rPr>
              <a:t>a</a:t>
            </a:r>
            <a:r>
              <a:rPr lang="lt-LT" sz="2400" dirty="0">
                <a:solidFill>
                  <a:schemeClr val="tx1"/>
                </a:solidFill>
              </a:rPr>
              <a:t> ≤ </a:t>
            </a:r>
            <a:r>
              <a:rPr lang="lt-LT" sz="2400" i="1" dirty="0">
                <a:solidFill>
                  <a:schemeClr val="tx1"/>
                </a:solidFill>
              </a:rPr>
              <a:t>b</a:t>
            </a:r>
            <a:r>
              <a:rPr lang="lt-LT" sz="2400" dirty="0">
                <a:solidFill>
                  <a:schemeClr val="tx1"/>
                </a:solidFill>
              </a:rPr>
              <a:t> and </a:t>
            </a:r>
            <a:r>
              <a:rPr lang="lt-LT" sz="2400" i="1" dirty="0">
                <a:solidFill>
                  <a:schemeClr val="tx1"/>
                </a:solidFill>
              </a:rPr>
              <a:t>b</a:t>
            </a:r>
            <a:r>
              <a:rPr lang="lt-LT" sz="2400" dirty="0">
                <a:solidFill>
                  <a:schemeClr val="tx1"/>
                </a:solidFill>
              </a:rPr>
              <a:t> ≤ </a:t>
            </a:r>
            <a:r>
              <a:rPr lang="lt-LT" sz="2400" i="1" dirty="0">
                <a:solidFill>
                  <a:schemeClr val="tx1"/>
                </a:solidFill>
              </a:rPr>
              <a:t>c</a:t>
            </a:r>
            <a:r>
              <a:rPr lang="lt-LT" sz="2400" dirty="0">
                <a:solidFill>
                  <a:schemeClr val="tx1"/>
                </a:solidFill>
              </a:rPr>
              <a:t>, this says that </a:t>
            </a:r>
            <a:r>
              <a:rPr lang="lt-LT" sz="2400" i="1" dirty="0">
                <a:solidFill>
                  <a:schemeClr val="tx1"/>
                </a:solidFill>
              </a:rPr>
              <a:t>a</a:t>
            </a:r>
            <a:r>
              <a:rPr lang="lt-LT" sz="2400" dirty="0">
                <a:solidFill>
                  <a:schemeClr val="tx1"/>
                </a:solidFill>
              </a:rPr>
              <a:t> is less than </a:t>
            </a:r>
            <a:r>
              <a:rPr lang="lt-LT" sz="2400" i="1" dirty="0">
                <a:solidFill>
                  <a:schemeClr val="tx1"/>
                </a:solidFill>
              </a:rPr>
              <a:t>b</a:t>
            </a:r>
            <a:r>
              <a:rPr lang="lt-LT" sz="2400" dirty="0">
                <a:solidFill>
                  <a:schemeClr val="tx1"/>
                </a:solidFill>
              </a:rPr>
              <a:t> and </a:t>
            </a:r>
            <a:r>
              <a:rPr lang="lt-LT" sz="2400" i="1" dirty="0">
                <a:solidFill>
                  <a:schemeClr val="tx1"/>
                </a:solidFill>
              </a:rPr>
              <a:t>c</a:t>
            </a:r>
            <a:r>
              <a:rPr lang="lt-LT" sz="2400" dirty="0">
                <a:solidFill>
                  <a:schemeClr val="tx1"/>
                </a:solidFill>
              </a:rPr>
              <a:t>. So </a:t>
            </a:r>
            <a:r>
              <a:rPr lang="lt-LT" sz="2400" i="1" dirty="0">
                <a:solidFill>
                  <a:schemeClr val="tx1"/>
                </a:solidFill>
              </a:rPr>
              <a:t>a</a:t>
            </a:r>
            <a:r>
              <a:rPr lang="lt-LT" sz="2400" dirty="0">
                <a:solidFill>
                  <a:schemeClr val="tx1"/>
                </a:solidFill>
              </a:rPr>
              <a:t> is less than </a:t>
            </a:r>
            <a:r>
              <a:rPr lang="lt-LT" sz="2400" i="1" dirty="0">
                <a:solidFill>
                  <a:schemeClr val="tx1"/>
                </a:solidFill>
              </a:rPr>
              <a:t>c</a:t>
            </a:r>
            <a:r>
              <a:rPr lang="lt-LT" sz="2400" dirty="0">
                <a:solidFill>
                  <a:schemeClr val="tx1"/>
                </a:solidFill>
              </a:rPr>
              <a:t>, so </a:t>
            </a:r>
            <a:r>
              <a:rPr lang="lt-LT" sz="2400" i="1" dirty="0">
                <a:solidFill>
                  <a:schemeClr val="tx1"/>
                </a:solidFill>
              </a:rPr>
              <a:t>a</a:t>
            </a:r>
            <a:r>
              <a:rPr lang="lt-LT" sz="2400" dirty="0">
                <a:solidFill>
                  <a:schemeClr val="tx1"/>
                </a:solidFill>
              </a:rPr>
              <a:t> ≤ </a:t>
            </a:r>
            <a:r>
              <a:rPr lang="lt-LT" sz="2400" i="1" dirty="0">
                <a:solidFill>
                  <a:schemeClr val="tx1"/>
                </a:solidFill>
              </a:rPr>
              <a:t>c</a:t>
            </a:r>
            <a:r>
              <a:rPr lang="lt-LT" sz="2400" dirty="0">
                <a:solidFill>
                  <a:schemeClr val="tx1"/>
                </a:solidFill>
              </a:rPr>
              <a:t>, and thus ≤ is </a:t>
            </a:r>
            <a:r>
              <a:rPr lang="lt-LT" sz="2400" dirty="0">
                <a:solidFill>
                  <a:srgbClr val="FF0000"/>
                </a:solidFill>
              </a:rPr>
              <a:t>transitive</a:t>
            </a:r>
            <a:r>
              <a:rPr lang="lt-LT" sz="2400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lt-LT" sz="2400" dirty="0">
                <a:solidFill>
                  <a:schemeClr val="tx1"/>
                </a:solidFill>
              </a:rPr>
              <a:t>Thus </a:t>
            </a:r>
            <a:r>
              <a:rPr lang="lt-LT" sz="2400" dirty="0" smtClean="0">
                <a:solidFill>
                  <a:schemeClr val="tx1"/>
                </a:solidFill>
              </a:rPr>
              <a:t>≤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lt-LT" sz="2400" dirty="0" smtClean="0">
                <a:solidFill>
                  <a:schemeClr val="tx1"/>
                </a:solidFill>
              </a:rPr>
              <a:t>is </a:t>
            </a:r>
            <a:r>
              <a:rPr lang="lt-LT" sz="2400" dirty="0">
                <a:solidFill>
                  <a:schemeClr val="tx1"/>
                </a:solidFill>
              </a:rPr>
              <a:t>a partial </a:t>
            </a:r>
            <a:r>
              <a:rPr lang="lt-LT" sz="2400" dirty="0" smtClean="0">
                <a:solidFill>
                  <a:schemeClr val="tx1"/>
                </a:solidFill>
              </a:rPr>
              <a:t>order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b="1" i="1" dirty="0" err="1" smtClean="0">
                <a:solidFill>
                  <a:srgbClr val="FF0000"/>
                </a:solidFill>
              </a:rPr>
              <a:t>t.y</a:t>
            </a:r>
            <a:r>
              <a:rPr lang="en-US" sz="2400" b="1" i="1" dirty="0" smtClean="0">
                <a:solidFill>
                  <a:srgbClr val="FF0000"/>
                </a:solidFill>
              </a:rPr>
              <a:t>.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santykis</a:t>
            </a:r>
            <a:r>
              <a:rPr lang="en-US" sz="2400" b="1" i="1" dirty="0" smtClean="0">
                <a:solidFill>
                  <a:srgbClr val="FF0000"/>
                </a:solidFill>
              </a:rPr>
              <a:t> “</a:t>
            </a:r>
            <a:r>
              <a:rPr lang="lt-LT" sz="2400" b="1" i="1" dirty="0" smtClean="0">
                <a:solidFill>
                  <a:srgbClr val="FF0000"/>
                </a:solidFill>
              </a:rPr>
              <a:t>≤</a:t>
            </a:r>
            <a:r>
              <a:rPr lang="en-US" sz="2400" b="1" i="1" dirty="0" smtClean="0">
                <a:solidFill>
                  <a:srgbClr val="FF0000"/>
                </a:solidFill>
              </a:rPr>
              <a:t>”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yra</a:t>
            </a:r>
            <a:r>
              <a:rPr 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dalin</a:t>
            </a:r>
            <a:r>
              <a:rPr lang="lt-LT" sz="2400" b="1" i="1" dirty="0" smtClean="0">
                <a:solidFill>
                  <a:srgbClr val="FF0000"/>
                </a:solidFill>
              </a:rPr>
              <a:t>ės tvarkos santykis</a:t>
            </a:r>
            <a:r>
              <a:rPr lang="lt-LT" sz="2400" dirty="0" smtClean="0">
                <a:solidFill>
                  <a:schemeClr val="tx1"/>
                </a:solidFill>
              </a:rPr>
              <a:t>).</a:t>
            </a:r>
          </a:p>
          <a:p>
            <a:pPr algn="l"/>
            <a:endParaRPr lang="en-GB" sz="1800" i="1" dirty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24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83103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28736"/>
            <a:ext cx="8712968" cy="5429264"/>
          </a:xfrm>
        </p:spPr>
        <p:txBody>
          <a:bodyPr>
            <a:noAutofit/>
          </a:bodyPr>
          <a:lstStyle/>
          <a:p>
            <a:pPr algn="l"/>
            <a:endParaRPr lang="en-US" sz="1800" i="1" dirty="0" smtClean="0">
              <a:solidFill>
                <a:schemeClr val="bg1"/>
              </a:solidFill>
            </a:endParaRPr>
          </a:p>
          <a:p>
            <a:pPr algn="l"/>
            <a:endParaRPr lang="en-US" sz="1800" i="1" dirty="0">
              <a:solidFill>
                <a:schemeClr val="bg1"/>
              </a:solidFill>
            </a:endParaRPr>
          </a:p>
          <a:p>
            <a:pPr algn="l"/>
            <a:endParaRPr lang="en-US" sz="1800" i="1" dirty="0" smtClean="0">
              <a:solidFill>
                <a:schemeClr val="bg1"/>
              </a:solidFill>
            </a:endParaRPr>
          </a:p>
          <a:p>
            <a:pPr algn="l"/>
            <a:endParaRPr lang="en-US" sz="1800" i="1" dirty="0" smtClean="0">
              <a:solidFill>
                <a:schemeClr val="bg1"/>
              </a:solidFill>
            </a:endParaRPr>
          </a:p>
          <a:p>
            <a:r>
              <a:rPr lang="en-US" sz="4800" dirty="0" err="1" smtClean="0">
                <a:solidFill>
                  <a:schemeClr val="tx1"/>
                </a:solidFill>
              </a:rPr>
              <a:t>Pabaiga</a:t>
            </a:r>
            <a:endParaRPr lang="en-US" sz="4800" dirty="0" smtClean="0">
              <a:solidFill>
                <a:schemeClr val="tx1"/>
              </a:solidFill>
            </a:endParaRPr>
          </a:p>
          <a:p>
            <a:pPr algn="l"/>
            <a:endParaRPr lang="en-US" sz="1800" i="1" dirty="0" smtClean="0">
              <a:solidFill>
                <a:schemeClr val="bg1"/>
              </a:solidFill>
            </a:endParaRPr>
          </a:p>
          <a:p>
            <a:pPr algn="l"/>
            <a:endParaRPr lang="en-US" sz="1800" i="1" dirty="0">
              <a:solidFill>
                <a:schemeClr val="bg1"/>
              </a:solidFill>
            </a:endParaRPr>
          </a:p>
          <a:p>
            <a:pPr algn="l"/>
            <a:endParaRPr lang="en-US" sz="1800" i="1" dirty="0" smtClean="0">
              <a:solidFill>
                <a:schemeClr val="bg1"/>
              </a:solidFill>
            </a:endParaRPr>
          </a:p>
          <a:p>
            <a:pPr algn="l"/>
            <a:endParaRPr lang="en-US" sz="1800" i="1" dirty="0">
              <a:solidFill>
                <a:schemeClr val="bg1"/>
              </a:solidFill>
            </a:endParaRPr>
          </a:p>
          <a:p>
            <a:pPr algn="l"/>
            <a:endParaRPr lang="en-US" sz="1800" i="1" dirty="0" smtClean="0">
              <a:solidFill>
                <a:schemeClr val="bg1"/>
              </a:solidFill>
            </a:endParaRPr>
          </a:p>
          <a:p>
            <a:pPr algn="l"/>
            <a:endParaRPr lang="en-US" sz="1800" i="1" dirty="0" smtClean="0">
              <a:solidFill>
                <a:schemeClr val="bg1"/>
              </a:solidFill>
            </a:endParaRPr>
          </a:p>
          <a:p>
            <a:pPr algn="l"/>
            <a:endParaRPr lang="en-US" sz="1800" i="1" dirty="0">
              <a:solidFill>
                <a:schemeClr val="bg1"/>
              </a:solidFill>
            </a:endParaRPr>
          </a:p>
          <a:p>
            <a:pPr algn="l"/>
            <a:endParaRPr lang="en-US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>
                <a:solidFill>
                  <a:schemeClr val="bg1"/>
                </a:solidFill>
              </a:rPr>
              <a:t>KTU IF Sisteminės analizės katedra        </a:t>
            </a:r>
            <a:r>
              <a:rPr lang="en-US" sz="1800" i="1" dirty="0" smtClean="0">
                <a:solidFill>
                  <a:schemeClr val="bg1"/>
                </a:solidFill>
              </a:rPr>
              <a:t>       </a:t>
            </a:r>
            <a:r>
              <a:rPr lang="lt-LT" sz="1800" i="1" dirty="0" smtClean="0">
                <a:solidFill>
                  <a:schemeClr val="bg1"/>
                </a:solidFill>
              </a:rPr>
              <a:t> </a:t>
            </a:r>
            <a:r>
              <a:rPr lang="lt-LT" sz="1800" i="1" dirty="0">
                <a:solidFill>
                  <a:schemeClr val="bg1"/>
                </a:solidFill>
              </a:rPr>
              <a:t>		</a:t>
            </a:r>
            <a:r>
              <a:rPr lang="en-US" sz="1800" i="1" dirty="0" smtClean="0">
                <a:solidFill>
                  <a:schemeClr val="bg1"/>
                </a:solidFill>
              </a:rPr>
              <a:t>      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</a:t>
            </a:r>
            <a:r>
              <a:rPr lang="lt-LT" sz="1600" i="1" dirty="0">
                <a:solidFill>
                  <a:schemeClr val="bg1"/>
                </a:solidFill>
              </a:rPr>
              <a:t>STRUKTŪROS</a:t>
            </a:r>
            <a:endParaRPr lang="lt-LT" sz="1800" i="1" dirty="0">
              <a:solidFill>
                <a:schemeClr val="bg1"/>
              </a:solidFill>
            </a:endParaRPr>
          </a:p>
          <a:p>
            <a:pPr algn="l"/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25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28140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9239"/>
            <a:ext cx="8229600" cy="922114"/>
          </a:xfrm>
        </p:spPr>
        <p:txBody>
          <a:bodyPr/>
          <a:lstStyle/>
          <a:p>
            <a:r>
              <a:rPr lang="lt-LT" dirty="0" smtClean="0">
                <a:solidFill>
                  <a:schemeClr val="accent3"/>
                </a:solidFill>
              </a:rPr>
              <a:t>Bulio funkcija kaip sąryšis</a:t>
            </a:r>
            <a:endParaRPr lang="lt-LT" dirty="0">
              <a:solidFill>
                <a:schemeClr val="accent3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1341438"/>
            <a:ext cx="1944216" cy="493474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3 </a:t>
            </a:r>
            <a:r>
              <a:rPr lang="en-US" sz="2000" dirty="0" err="1" smtClean="0"/>
              <a:t>kintam</a:t>
            </a:r>
            <a:r>
              <a:rPr lang="lt-LT" sz="2000" dirty="0" smtClean="0"/>
              <a:t>ųjų BF</a:t>
            </a:r>
            <a:r>
              <a:rPr lang="en-US" sz="2000" dirty="0" smtClean="0"/>
              <a:t>:</a:t>
            </a:r>
            <a:r>
              <a:rPr lang="lt-LT" sz="2000" dirty="0" smtClean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F</a:t>
            </a:r>
            <a:r>
              <a:rPr lang="en-US" sz="2400" dirty="0" smtClean="0"/>
              <a:t>=</a:t>
            </a:r>
            <a:r>
              <a:rPr lang="lt-LT" sz="2400" dirty="0" smtClean="0"/>
              <a:t>(a,b,c)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lt-LT" sz="24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a b c </a:t>
            </a:r>
            <a:r>
              <a:rPr lang="lt-LT" sz="2800" dirty="0" smtClean="0"/>
              <a:t> </a:t>
            </a:r>
            <a:r>
              <a:rPr lang="lt-LT" sz="2400" dirty="0" smtClean="0"/>
              <a:t>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lt-LT" sz="10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0 0 0  0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0 0 1  </a:t>
            </a:r>
            <a:r>
              <a:rPr lang="lt-LT" sz="2400" b="1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0 1 0  </a:t>
            </a:r>
            <a:r>
              <a:rPr lang="lt-LT" sz="2400" b="1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0 1 1  </a:t>
            </a:r>
            <a:r>
              <a:rPr lang="lt-LT" sz="2400" b="1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1 0 0  0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1 0 1  0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1 1 0  </a:t>
            </a:r>
            <a:r>
              <a:rPr lang="lt-LT" sz="2400" b="1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lt-LT" sz="2400" dirty="0" smtClean="0"/>
              <a:t>1 1 1  </a:t>
            </a:r>
            <a:r>
              <a:rPr lang="lt-LT" sz="2400" b="1" dirty="0" smtClean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lt-LT" sz="2400" dirty="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5651500" y="4652963"/>
            <a:ext cx="2160588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189" name="Oval 13"/>
          <p:cNvSpPr>
            <a:spLocks noChangeArrowheads="1"/>
          </p:cNvSpPr>
          <p:nvPr/>
        </p:nvSpPr>
        <p:spPr bwMode="auto">
          <a:xfrm>
            <a:off x="7669213" y="4581525"/>
            <a:ext cx="215900" cy="215900"/>
          </a:xfrm>
          <a:prstGeom prst="ellipse">
            <a:avLst/>
          </a:prstGeom>
          <a:solidFill>
            <a:srgbClr val="FF33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190" name="Oval 14"/>
          <p:cNvSpPr>
            <a:spLocks noChangeArrowheads="1"/>
          </p:cNvSpPr>
          <p:nvPr/>
        </p:nvSpPr>
        <p:spPr bwMode="auto">
          <a:xfrm>
            <a:off x="5580063" y="4581525"/>
            <a:ext cx="215900" cy="215900"/>
          </a:xfrm>
          <a:prstGeom prst="ellipse">
            <a:avLst/>
          </a:prstGeom>
          <a:solidFill>
            <a:srgbClr val="FF33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5651500" y="4652963"/>
            <a:ext cx="2160588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192" name="Oval 16"/>
          <p:cNvSpPr>
            <a:spLocks noChangeArrowheads="1"/>
          </p:cNvSpPr>
          <p:nvPr/>
        </p:nvSpPr>
        <p:spPr bwMode="auto">
          <a:xfrm>
            <a:off x="5580063" y="5805488"/>
            <a:ext cx="215900" cy="2159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7669213" y="5805488"/>
            <a:ext cx="215900" cy="2159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6299200" y="3860800"/>
            <a:ext cx="2160588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200" name="Oval 24"/>
          <p:cNvSpPr>
            <a:spLocks noChangeArrowheads="1"/>
          </p:cNvSpPr>
          <p:nvPr/>
        </p:nvSpPr>
        <p:spPr bwMode="auto">
          <a:xfrm>
            <a:off x="8316913" y="3789363"/>
            <a:ext cx="215900" cy="215900"/>
          </a:xfrm>
          <a:prstGeom prst="ellipse">
            <a:avLst/>
          </a:prstGeom>
          <a:solidFill>
            <a:srgbClr val="FF33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201" name="Oval 25"/>
          <p:cNvSpPr>
            <a:spLocks noChangeArrowheads="1"/>
          </p:cNvSpPr>
          <p:nvPr/>
        </p:nvSpPr>
        <p:spPr bwMode="auto">
          <a:xfrm>
            <a:off x="6227763" y="3789363"/>
            <a:ext cx="215900" cy="215900"/>
          </a:xfrm>
          <a:prstGeom prst="ellipse">
            <a:avLst/>
          </a:prstGeom>
          <a:solidFill>
            <a:srgbClr val="FF33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202" name="Rectangle 26"/>
          <p:cNvSpPr>
            <a:spLocks noChangeArrowheads="1"/>
          </p:cNvSpPr>
          <p:nvPr/>
        </p:nvSpPr>
        <p:spPr bwMode="auto">
          <a:xfrm>
            <a:off x="6299200" y="3860800"/>
            <a:ext cx="2160588" cy="1295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6227763" y="5013325"/>
            <a:ext cx="215900" cy="215900"/>
          </a:xfrm>
          <a:prstGeom prst="ellipse">
            <a:avLst/>
          </a:prstGeom>
          <a:solidFill>
            <a:srgbClr val="FF33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204" name="Oval 28"/>
          <p:cNvSpPr>
            <a:spLocks noChangeArrowheads="1"/>
          </p:cNvSpPr>
          <p:nvPr/>
        </p:nvSpPr>
        <p:spPr bwMode="auto">
          <a:xfrm>
            <a:off x="8316913" y="5013325"/>
            <a:ext cx="215900" cy="2159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lt-LT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V="1">
            <a:off x="5724525" y="3933825"/>
            <a:ext cx="576263" cy="647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 flipV="1">
            <a:off x="7812088" y="3933825"/>
            <a:ext cx="576262" cy="6477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07" name="Line 31"/>
          <p:cNvSpPr>
            <a:spLocks noChangeShapeType="1"/>
          </p:cNvSpPr>
          <p:nvPr/>
        </p:nvSpPr>
        <p:spPr bwMode="auto">
          <a:xfrm flipV="1">
            <a:off x="7812088" y="5186363"/>
            <a:ext cx="576262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08" name="Line 32"/>
          <p:cNvSpPr>
            <a:spLocks noChangeShapeType="1"/>
          </p:cNvSpPr>
          <p:nvPr/>
        </p:nvSpPr>
        <p:spPr bwMode="auto">
          <a:xfrm flipV="1">
            <a:off x="5724525" y="5214938"/>
            <a:ext cx="576263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09" name="Rectangle 33"/>
          <p:cNvSpPr>
            <a:spLocks noChangeArrowheads="1"/>
          </p:cNvSpPr>
          <p:nvPr/>
        </p:nvSpPr>
        <p:spPr bwMode="auto">
          <a:xfrm>
            <a:off x="457200" y="2852738"/>
            <a:ext cx="2890838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endParaRPr lang="lt-LT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2339752" y="3183732"/>
            <a:ext cx="3768795" cy="61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endParaRPr lang="lt-LT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217" name="Text Box 41"/>
          <p:cNvSpPr txBox="1">
            <a:spLocks noChangeArrowheads="1"/>
          </p:cNvSpPr>
          <p:nvPr/>
        </p:nvSpPr>
        <p:spPr bwMode="auto">
          <a:xfrm>
            <a:off x="5076825" y="42926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</a:t>
            </a:r>
            <a:r>
              <a:rPr lang="lt-LT"/>
              <a:t>0</a:t>
            </a:r>
          </a:p>
        </p:txBody>
      </p:sp>
      <p:sp>
        <p:nvSpPr>
          <p:cNvPr id="50218" name="Text Box 42"/>
          <p:cNvSpPr txBox="1">
            <a:spLocks noChangeArrowheads="1"/>
          </p:cNvSpPr>
          <p:nvPr/>
        </p:nvSpPr>
        <p:spPr bwMode="auto">
          <a:xfrm>
            <a:off x="5364163" y="6015038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/>
              <a:t>000</a:t>
            </a:r>
          </a:p>
        </p:txBody>
      </p:sp>
      <p:sp>
        <p:nvSpPr>
          <p:cNvPr id="50219" name="Text Box 43"/>
          <p:cNvSpPr txBox="1">
            <a:spLocks noChangeArrowheads="1"/>
          </p:cNvSpPr>
          <p:nvPr/>
        </p:nvSpPr>
        <p:spPr bwMode="auto">
          <a:xfrm>
            <a:off x="7380288" y="6092825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10</a:t>
            </a:r>
            <a:r>
              <a:rPr lang="lt-LT"/>
              <a:t>0</a:t>
            </a: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7164388" y="422116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/>
              <a:t>110</a:t>
            </a:r>
          </a:p>
        </p:txBody>
      </p:sp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6011863" y="34290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01</a:t>
            </a:r>
            <a:r>
              <a:rPr lang="lt-LT"/>
              <a:t>1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8101013" y="34290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/>
              <a:t>111</a:t>
            </a:r>
          </a:p>
        </p:txBody>
      </p:sp>
      <p:sp>
        <p:nvSpPr>
          <p:cNvPr id="50223" name="Text Box 47"/>
          <p:cNvSpPr txBox="1">
            <a:spLocks noChangeArrowheads="1"/>
          </p:cNvSpPr>
          <p:nvPr/>
        </p:nvSpPr>
        <p:spPr bwMode="auto">
          <a:xfrm>
            <a:off x="6372225" y="4724400"/>
            <a:ext cx="622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/>
              <a:t>001</a:t>
            </a:r>
          </a:p>
        </p:txBody>
      </p:sp>
      <p:sp>
        <p:nvSpPr>
          <p:cNvPr id="50224" name="Text Box 48"/>
          <p:cNvSpPr txBox="1">
            <a:spLocks noChangeArrowheads="1"/>
          </p:cNvSpPr>
          <p:nvPr/>
        </p:nvSpPr>
        <p:spPr bwMode="auto">
          <a:xfrm>
            <a:off x="8521700" y="4652963"/>
            <a:ext cx="622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10</a:t>
            </a:r>
            <a:r>
              <a:rPr lang="lt-LT" dirty="0"/>
              <a:t>1</a:t>
            </a:r>
          </a:p>
        </p:txBody>
      </p:sp>
      <p:sp>
        <p:nvSpPr>
          <p:cNvPr id="50229" name="Line 53"/>
          <p:cNvSpPr>
            <a:spLocks noChangeShapeType="1"/>
          </p:cNvSpPr>
          <p:nvPr/>
        </p:nvSpPr>
        <p:spPr bwMode="auto">
          <a:xfrm>
            <a:off x="6300788" y="3860800"/>
            <a:ext cx="2159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30" name="Line 54"/>
          <p:cNvSpPr>
            <a:spLocks noChangeShapeType="1"/>
          </p:cNvSpPr>
          <p:nvPr/>
        </p:nvSpPr>
        <p:spPr bwMode="auto">
          <a:xfrm>
            <a:off x="5651500" y="4652963"/>
            <a:ext cx="2159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31" name="Line 55"/>
          <p:cNvSpPr>
            <a:spLocks noChangeShapeType="1"/>
          </p:cNvSpPr>
          <p:nvPr/>
        </p:nvSpPr>
        <p:spPr bwMode="auto">
          <a:xfrm flipH="1">
            <a:off x="6300788" y="3933825"/>
            <a:ext cx="1587" cy="122396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0232" name="Freeform 56"/>
          <p:cNvSpPr>
            <a:spLocks/>
          </p:cNvSpPr>
          <p:nvPr/>
        </p:nvSpPr>
        <p:spPr bwMode="auto">
          <a:xfrm>
            <a:off x="5651500" y="3860800"/>
            <a:ext cx="2808288" cy="792163"/>
          </a:xfrm>
          <a:custGeom>
            <a:avLst/>
            <a:gdLst>
              <a:gd name="T0" fmla="*/ 0 w 1769"/>
              <a:gd name="T1" fmla="*/ 499 h 499"/>
              <a:gd name="T2" fmla="*/ 454 w 1769"/>
              <a:gd name="T3" fmla="*/ 0 h 499"/>
              <a:gd name="T4" fmla="*/ 1769 w 1769"/>
              <a:gd name="T5" fmla="*/ 0 h 499"/>
              <a:gd name="T6" fmla="*/ 1316 w 1769"/>
              <a:gd name="T7" fmla="*/ 499 h 499"/>
              <a:gd name="T8" fmla="*/ 0 w 1769"/>
              <a:gd name="T9" fmla="*/ 499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9" h="499">
                <a:moveTo>
                  <a:pt x="0" y="499"/>
                </a:moveTo>
                <a:lnTo>
                  <a:pt x="454" y="0"/>
                </a:lnTo>
                <a:lnTo>
                  <a:pt x="1769" y="0"/>
                </a:lnTo>
                <a:lnTo>
                  <a:pt x="1316" y="499"/>
                </a:lnTo>
                <a:lnTo>
                  <a:pt x="0" y="499"/>
                </a:lnTo>
                <a:close/>
              </a:path>
            </a:pathLst>
          </a:cu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lt-LT"/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7229007" y="4283076"/>
            <a:ext cx="5357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/>
              <a:t>1</a:t>
            </a:r>
            <a:r>
              <a:rPr lang="lt-LT" dirty="0" smtClean="0"/>
              <a:t>10</a:t>
            </a:r>
            <a:endParaRPr lang="lt-LT" dirty="0"/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8291312" y="5603230"/>
            <a:ext cx="3369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sz="2400" b="1" dirty="0" smtClean="0"/>
              <a:t>a</a:t>
            </a:r>
            <a:endParaRPr lang="lt-LT" sz="2400" b="1" dirty="0"/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5914857" y="4860280"/>
            <a:ext cx="312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sz="2400" b="1" dirty="0" smtClean="0"/>
              <a:t>c</a:t>
            </a:r>
            <a:endParaRPr lang="lt-LT" sz="2400" b="1" dirty="0"/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4901937" y="5619664"/>
            <a:ext cx="349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lt-LT" sz="2400" b="1" dirty="0" smtClean="0"/>
              <a:t>b</a:t>
            </a:r>
            <a:endParaRPr lang="lt-LT" sz="2400" b="1" dirty="0"/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2143108" y="1285860"/>
            <a:ext cx="6786610" cy="172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lt-LT" sz="2800" dirty="0" smtClean="0"/>
              <a:t>X </a:t>
            </a:r>
            <a:r>
              <a:rPr lang="lt-LT" sz="2800" dirty="0"/>
              <a:t>= </a:t>
            </a:r>
            <a:r>
              <a:rPr lang="lt-LT" sz="2800" dirty="0" smtClean="0"/>
              <a:t>{0, 1}   X</a:t>
            </a:r>
            <a:r>
              <a:rPr lang="lt-LT" sz="2800" baseline="30000" dirty="0" smtClean="0"/>
              <a:t>3</a:t>
            </a:r>
            <a:r>
              <a:rPr lang="lt-LT" sz="2800" dirty="0" smtClean="0"/>
              <a:t>={(000, 001, ... ,111}</a:t>
            </a:r>
            <a:r>
              <a:rPr lang="lt-LT" sz="2800" dirty="0"/>
              <a:t> </a:t>
            </a:r>
            <a:r>
              <a:rPr lang="lt-LT" sz="2800" dirty="0" smtClean="0"/>
              <a:t>  Y </a:t>
            </a:r>
            <a:r>
              <a:rPr lang="lt-LT" sz="2800" dirty="0"/>
              <a:t>= {0, 1} </a:t>
            </a:r>
          </a:p>
          <a:p>
            <a:r>
              <a:rPr lang="lt-LT" sz="2800" dirty="0" smtClean="0"/>
              <a:t>X</a:t>
            </a:r>
            <a:r>
              <a:rPr lang="lt-LT" sz="2800" baseline="30000" dirty="0" smtClean="0"/>
              <a:t>3 </a:t>
            </a:r>
            <a:r>
              <a:rPr lang="lt-LT" sz="2800" b="1" dirty="0" smtClean="0"/>
              <a:t>×</a:t>
            </a:r>
            <a:r>
              <a:rPr lang="lt-LT" sz="2800" dirty="0" smtClean="0"/>
              <a:t> Y= {(</a:t>
            </a:r>
            <a:r>
              <a:rPr lang="lt-LT" sz="2800" dirty="0" smtClean="0">
                <a:solidFill>
                  <a:schemeClr val="accent3"/>
                </a:solidFill>
              </a:rPr>
              <a:t>000,0</a:t>
            </a:r>
            <a:r>
              <a:rPr lang="lt-LT" sz="2800" dirty="0" smtClean="0"/>
              <a:t>), </a:t>
            </a:r>
            <a:r>
              <a:rPr lang="lt-LT" sz="2800" dirty="0"/>
              <a:t>(</a:t>
            </a:r>
            <a:r>
              <a:rPr lang="lt-LT" sz="2800" dirty="0" smtClean="0"/>
              <a:t>000,1), 001,0), (</a:t>
            </a:r>
            <a:r>
              <a:rPr lang="lt-LT" sz="2800" dirty="0" smtClean="0">
                <a:solidFill>
                  <a:schemeClr val="accent3"/>
                </a:solidFill>
              </a:rPr>
              <a:t>001,</a:t>
            </a:r>
            <a:r>
              <a:rPr lang="lt-LT" sz="2800" b="1" dirty="0">
                <a:solidFill>
                  <a:schemeClr val="accent3"/>
                </a:solidFill>
              </a:rPr>
              <a:t> </a:t>
            </a:r>
            <a:r>
              <a:rPr lang="lt-LT" sz="2800" dirty="0">
                <a:solidFill>
                  <a:schemeClr val="accent3"/>
                </a:solidFill>
              </a:rPr>
              <a:t>1</a:t>
            </a:r>
            <a:r>
              <a:rPr lang="lt-LT" sz="2800" dirty="0" smtClean="0"/>
              <a:t>)... , (110,0), (</a:t>
            </a:r>
            <a:r>
              <a:rPr lang="lt-LT" sz="2800" dirty="0" smtClean="0">
                <a:solidFill>
                  <a:schemeClr val="accent3"/>
                </a:solidFill>
              </a:rPr>
              <a:t>110,1</a:t>
            </a:r>
            <a:r>
              <a:rPr lang="lt-LT" sz="2800" dirty="0"/>
              <a:t>), </a:t>
            </a:r>
            <a:r>
              <a:rPr lang="lt-LT" sz="2800" dirty="0" smtClean="0"/>
              <a:t>(111,1</a:t>
            </a:r>
            <a:r>
              <a:rPr lang="lt-LT" sz="2800" dirty="0"/>
              <a:t>), </a:t>
            </a:r>
            <a:r>
              <a:rPr lang="lt-LT" sz="2800" dirty="0" smtClean="0"/>
              <a:t>(</a:t>
            </a:r>
            <a:r>
              <a:rPr lang="lt-LT" sz="2800" dirty="0" smtClean="0">
                <a:solidFill>
                  <a:schemeClr val="accent3"/>
                </a:solidFill>
              </a:rPr>
              <a:t>111, </a:t>
            </a:r>
            <a:r>
              <a:rPr lang="lt-LT" sz="2800" dirty="0">
                <a:solidFill>
                  <a:schemeClr val="accent3"/>
                </a:solidFill>
              </a:rPr>
              <a:t>1</a:t>
            </a:r>
            <a:r>
              <a:rPr lang="lt-LT" sz="2800" dirty="0" smtClean="0"/>
              <a:t>)}</a:t>
            </a:r>
          </a:p>
          <a:p>
            <a:r>
              <a:rPr lang="lt-LT" sz="2800" b="1" dirty="0" smtClean="0">
                <a:solidFill>
                  <a:srgbClr val="FF0000"/>
                </a:solidFill>
              </a:rPr>
              <a:t>Bulio funkcija F yra šios aibės </a:t>
            </a:r>
            <a:r>
              <a:rPr lang="en-GB" sz="2800" b="1" dirty="0" smtClean="0"/>
              <a:t>(</a:t>
            </a:r>
            <a:r>
              <a:rPr lang="lt-LT" sz="2800" b="1" dirty="0" smtClean="0"/>
              <a:t>X</a:t>
            </a:r>
            <a:r>
              <a:rPr lang="lt-LT" sz="2800" b="1" baseline="30000" dirty="0" smtClean="0"/>
              <a:t>3 </a:t>
            </a:r>
            <a:r>
              <a:rPr lang="lt-LT" sz="2800" b="1" dirty="0" smtClean="0"/>
              <a:t>× Y</a:t>
            </a:r>
            <a:r>
              <a:rPr lang="en-GB" sz="2800" b="1" dirty="0" smtClean="0"/>
              <a:t>)</a:t>
            </a:r>
            <a:r>
              <a:rPr lang="lt-LT" sz="2800" b="1" dirty="0" smtClean="0"/>
              <a:t> </a:t>
            </a:r>
            <a:r>
              <a:rPr lang="lt-LT" sz="2800" b="1" dirty="0" smtClean="0">
                <a:solidFill>
                  <a:srgbClr val="FF0000"/>
                </a:solidFill>
              </a:rPr>
              <a:t>poaibis</a:t>
            </a:r>
            <a:endParaRPr lang="lt-LT" sz="28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57488" y="3429000"/>
            <a:ext cx="3155493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rgbClr val="E68200"/>
              </a:buClr>
              <a:buSzPct val="60000"/>
            </a:pPr>
            <a:r>
              <a:rPr lang="lt-LT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kintam</a:t>
            </a:r>
            <a:r>
              <a:rPr lang="lt-LT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ų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</a:t>
            </a:r>
            <a:r>
              <a:rPr lang="lt-LT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ų BF</a:t>
            </a:r>
            <a:r>
              <a:rPr lang="en-US" sz="2800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lt-LT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=b</a:t>
            </a:r>
            <a:r>
              <a:rPr lang="lt-LT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^ac</a:t>
            </a:r>
            <a:endParaRPr lang="lt-LT" sz="2800" dirty="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118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268760"/>
            <a:ext cx="9036496" cy="5589240"/>
          </a:xfrm>
        </p:spPr>
        <p:txBody>
          <a:bodyPr>
            <a:noAutofit/>
          </a:bodyPr>
          <a:lstStyle/>
          <a:p>
            <a:pPr algn="l"/>
            <a:r>
              <a:rPr lang="lt-LT" dirty="0" smtClean="0">
                <a:solidFill>
                  <a:schemeClr val="tx1"/>
                </a:solidFill>
              </a:rPr>
              <a:t>Naudojantis Dekarto sandaugos sąvoka yra patogu aprašyti kai kurias operacijas. Pvz., tegu reikia matematinio aprašo, kuris apibūdintų geometrinę vietą taškų M(x,y), patenkančių į stačiakampį su </a:t>
            </a:r>
            <a:r>
              <a:rPr lang="lt-LT" dirty="0">
                <a:solidFill>
                  <a:schemeClr val="tx1"/>
                </a:solidFill>
              </a:rPr>
              <a:t>koordinatėmis x </a:t>
            </a:r>
            <a:r>
              <a:rPr lang="lt-LT" dirty="0" smtClean="0">
                <a:solidFill>
                  <a:schemeClr val="tx1"/>
                </a:solidFill>
              </a:rPr>
              <a:t>∈ (a,b) ir y ∈ (c,d). Tada visų tokio stačiakampio taškų aibę sudaro aibės {(a,b) </a:t>
            </a:r>
            <a:r>
              <a:rPr lang="lt-LT" dirty="0">
                <a:solidFill>
                  <a:schemeClr val="tx1"/>
                </a:solidFill>
              </a:rPr>
              <a:t>×</a:t>
            </a:r>
            <a:r>
              <a:rPr lang="lt-LT" dirty="0" smtClean="0">
                <a:solidFill>
                  <a:schemeClr val="tx1"/>
                </a:solidFill>
              </a:rPr>
              <a:t> (c,d)}. Kitaip tariant, visus stačiakampio taškus galima nusakyti:</a:t>
            </a:r>
          </a:p>
          <a:p>
            <a:r>
              <a:rPr lang="lt-LT" b="1" dirty="0" smtClean="0">
                <a:solidFill>
                  <a:schemeClr val="tx1"/>
                </a:solidFill>
              </a:rPr>
              <a:t>M(x,y) ∈ </a:t>
            </a:r>
            <a:r>
              <a:rPr lang="lt-LT" b="1" dirty="0">
                <a:solidFill>
                  <a:schemeClr val="tx1"/>
                </a:solidFill>
              </a:rPr>
              <a:t>{(a,b) × (c,d</a:t>
            </a:r>
            <a:r>
              <a:rPr lang="lt-LT" b="1" dirty="0" smtClean="0">
                <a:solidFill>
                  <a:schemeClr val="tx1"/>
                </a:solidFill>
              </a:rPr>
              <a:t>)}</a:t>
            </a:r>
            <a:endParaRPr lang="lt-LT" b="1" dirty="0">
              <a:solidFill>
                <a:schemeClr val="tx1"/>
              </a:solidFill>
            </a:endParaRPr>
          </a:p>
          <a:p>
            <a:pPr algn="l"/>
            <a:endParaRPr lang="lt-LT" sz="1800" i="1" dirty="0">
              <a:solidFill>
                <a:schemeClr val="bg1"/>
              </a:solidFill>
            </a:endParaRPr>
          </a:p>
          <a:p>
            <a:pPr algn="l"/>
            <a:endParaRPr lang="en-GB" sz="1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50007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/>
          <a:lstStyle/>
          <a:p>
            <a:r>
              <a:rPr lang="lt-LT" b="1" dirty="0" smtClean="0">
                <a:solidFill>
                  <a:schemeClr val="accent3"/>
                </a:solidFill>
              </a:rPr>
              <a:t>SĄRYŠIAI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12776"/>
            <a:ext cx="8136904" cy="5328592"/>
          </a:xfrm>
        </p:spPr>
        <p:txBody>
          <a:bodyPr>
            <a:normAutofit lnSpcReduction="10000"/>
          </a:bodyPr>
          <a:lstStyle/>
          <a:p>
            <a:pPr algn="l"/>
            <a:r>
              <a:rPr lang="lt-LT" dirty="0">
                <a:solidFill>
                  <a:schemeClr val="tx1"/>
                </a:solidFill>
              </a:rPr>
              <a:t>n</a:t>
            </a:r>
            <a:r>
              <a:rPr lang="lt-LT" i="1" dirty="0">
                <a:solidFill>
                  <a:schemeClr val="tx1"/>
                </a:solidFill>
              </a:rPr>
              <a:t>-</a:t>
            </a:r>
            <a:r>
              <a:rPr lang="lt-LT" dirty="0">
                <a:solidFill>
                  <a:schemeClr val="tx1"/>
                </a:solidFill>
              </a:rPr>
              <a:t>viečiu </a:t>
            </a:r>
            <a:r>
              <a:rPr lang="lt-LT" i="1" dirty="0">
                <a:solidFill>
                  <a:schemeClr val="tx1"/>
                </a:solidFill>
              </a:rPr>
              <a:t>(</a:t>
            </a:r>
            <a:r>
              <a:rPr lang="lt-LT" dirty="0">
                <a:solidFill>
                  <a:schemeClr val="tx1"/>
                </a:solidFill>
              </a:rPr>
              <a:t>n</a:t>
            </a:r>
            <a:r>
              <a:rPr lang="lt-LT" i="1" dirty="0">
                <a:solidFill>
                  <a:schemeClr val="tx1"/>
                </a:solidFill>
              </a:rPr>
              <a:t>-</a:t>
            </a:r>
            <a:r>
              <a:rPr lang="lt-LT" dirty="0">
                <a:solidFill>
                  <a:schemeClr val="tx1"/>
                </a:solidFill>
              </a:rPr>
              <a:t>nariniu</a:t>
            </a:r>
            <a:r>
              <a:rPr lang="lt-LT" i="1" dirty="0">
                <a:solidFill>
                  <a:schemeClr val="tx1"/>
                </a:solidFill>
              </a:rPr>
              <a:t>) </a:t>
            </a:r>
            <a:r>
              <a:rPr lang="lt-LT" dirty="0">
                <a:solidFill>
                  <a:schemeClr val="tx1"/>
                </a:solidFill>
              </a:rPr>
              <a:t>sąryšiu </a:t>
            </a:r>
            <a:r>
              <a:rPr lang="lt-LT" i="1" dirty="0">
                <a:solidFill>
                  <a:schemeClr val="tx1"/>
                </a:solidFill>
              </a:rPr>
              <a:t>aibėje </a:t>
            </a:r>
            <a:r>
              <a:rPr lang="lt-LT" dirty="0">
                <a:solidFill>
                  <a:schemeClr val="tx1"/>
                </a:solidFill>
              </a:rPr>
              <a:t>A </a:t>
            </a:r>
            <a:r>
              <a:rPr lang="lt-LT" i="1" dirty="0">
                <a:solidFill>
                  <a:schemeClr val="tx1"/>
                </a:solidFill>
              </a:rPr>
              <a:t>vadiname bet kokį poaibį </a:t>
            </a:r>
            <a:r>
              <a:rPr lang="lt-LT" dirty="0">
                <a:solidFill>
                  <a:schemeClr val="tx1"/>
                </a:solidFill>
              </a:rPr>
              <a:t>R ⊆ </a:t>
            </a:r>
            <a:r>
              <a:rPr lang="lt-LT" dirty="0" smtClean="0">
                <a:solidFill>
                  <a:schemeClr val="tx1"/>
                </a:solidFill>
              </a:rPr>
              <a:t>A</a:t>
            </a:r>
            <a:r>
              <a:rPr lang="lt-LT" baseline="30000" dirty="0" smtClean="0">
                <a:solidFill>
                  <a:schemeClr val="tx1"/>
                </a:solidFill>
              </a:rPr>
              <a:t>n</a:t>
            </a:r>
            <a:r>
              <a:rPr lang="lt-LT" i="1" dirty="0" smtClean="0">
                <a:solidFill>
                  <a:schemeClr val="tx1"/>
                </a:solidFill>
              </a:rPr>
              <a:t>.</a:t>
            </a:r>
            <a:endParaRPr lang="lt-LT" dirty="0">
              <a:solidFill>
                <a:schemeClr val="tx1"/>
              </a:solidFill>
            </a:endParaRPr>
          </a:p>
          <a:p>
            <a:pPr algn="l"/>
            <a:r>
              <a:rPr lang="lt-LT" dirty="0">
                <a:solidFill>
                  <a:schemeClr val="tx1"/>
                </a:solidFill>
              </a:rPr>
              <a:t>Pavyzdžiui, Pitagoro skaičių trejetai sudaro trivietį sąryšį P = {(x, y, z): </a:t>
            </a:r>
            <a:r>
              <a:rPr lang="lt-LT" b="1" dirty="0">
                <a:solidFill>
                  <a:srgbClr val="FF0000"/>
                </a:solidFill>
              </a:rPr>
              <a:t>x</a:t>
            </a:r>
            <a:r>
              <a:rPr lang="lt-LT" b="1" baseline="30000" dirty="0">
                <a:solidFill>
                  <a:srgbClr val="FF0000"/>
                </a:solidFill>
              </a:rPr>
              <a:t>2 </a:t>
            </a:r>
            <a:r>
              <a:rPr lang="lt-LT" b="1" dirty="0">
                <a:solidFill>
                  <a:srgbClr val="FF0000"/>
                </a:solidFill>
              </a:rPr>
              <a:t>+y</a:t>
            </a:r>
            <a:r>
              <a:rPr lang="lt-LT" b="1" baseline="30000" dirty="0">
                <a:solidFill>
                  <a:srgbClr val="FF0000"/>
                </a:solidFill>
              </a:rPr>
              <a:t>2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lt-LT" b="1" dirty="0" smtClean="0">
                <a:solidFill>
                  <a:srgbClr val="FF0000"/>
                </a:solidFill>
              </a:rPr>
              <a:t>z</a:t>
            </a:r>
            <a:r>
              <a:rPr lang="lt-LT" b="1" baseline="30000" dirty="0" smtClean="0">
                <a:solidFill>
                  <a:srgbClr val="FF0000"/>
                </a:solidFill>
              </a:rPr>
              <a:t>2</a:t>
            </a:r>
            <a:r>
              <a:rPr lang="lt-LT" b="1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, </a:t>
            </a:r>
            <a:r>
              <a:rPr lang="lt-LT" dirty="0">
                <a:solidFill>
                  <a:schemeClr val="tx1"/>
                </a:solidFill>
              </a:rPr>
              <a:t>x, y, z ∈ Z}</a:t>
            </a:r>
          </a:p>
          <a:p>
            <a:pPr algn="l"/>
            <a:r>
              <a:rPr lang="lt-LT" dirty="0">
                <a:solidFill>
                  <a:schemeClr val="tx1"/>
                </a:solidFill>
              </a:rPr>
              <a:t>sveikųjų skaičių aibėje. </a:t>
            </a:r>
            <a:r>
              <a:rPr lang="lt-LT" dirty="0" smtClean="0">
                <a:solidFill>
                  <a:schemeClr val="tx1"/>
                </a:solidFill>
              </a:rPr>
              <a:t>Kitas sąryšio pavyzdys - </a:t>
            </a:r>
          </a:p>
          <a:p>
            <a:pPr algn="l"/>
            <a:r>
              <a:rPr lang="lt-LT" dirty="0" smtClean="0">
                <a:solidFill>
                  <a:schemeClr val="tx1"/>
                </a:solidFill>
              </a:rPr>
              <a:t>apskritimas </a:t>
            </a:r>
            <a:r>
              <a:rPr lang="lt-LT" b="1" dirty="0" smtClean="0">
                <a:solidFill>
                  <a:srgbClr val="FF0000"/>
                </a:solidFill>
              </a:rPr>
              <a:t>x</a:t>
            </a:r>
            <a:r>
              <a:rPr lang="lt-LT" b="1" baseline="30000" dirty="0" smtClean="0">
                <a:solidFill>
                  <a:srgbClr val="FF0000"/>
                </a:solidFill>
              </a:rPr>
              <a:t>2 </a:t>
            </a:r>
            <a:r>
              <a:rPr lang="lt-LT" b="1" dirty="0" smtClean="0">
                <a:solidFill>
                  <a:srgbClr val="FF0000"/>
                </a:solidFill>
              </a:rPr>
              <a:t>+y</a:t>
            </a:r>
            <a:r>
              <a:rPr lang="lt-LT" b="1" baseline="30000" dirty="0" smtClean="0">
                <a:solidFill>
                  <a:srgbClr val="FF0000"/>
                </a:solidFill>
              </a:rPr>
              <a:t>2 </a:t>
            </a:r>
            <a:r>
              <a:rPr lang="en-US" b="1" dirty="0" smtClean="0">
                <a:solidFill>
                  <a:srgbClr val="FF0000"/>
                </a:solidFill>
              </a:rPr>
              <a:t>=</a:t>
            </a:r>
            <a:r>
              <a:rPr lang="lt-LT" b="1" dirty="0" smtClean="0">
                <a:solidFill>
                  <a:srgbClr val="FF0000"/>
                </a:solidFill>
              </a:rPr>
              <a:t>R</a:t>
            </a:r>
            <a:r>
              <a:rPr lang="lt-LT" b="1" baseline="30000" dirty="0" smtClean="0">
                <a:solidFill>
                  <a:srgbClr val="FF0000"/>
                </a:solidFill>
              </a:rPr>
              <a:t>2</a:t>
            </a:r>
            <a:r>
              <a:rPr lang="lt-LT" b="1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,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chemeClr val="tx1"/>
                </a:solidFill>
              </a:rPr>
              <a:t>č</a:t>
            </a:r>
            <a:r>
              <a:rPr lang="en-US" dirty="0" err="1" smtClean="0">
                <a:solidFill>
                  <a:schemeClr val="tx1"/>
                </a:solidFill>
              </a:rPr>
              <a:t>ia</a:t>
            </a:r>
            <a:r>
              <a:rPr lang="lt-LT" dirty="0" smtClean="0">
                <a:solidFill>
                  <a:schemeClr val="tx1"/>
                </a:solidFill>
              </a:rPr>
              <a:t> </a:t>
            </a:r>
            <a:r>
              <a:rPr lang="lt-LT" dirty="0" smtClean="0">
                <a:solidFill>
                  <a:srgbClr val="FF0000"/>
                </a:solidFill>
              </a:rPr>
              <a:t>x</a:t>
            </a:r>
            <a:r>
              <a:rPr lang="lt-LT" dirty="0" smtClean="0">
                <a:solidFill>
                  <a:schemeClr val="tx1"/>
                </a:solidFill>
              </a:rPr>
              <a:t> ir </a:t>
            </a:r>
            <a:r>
              <a:rPr lang="lt-LT" dirty="0" smtClean="0">
                <a:solidFill>
                  <a:srgbClr val="FF0000"/>
                </a:solidFill>
              </a:rPr>
              <a:t>y</a:t>
            </a:r>
            <a:r>
              <a:rPr lang="lt-LT" dirty="0" smtClean="0">
                <a:solidFill>
                  <a:schemeClr val="tx1"/>
                </a:solidFill>
              </a:rPr>
              <a:t> yra apskritimo bet kurio taško koordinatės, </a:t>
            </a:r>
            <a:r>
              <a:rPr lang="lt-LT" dirty="0" smtClean="0">
                <a:solidFill>
                  <a:srgbClr val="FF0000"/>
                </a:solidFill>
              </a:rPr>
              <a:t>R</a:t>
            </a:r>
            <a:r>
              <a:rPr lang="lt-LT" dirty="0" smtClean="0">
                <a:solidFill>
                  <a:schemeClr val="tx1"/>
                </a:solidFill>
              </a:rPr>
              <a:t>-spindulys.</a:t>
            </a:r>
          </a:p>
          <a:p>
            <a:pPr algn="l"/>
            <a:r>
              <a:rPr lang="lt-LT" dirty="0" smtClean="0">
                <a:solidFill>
                  <a:schemeClr val="tx1"/>
                </a:solidFill>
              </a:rPr>
              <a:t>Dažniausiai nagrinėjami </a:t>
            </a:r>
            <a:r>
              <a:rPr lang="lt-LT" b="1" dirty="0" smtClean="0">
                <a:solidFill>
                  <a:srgbClr val="FF0000"/>
                </a:solidFill>
              </a:rPr>
              <a:t>dviviečiai</a:t>
            </a:r>
            <a:r>
              <a:rPr lang="lt-LT" dirty="0" smtClean="0">
                <a:solidFill>
                  <a:srgbClr val="FF0000"/>
                </a:solidFill>
              </a:rPr>
              <a:t> </a:t>
            </a:r>
            <a:r>
              <a:rPr lang="lt-LT" dirty="0">
                <a:solidFill>
                  <a:schemeClr val="tx1"/>
                </a:solidFill>
              </a:rPr>
              <a:t>(</a:t>
            </a:r>
            <a:r>
              <a:rPr lang="lt-LT" dirty="0" smtClean="0">
                <a:solidFill>
                  <a:schemeClr val="tx1"/>
                </a:solidFill>
              </a:rPr>
              <a:t>binariniai) sąryšiai, </a:t>
            </a:r>
            <a:r>
              <a:rPr lang="lt-LT" dirty="0">
                <a:solidFill>
                  <a:schemeClr val="tx1"/>
                </a:solidFill>
              </a:rPr>
              <a:t>kuriuos </a:t>
            </a:r>
            <a:r>
              <a:rPr lang="lt-LT" dirty="0" smtClean="0">
                <a:solidFill>
                  <a:schemeClr val="tx1"/>
                </a:solidFill>
              </a:rPr>
              <a:t>vadinsime tiesiog </a:t>
            </a:r>
            <a:r>
              <a:rPr lang="lt-LT" dirty="0">
                <a:solidFill>
                  <a:schemeClr val="tx1"/>
                </a:solidFill>
              </a:rPr>
              <a:t>sąryšiais. </a:t>
            </a:r>
            <a:endParaRPr lang="lt-LT" dirty="0" smtClean="0">
              <a:solidFill>
                <a:schemeClr val="tx1"/>
              </a:solidFill>
            </a:endParaRPr>
          </a:p>
          <a:p>
            <a:pPr algn="l"/>
            <a:endParaRPr lang="lt-LT" dirty="0" smtClean="0">
              <a:solidFill>
                <a:schemeClr val="tx1"/>
              </a:solidFill>
            </a:endParaRPr>
          </a:p>
          <a:p>
            <a:pPr algn="l"/>
            <a:r>
              <a:rPr lang="lt-LT" sz="16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400" i="1" dirty="0" smtClean="0">
                <a:solidFill>
                  <a:schemeClr val="bg1"/>
                </a:solidFill>
              </a:rPr>
              <a:t>DISKREČIOSIOS  STRUKTŪROS</a:t>
            </a:r>
            <a:endParaRPr lang="lt-LT" sz="1600" i="1" dirty="0" smtClean="0">
              <a:solidFill>
                <a:schemeClr val="bg1"/>
              </a:solidFill>
            </a:endParaRPr>
          </a:p>
          <a:p>
            <a:pPr algn="l"/>
            <a:endParaRPr lang="lt-LT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9496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864096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24744"/>
            <a:ext cx="9036496" cy="5733256"/>
          </a:xfrm>
        </p:spPr>
        <p:txBody>
          <a:bodyPr>
            <a:noAutofit/>
          </a:bodyPr>
          <a:lstStyle/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Jei </a:t>
            </a:r>
            <a:r>
              <a:rPr lang="lt-LT" sz="2800" b="1" dirty="0">
                <a:solidFill>
                  <a:srgbClr val="FF0000"/>
                </a:solidFill>
              </a:rPr>
              <a:t>(a, b) ∈ R</a:t>
            </a:r>
            <a:r>
              <a:rPr lang="lt-LT" sz="2800" dirty="0">
                <a:solidFill>
                  <a:schemeClr val="tx1"/>
                </a:solidFill>
              </a:rPr>
              <a:t>, tai sakome, kad a ir b yra </a:t>
            </a:r>
            <a:r>
              <a:rPr lang="lt-LT" sz="2800" i="1" dirty="0">
                <a:solidFill>
                  <a:schemeClr val="tx1"/>
                </a:solidFill>
              </a:rPr>
              <a:t>susieti sąryšiu </a:t>
            </a:r>
            <a:r>
              <a:rPr lang="lt-LT" sz="2800" dirty="0">
                <a:solidFill>
                  <a:schemeClr val="tx1"/>
                </a:solidFill>
              </a:rPr>
              <a:t>R ir žymime </a:t>
            </a:r>
            <a:r>
              <a:rPr lang="lt-LT" sz="2800" b="1" dirty="0" smtClean="0">
                <a:solidFill>
                  <a:srgbClr val="FF0000"/>
                </a:solidFill>
              </a:rPr>
              <a:t>aRb.</a:t>
            </a:r>
          </a:p>
          <a:p>
            <a:pPr algn="l"/>
            <a:endParaRPr lang="lt-LT" sz="800" i="1" dirty="0">
              <a:solidFill>
                <a:schemeClr val="tx1"/>
              </a:solidFill>
            </a:endParaRPr>
          </a:p>
          <a:p>
            <a:pPr algn="l"/>
            <a:r>
              <a:rPr lang="lt-LT" sz="2800" dirty="0">
                <a:solidFill>
                  <a:schemeClr val="tx1"/>
                </a:solidFill>
              </a:rPr>
              <a:t>Tegu A = {2, 4, 7</a:t>
            </a:r>
            <a:r>
              <a:rPr lang="lt-LT" sz="2800" dirty="0" smtClean="0">
                <a:solidFill>
                  <a:schemeClr val="tx1"/>
                </a:solidFill>
              </a:rPr>
              <a:t>}, </a:t>
            </a:r>
            <a:r>
              <a:rPr lang="en-US" sz="2800" dirty="0" smtClean="0">
                <a:solidFill>
                  <a:schemeClr val="tx1"/>
                </a:solidFill>
              </a:rPr>
              <a:t>=</a:t>
            </a:r>
            <a:r>
              <a:rPr lang="lt-LT" sz="2800" dirty="0" smtClean="0">
                <a:solidFill>
                  <a:schemeClr val="tx1"/>
                </a:solidFill>
              </a:rPr>
              <a:t> {(2, 2), (2, 4), (2, 7), (4, 2), (4, 4), </a:t>
            </a:r>
            <a:r>
              <a:rPr lang="lt-LT" sz="2800" dirty="0">
                <a:solidFill>
                  <a:schemeClr val="tx1"/>
                </a:solidFill>
              </a:rPr>
              <a:t>(4, 7</a:t>
            </a:r>
            <a:r>
              <a:rPr lang="lt-LT" sz="2800" dirty="0" smtClean="0">
                <a:solidFill>
                  <a:schemeClr val="tx1"/>
                </a:solidFill>
              </a:rPr>
              <a:t>), (7, 2), (7, 4), (7, 7)}.</a:t>
            </a:r>
          </a:p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Tegu turime sąryšį R </a:t>
            </a:r>
            <a:r>
              <a:rPr lang="lt-LT" sz="2800" dirty="0">
                <a:solidFill>
                  <a:schemeClr val="tx1"/>
                </a:solidFill>
              </a:rPr>
              <a:t>= {(2, 4), (2, 7), (4, 7)}. </a:t>
            </a:r>
            <a:r>
              <a:rPr lang="lt-LT" sz="2800" dirty="0" smtClean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Jis yra aibės </a:t>
            </a:r>
            <a:r>
              <a:rPr lang="lt-LT" sz="2800" dirty="0">
                <a:solidFill>
                  <a:schemeClr val="tx1"/>
                </a:solidFill>
              </a:rPr>
              <a:t>A × A </a:t>
            </a:r>
            <a:r>
              <a:rPr lang="en-US" sz="2800" dirty="0" smtClean="0">
                <a:solidFill>
                  <a:schemeClr val="tx1"/>
                </a:solidFill>
              </a:rPr>
              <a:t>= </a:t>
            </a:r>
            <a:r>
              <a:rPr lang="lt-LT" sz="2800" dirty="0" smtClean="0">
                <a:solidFill>
                  <a:schemeClr val="tx1"/>
                </a:solidFill>
              </a:rPr>
              <a:t>{(</a:t>
            </a:r>
            <a:r>
              <a:rPr lang="lt-LT" sz="2800" dirty="0">
                <a:solidFill>
                  <a:schemeClr val="tx1"/>
                </a:solidFill>
              </a:rPr>
              <a:t>2, 2), (</a:t>
            </a:r>
            <a:r>
              <a:rPr lang="lt-LT" sz="2800" b="1" dirty="0">
                <a:solidFill>
                  <a:srgbClr val="FF0000"/>
                </a:solidFill>
              </a:rPr>
              <a:t>2, 4</a:t>
            </a:r>
            <a:r>
              <a:rPr lang="lt-LT" sz="2800" dirty="0">
                <a:solidFill>
                  <a:schemeClr val="tx1"/>
                </a:solidFill>
              </a:rPr>
              <a:t>), (</a:t>
            </a:r>
            <a:r>
              <a:rPr lang="lt-LT" sz="2800" b="1" dirty="0">
                <a:solidFill>
                  <a:srgbClr val="FF0000"/>
                </a:solidFill>
              </a:rPr>
              <a:t>2, 7</a:t>
            </a:r>
            <a:r>
              <a:rPr lang="lt-LT" sz="2800" dirty="0">
                <a:solidFill>
                  <a:schemeClr val="tx1"/>
                </a:solidFill>
              </a:rPr>
              <a:t>), (4, 2), (4, 4), (</a:t>
            </a:r>
            <a:r>
              <a:rPr lang="lt-LT" sz="2800" b="1" dirty="0">
                <a:solidFill>
                  <a:srgbClr val="FF0000"/>
                </a:solidFill>
              </a:rPr>
              <a:t>4, 7</a:t>
            </a:r>
            <a:r>
              <a:rPr lang="lt-LT" sz="2800" dirty="0">
                <a:solidFill>
                  <a:schemeClr val="tx1"/>
                </a:solidFill>
              </a:rPr>
              <a:t>), (7, 2), (7, 4), (7, 7</a:t>
            </a:r>
            <a:r>
              <a:rPr lang="lt-LT" sz="2800" dirty="0" smtClean="0">
                <a:solidFill>
                  <a:schemeClr val="tx1"/>
                </a:solidFill>
              </a:rPr>
              <a:t>)} Dekarto sandaugos  (</a:t>
            </a:r>
            <a:r>
              <a:rPr lang="lt-LT" sz="2800" dirty="0">
                <a:solidFill>
                  <a:schemeClr val="tx1"/>
                </a:solidFill>
              </a:rPr>
              <a:t>A × A </a:t>
            </a:r>
            <a:r>
              <a:rPr lang="lt-LT" sz="2800" dirty="0" smtClean="0">
                <a:solidFill>
                  <a:schemeClr val="tx1"/>
                </a:solidFill>
              </a:rPr>
              <a:t>) poaibis.</a:t>
            </a:r>
          </a:p>
          <a:p>
            <a:pPr algn="l"/>
            <a:endParaRPr lang="lt-LT" sz="1600" dirty="0" smtClean="0">
              <a:solidFill>
                <a:schemeClr val="tx1"/>
              </a:solidFill>
            </a:endParaRPr>
          </a:p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Tada </a:t>
            </a:r>
            <a:r>
              <a:rPr lang="lt-LT" sz="2800" dirty="0">
                <a:solidFill>
                  <a:schemeClr val="tx1"/>
                </a:solidFill>
              </a:rPr>
              <a:t>rašome 2R4, 2R7, </a:t>
            </a:r>
            <a:r>
              <a:rPr lang="lt-LT" sz="2800" dirty="0" smtClean="0">
                <a:solidFill>
                  <a:schemeClr val="tx1"/>
                </a:solidFill>
              </a:rPr>
              <a:t>4R7.</a:t>
            </a:r>
          </a:p>
          <a:p>
            <a:pPr algn="l"/>
            <a:r>
              <a:rPr lang="lt-LT" sz="2800" dirty="0" smtClean="0">
                <a:solidFill>
                  <a:schemeClr val="tx1"/>
                </a:solidFill>
              </a:rPr>
              <a:t>Akivaizdu, kad sąryšis </a:t>
            </a:r>
            <a:r>
              <a:rPr lang="lt-LT" sz="2800" b="1" dirty="0" smtClean="0">
                <a:solidFill>
                  <a:srgbClr val="FF0000"/>
                </a:solidFill>
              </a:rPr>
              <a:t>R</a:t>
            </a:r>
            <a:r>
              <a:rPr lang="lt-LT" sz="2800" dirty="0" smtClean="0">
                <a:solidFill>
                  <a:schemeClr val="tx1"/>
                </a:solidFill>
              </a:rPr>
              <a:t> šiuo atveju yra </a:t>
            </a:r>
            <a:r>
              <a:rPr lang="lt-LT" sz="2800" dirty="0" smtClean="0">
                <a:solidFill>
                  <a:srgbClr val="FF0000"/>
                </a:solidFill>
              </a:rPr>
              <a:t>„</a:t>
            </a:r>
            <a:r>
              <a:rPr lang="lt-LT" sz="2800" b="1" dirty="0" smtClean="0">
                <a:solidFill>
                  <a:srgbClr val="FF0000"/>
                </a:solidFill>
              </a:rPr>
              <a:t>mažiau už</a:t>
            </a:r>
            <a:r>
              <a:rPr lang="lt-LT" sz="2800" dirty="0" smtClean="0">
                <a:solidFill>
                  <a:srgbClr val="FF0000"/>
                </a:solidFill>
              </a:rPr>
              <a:t>“</a:t>
            </a:r>
            <a:r>
              <a:rPr lang="lt-LT" sz="2800" dirty="0" smtClean="0">
                <a:solidFill>
                  <a:schemeClr val="tx1"/>
                </a:solidFill>
              </a:rPr>
              <a:t>.</a:t>
            </a:r>
          </a:p>
          <a:p>
            <a:pPr algn="l"/>
            <a:endParaRPr lang="lt-LT" sz="1800" i="1" dirty="0" smtClean="0">
              <a:solidFill>
                <a:schemeClr val="bg1"/>
              </a:solidFill>
            </a:endParaRPr>
          </a:p>
          <a:p>
            <a:pPr algn="l"/>
            <a:endParaRPr lang="lt-LT" sz="1050" i="1" dirty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6590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7772400" cy="1470025"/>
          </a:xfrm>
        </p:spPr>
        <p:txBody>
          <a:bodyPr>
            <a:normAutofit/>
          </a:bodyPr>
          <a:lstStyle/>
          <a:p>
            <a:r>
              <a:rPr lang="lt-LT" dirty="0" smtClean="0">
                <a:solidFill>
                  <a:schemeClr val="accent3"/>
                </a:solidFill>
              </a:rPr>
              <a:t>SĄRYŠIAI IR FUNKCIJOS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484784"/>
            <a:ext cx="9036496" cy="5373216"/>
          </a:xfrm>
        </p:spPr>
        <p:txBody>
          <a:bodyPr>
            <a:noAutofit/>
          </a:bodyPr>
          <a:lstStyle/>
          <a:p>
            <a:pPr algn="l"/>
            <a:endParaRPr lang="lt-LT" sz="2400" b="1" dirty="0" smtClean="0">
              <a:solidFill>
                <a:schemeClr val="tx1"/>
              </a:solidFill>
            </a:endParaRPr>
          </a:p>
          <a:p>
            <a:pPr algn="l"/>
            <a:r>
              <a:rPr lang="lt-LT" sz="2400" b="1" dirty="0" smtClean="0">
                <a:solidFill>
                  <a:schemeClr val="tx1"/>
                </a:solidFill>
              </a:rPr>
              <a:t>Sąryšio </a:t>
            </a:r>
            <a:r>
              <a:rPr lang="lt-LT" sz="2400" b="1" dirty="0">
                <a:solidFill>
                  <a:schemeClr val="tx1"/>
                </a:solidFill>
              </a:rPr>
              <a:t>R matrica </a:t>
            </a:r>
            <a:r>
              <a:rPr lang="lt-LT" sz="2400" b="1" i="1" dirty="0">
                <a:solidFill>
                  <a:schemeClr val="tx1"/>
                </a:solidFill>
              </a:rPr>
              <a:t>— tai </a:t>
            </a:r>
            <a:r>
              <a:rPr lang="lt-LT" sz="2400" b="1" dirty="0">
                <a:solidFill>
                  <a:schemeClr val="tx1"/>
                </a:solidFill>
              </a:rPr>
              <a:t>n × n </a:t>
            </a:r>
            <a:r>
              <a:rPr lang="lt-LT" sz="2400" b="1" i="1" dirty="0">
                <a:solidFill>
                  <a:schemeClr val="tx1"/>
                </a:solidFill>
              </a:rPr>
              <a:t>matrica </a:t>
            </a:r>
            <a:r>
              <a:rPr lang="lt-LT" sz="2400" b="1" dirty="0">
                <a:solidFill>
                  <a:schemeClr val="tx1"/>
                </a:solidFill>
              </a:rPr>
              <a:t>M</a:t>
            </a:r>
            <a:r>
              <a:rPr lang="lt-LT" sz="2400" b="1" i="1" dirty="0">
                <a:solidFill>
                  <a:schemeClr val="tx1"/>
                </a:solidFill>
              </a:rPr>
              <a:t>, kurios elementas </a:t>
            </a:r>
            <a:r>
              <a:rPr lang="lt-LT" sz="2400" b="1" dirty="0">
                <a:solidFill>
                  <a:schemeClr val="tx1"/>
                </a:solidFill>
              </a:rPr>
              <a:t>M</a:t>
            </a:r>
            <a:r>
              <a:rPr lang="lt-LT" sz="1400" b="1" dirty="0">
                <a:solidFill>
                  <a:schemeClr val="tx1"/>
                </a:solidFill>
              </a:rPr>
              <a:t>ij </a:t>
            </a:r>
            <a:r>
              <a:rPr lang="lt-LT" sz="2400" b="1" i="1" dirty="0">
                <a:solidFill>
                  <a:schemeClr val="tx1"/>
                </a:solidFill>
              </a:rPr>
              <a:t>, esantis </a:t>
            </a:r>
            <a:r>
              <a:rPr lang="lt-LT" sz="2400" b="1" dirty="0" smtClean="0">
                <a:solidFill>
                  <a:schemeClr val="tx1"/>
                </a:solidFill>
              </a:rPr>
              <a:t>i</a:t>
            </a:r>
            <a:r>
              <a:rPr lang="lt-LT" sz="2400" b="1" i="1" dirty="0" smtClean="0">
                <a:solidFill>
                  <a:schemeClr val="tx1"/>
                </a:solidFill>
              </a:rPr>
              <a:t>-tosios </a:t>
            </a:r>
            <a:r>
              <a:rPr lang="lt-LT" sz="2400" b="1" i="1" dirty="0">
                <a:solidFill>
                  <a:schemeClr val="tx1"/>
                </a:solidFill>
              </a:rPr>
              <a:t>eilutės ir </a:t>
            </a:r>
            <a:r>
              <a:rPr lang="lt-LT" sz="2400" b="1" dirty="0">
                <a:solidFill>
                  <a:schemeClr val="tx1"/>
                </a:solidFill>
              </a:rPr>
              <a:t>j</a:t>
            </a:r>
            <a:r>
              <a:rPr lang="lt-LT" sz="2400" b="1" i="1" dirty="0">
                <a:solidFill>
                  <a:schemeClr val="tx1"/>
                </a:solidFill>
              </a:rPr>
              <a:t>-tojo stulpelio susikirtime, yra lygus </a:t>
            </a:r>
            <a:r>
              <a:rPr lang="lt-LT" sz="2400" b="1" dirty="0">
                <a:solidFill>
                  <a:schemeClr val="tx1"/>
                </a:solidFill>
              </a:rPr>
              <a:t>1</a:t>
            </a:r>
            <a:r>
              <a:rPr lang="lt-LT" sz="2400" b="1" i="1" dirty="0">
                <a:solidFill>
                  <a:schemeClr val="tx1"/>
                </a:solidFill>
              </a:rPr>
              <a:t>, jei </a:t>
            </a:r>
            <a:r>
              <a:rPr lang="lt-LT" sz="2400" b="1" dirty="0">
                <a:solidFill>
                  <a:schemeClr val="tx1"/>
                </a:solidFill>
              </a:rPr>
              <a:t>ai </a:t>
            </a:r>
            <a:r>
              <a:rPr lang="lt-LT" sz="2400" b="1" i="1" dirty="0">
                <a:solidFill>
                  <a:schemeClr val="tx1"/>
                </a:solidFill>
              </a:rPr>
              <a:t>ir </a:t>
            </a:r>
            <a:r>
              <a:rPr lang="lt-LT" sz="2400" b="1" dirty="0">
                <a:solidFill>
                  <a:schemeClr val="tx1"/>
                </a:solidFill>
              </a:rPr>
              <a:t>aj </a:t>
            </a:r>
            <a:r>
              <a:rPr lang="lt-LT" sz="2400" b="1" i="1" dirty="0">
                <a:solidFill>
                  <a:schemeClr val="tx1"/>
                </a:solidFill>
              </a:rPr>
              <a:t>yra susieti sąryšiu </a:t>
            </a:r>
            <a:r>
              <a:rPr lang="lt-LT" sz="2400" b="1" dirty="0">
                <a:solidFill>
                  <a:schemeClr val="tx1"/>
                </a:solidFill>
              </a:rPr>
              <a:t>R</a:t>
            </a:r>
            <a:r>
              <a:rPr lang="lt-LT" sz="2400" b="1" i="1" dirty="0">
                <a:solidFill>
                  <a:schemeClr val="tx1"/>
                </a:solidFill>
              </a:rPr>
              <a:t>, ir </a:t>
            </a:r>
            <a:r>
              <a:rPr lang="lt-LT" sz="2400" b="1" dirty="0">
                <a:solidFill>
                  <a:schemeClr val="tx1"/>
                </a:solidFill>
              </a:rPr>
              <a:t>0</a:t>
            </a:r>
            <a:r>
              <a:rPr lang="lt-LT" sz="2400" b="1" i="1" dirty="0">
                <a:solidFill>
                  <a:schemeClr val="tx1"/>
                </a:solidFill>
              </a:rPr>
              <a:t>, </a:t>
            </a:r>
            <a:r>
              <a:rPr lang="lt-LT" sz="2400" b="1" i="1" dirty="0" smtClean="0">
                <a:solidFill>
                  <a:schemeClr val="tx1"/>
                </a:solidFill>
              </a:rPr>
              <a:t>jei nėra susieti sąryšiu R:</a:t>
            </a:r>
          </a:p>
          <a:p>
            <a:pPr lvl="3" algn="l"/>
            <a:r>
              <a:rPr lang="lt-LT" sz="3600" dirty="0" smtClean="0"/>
              <a:t>	       </a:t>
            </a:r>
            <a:r>
              <a:rPr lang="lt-LT" sz="2800" i="1" dirty="0" smtClean="0"/>
              <a:t>2  4  </a:t>
            </a:r>
            <a:r>
              <a:rPr lang="lt-LT" sz="2800" i="1" dirty="0"/>
              <a:t>7</a:t>
            </a:r>
            <a:endParaRPr lang="lt-LT" sz="3600" i="1" dirty="0"/>
          </a:p>
          <a:p>
            <a:pPr lvl="3" algn="l"/>
            <a:r>
              <a:rPr lang="lt-LT" sz="3600" dirty="0" smtClean="0"/>
              <a:t>        </a:t>
            </a:r>
            <a:r>
              <a:rPr lang="lt-LT" sz="2800" i="1" dirty="0" smtClean="0"/>
              <a:t>2</a:t>
            </a:r>
            <a:r>
              <a:rPr lang="lt-LT" sz="3600" dirty="0" smtClean="0"/>
              <a:t>  </a:t>
            </a:r>
            <a:r>
              <a:rPr lang="lt-LT" sz="3600" b="1" dirty="0" smtClean="0">
                <a:solidFill>
                  <a:schemeClr val="tx1"/>
                </a:solidFill>
              </a:rPr>
              <a:t>0 </a:t>
            </a:r>
            <a:r>
              <a:rPr lang="lt-LT" sz="3600" b="1" dirty="0">
                <a:solidFill>
                  <a:schemeClr val="tx1"/>
                </a:solidFill>
              </a:rPr>
              <a:t>1 1</a:t>
            </a:r>
          </a:p>
          <a:p>
            <a:pPr lvl="3" algn="l"/>
            <a:r>
              <a:rPr lang="lt-LT" sz="3600" b="1" dirty="0" smtClean="0">
                <a:solidFill>
                  <a:schemeClr val="tx1"/>
                </a:solidFill>
              </a:rPr>
              <a:t>M </a:t>
            </a:r>
            <a:r>
              <a:rPr lang="en-US" sz="3600" b="1" dirty="0" smtClean="0">
                <a:solidFill>
                  <a:schemeClr val="tx1"/>
                </a:solidFill>
              </a:rPr>
              <a:t>=</a:t>
            </a:r>
            <a:r>
              <a:rPr lang="lt-LT" sz="3600" b="1" dirty="0" smtClean="0">
                <a:solidFill>
                  <a:schemeClr val="tx1"/>
                </a:solidFill>
              </a:rPr>
              <a:t> </a:t>
            </a:r>
            <a:r>
              <a:rPr lang="lt-LT" sz="2800" i="1" dirty="0" smtClean="0"/>
              <a:t>4 </a:t>
            </a:r>
            <a:r>
              <a:rPr lang="lt-LT" sz="3600" dirty="0" smtClean="0"/>
              <a:t> </a:t>
            </a:r>
            <a:r>
              <a:rPr lang="lt-LT" sz="3600" b="1" dirty="0">
                <a:solidFill>
                  <a:schemeClr val="tx1"/>
                </a:solidFill>
              </a:rPr>
              <a:t>0 0 1</a:t>
            </a:r>
          </a:p>
          <a:p>
            <a:pPr lvl="3" algn="l"/>
            <a:r>
              <a:rPr lang="lt-LT" sz="3600" dirty="0" smtClean="0"/>
              <a:t>        </a:t>
            </a:r>
            <a:r>
              <a:rPr lang="lt-LT" sz="2800" i="1" dirty="0" smtClean="0"/>
              <a:t>7</a:t>
            </a:r>
            <a:r>
              <a:rPr lang="lt-LT" sz="3200" i="1" dirty="0" smtClean="0"/>
              <a:t>  </a:t>
            </a:r>
            <a:r>
              <a:rPr lang="lt-LT" sz="3600" b="1" dirty="0" smtClean="0">
                <a:solidFill>
                  <a:schemeClr val="tx1"/>
                </a:solidFill>
              </a:rPr>
              <a:t>0 </a:t>
            </a:r>
            <a:r>
              <a:rPr lang="lt-LT" sz="3600" b="1" dirty="0">
                <a:solidFill>
                  <a:schemeClr val="tx1"/>
                </a:solidFill>
              </a:rPr>
              <a:t>0 0</a:t>
            </a: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  </a:t>
            </a:r>
          </a:p>
          <a:p>
            <a:pPr algn="l"/>
            <a:endParaRPr lang="lt-LT" sz="1800" i="1" dirty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8831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1008112"/>
          </a:xfrm>
        </p:spPr>
        <p:txBody>
          <a:bodyPr>
            <a:normAutofit/>
          </a:bodyPr>
          <a:lstStyle/>
          <a:p>
            <a:r>
              <a:rPr lang="lt-LT" b="1" dirty="0">
                <a:solidFill>
                  <a:schemeClr val="accent3"/>
                </a:solidFill>
              </a:rPr>
              <a:t>SĄRYŠIŲ SAVYBĖS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556792"/>
            <a:ext cx="9036496" cy="5301208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lt-LT" b="1" dirty="0" smtClean="0">
                <a:solidFill>
                  <a:srgbClr val="FF0000"/>
                </a:solidFill>
              </a:rPr>
              <a:t>Refleksyvus</a:t>
            </a:r>
            <a:r>
              <a:rPr lang="lt-LT" b="1" dirty="0">
                <a:solidFill>
                  <a:schemeClr val="tx1"/>
                </a:solidFill>
              </a:rPr>
              <a:t>, jei </a:t>
            </a:r>
            <a:r>
              <a:rPr lang="lt-LT" b="1" dirty="0" smtClean="0">
                <a:solidFill>
                  <a:srgbClr val="FF0000"/>
                </a:solidFill>
              </a:rPr>
              <a:t>a R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>
                <a:solidFill>
                  <a:schemeClr val="tx1"/>
                </a:solidFill>
              </a:rPr>
              <a:t>visiems </a:t>
            </a:r>
            <a:r>
              <a:rPr lang="lt-LT" b="1" dirty="0">
                <a:solidFill>
                  <a:srgbClr val="FF0000"/>
                </a:solidFill>
              </a:rPr>
              <a:t>a ∈</a:t>
            </a:r>
            <a:r>
              <a:rPr lang="lt-LT" b="1" dirty="0" smtClean="0">
                <a:solidFill>
                  <a:srgbClr val="FF0000"/>
                </a:solidFill>
              </a:rPr>
              <a:t>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>
                <a:solidFill>
                  <a:schemeClr val="tx1"/>
                </a:solidFill>
              </a:rPr>
              <a:t>(visi elementai yra </a:t>
            </a:r>
            <a:r>
              <a:rPr lang="lt-LT" b="1" dirty="0" smtClean="0">
                <a:solidFill>
                  <a:schemeClr val="tx1"/>
                </a:solidFill>
              </a:rPr>
              <a:t>sąryšyje su pačiais </a:t>
            </a:r>
            <a:r>
              <a:rPr lang="lt-LT" b="1" dirty="0">
                <a:solidFill>
                  <a:schemeClr val="tx1"/>
                </a:solidFill>
              </a:rPr>
              <a:t>savim).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lt-LT" b="1" dirty="0" smtClean="0">
                <a:solidFill>
                  <a:srgbClr val="FF0000"/>
                </a:solidFill>
              </a:rPr>
              <a:t>Simetriški</a:t>
            </a:r>
            <a:r>
              <a:rPr lang="lt-LT" b="1" dirty="0">
                <a:solidFill>
                  <a:schemeClr val="tx1"/>
                </a:solidFill>
              </a:rPr>
              <a:t>, jei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 smtClean="0">
                <a:solidFill>
                  <a:srgbClr val="FF0000"/>
                </a:solidFill>
              </a:rPr>
              <a:t>R </a:t>
            </a:r>
            <a:r>
              <a:rPr lang="lt-LT" b="1" dirty="0">
                <a:solidFill>
                  <a:srgbClr val="FF0000"/>
                </a:solidFill>
              </a:rPr>
              <a:t>b </a:t>
            </a:r>
            <a:r>
              <a:rPr lang="lt-LT" b="1" dirty="0">
                <a:solidFill>
                  <a:schemeClr val="tx1"/>
                </a:solidFill>
              </a:rPr>
              <a:t>reiškia, kad b </a:t>
            </a:r>
            <a:r>
              <a:rPr lang="lt-LT" b="1" dirty="0" smtClean="0">
                <a:solidFill>
                  <a:schemeClr val="tx1"/>
                </a:solidFill>
              </a:rPr>
              <a:t>R </a:t>
            </a:r>
            <a:r>
              <a:rPr lang="lt-LT" b="1" dirty="0">
                <a:solidFill>
                  <a:schemeClr val="tx1"/>
                </a:solidFill>
              </a:rPr>
              <a:t>a (</a:t>
            </a:r>
            <a:r>
              <a:rPr lang="lt-LT" b="1" dirty="0" smtClean="0">
                <a:solidFill>
                  <a:schemeClr val="tx1"/>
                </a:solidFill>
              </a:rPr>
              <a:t>sąryšis </a:t>
            </a:r>
            <a:r>
              <a:rPr lang="lt-LT" b="1" dirty="0">
                <a:solidFill>
                  <a:schemeClr val="tx1"/>
                </a:solidFill>
              </a:rPr>
              <a:t>abipusis).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lt-LT" b="1" dirty="0" smtClean="0">
                <a:solidFill>
                  <a:srgbClr val="FF0000"/>
                </a:solidFill>
              </a:rPr>
              <a:t>Antisimetriški</a:t>
            </a:r>
            <a:r>
              <a:rPr lang="lt-LT" b="1" dirty="0">
                <a:solidFill>
                  <a:schemeClr val="tx1"/>
                </a:solidFill>
              </a:rPr>
              <a:t>, jei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 smtClean="0">
                <a:solidFill>
                  <a:srgbClr val="FF0000"/>
                </a:solidFill>
              </a:rPr>
              <a:t>R </a:t>
            </a:r>
            <a:r>
              <a:rPr lang="lt-LT" b="1" dirty="0">
                <a:solidFill>
                  <a:srgbClr val="FF0000"/>
                </a:solidFill>
              </a:rPr>
              <a:t>b </a:t>
            </a:r>
            <a:r>
              <a:rPr lang="lt-LT" b="1" dirty="0">
                <a:solidFill>
                  <a:schemeClr val="tx1"/>
                </a:solidFill>
              </a:rPr>
              <a:t>ir </a:t>
            </a:r>
            <a:r>
              <a:rPr lang="lt-LT" b="1" dirty="0">
                <a:solidFill>
                  <a:srgbClr val="FF0000"/>
                </a:solidFill>
              </a:rPr>
              <a:t>b </a:t>
            </a:r>
            <a:r>
              <a:rPr lang="lt-LT" b="1" dirty="0" smtClean="0">
                <a:solidFill>
                  <a:srgbClr val="FF0000"/>
                </a:solidFill>
              </a:rPr>
              <a:t>R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>
                <a:solidFill>
                  <a:schemeClr val="tx1"/>
                </a:solidFill>
              </a:rPr>
              <a:t>galioja tik tuomet, kai a = b (</a:t>
            </a:r>
            <a:r>
              <a:rPr lang="lt-LT" b="1" dirty="0" smtClean="0">
                <a:solidFill>
                  <a:schemeClr val="tx1"/>
                </a:solidFill>
              </a:rPr>
              <a:t>sąryšis neabipusis</a:t>
            </a:r>
            <a:r>
              <a:rPr lang="lt-LT" b="1" dirty="0">
                <a:solidFill>
                  <a:schemeClr val="tx1"/>
                </a:solidFill>
              </a:rPr>
              <a:t>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lt-LT" b="1" dirty="0" smtClean="0">
                <a:solidFill>
                  <a:srgbClr val="FF0000"/>
                </a:solidFill>
              </a:rPr>
              <a:t>Tranzityvus</a:t>
            </a:r>
            <a:r>
              <a:rPr lang="lt-LT" b="1" dirty="0">
                <a:solidFill>
                  <a:schemeClr val="tx1"/>
                </a:solidFill>
              </a:rPr>
              <a:t>, jei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 smtClean="0">
                <a:solidFill>
                  <a:srgbClr val="FF0000"/>
                </a:solidFill>
              </a:rPr>
              <a:t>R </a:t>
            </a:r>
            <a:r>
              <a:rPr lang="lt-LT" b="1" dirty="0">
                <a:solidFill>
                  <a:srgbClr val="FF0000"/>
                </a:solidFill>
              </a:rPr>
              <a:t>b</a:t>
            </a:r>
            <a:r>
              <a:rPr lang="lt-LT" b="1" dirty="0">
                <a:solidFill>
                  <a:schemeClr val="tx1"/>
                </a:solidFill>
              </a:rPr>
              <a:t>, </a:t>
            </a:r>
            <a:r>
              <a:rPr lang="lt-LT" b="1" dirty="0">
                <a:solidFill>
                  <a:srgbClr val="FF0000"/>
                </a:solidFill>
              </a:rPr>
              <a:t>b </a:t>
            </a:r>
            <a:r>
              <a:rPr lang="lt-LT" b="1" dirty="0" smtClean="0">
                <a:solidFill>
                  <a:srgbClr val="FF0000"/>
                </a:solidFill>
              </a:rPr>
              <a:t>R </a:t>
            </a:r>
            <a:r>
              <a:rPr lang="lt-LT" b="1" dirty="0">
                <a:solidFill>
                  <a:srgbClr val="FF0000"/>
                </a:solidFill>
              </a:rPr>
              <a:t>c </a:t>
            </a:r>
            <a:r>
              <a:rPr lang="lt-LT" b="1" dirty="0">
                <a:solidFill>
                  <a:schemeClr val="tx1"/>
                </a:solidFill>
              </a:rPr>
              <a:t>reiškia, kad </a:t>
            </a:r>
            <a:r>
              <a:rPr lang="lt-LT" b="1" dirty="0">
                <a:solidFill>
                  <a:srgbClr val="FF0000"/>
                </a:solidFill>
              </a:rPr>
              <a:t>a </a:t>
            </a:r>
            <a:r>
              <a:rPr lang="lt-LT" b="1" dirty="0" smtClean="0">
                <a:solidFill>
                  <a:srgbClr val="FF0000"/>
                </a:solidFill>
              </a:rPr>
              <a:t>R </a:t>
            </a:r>
            <a:r>
              <a:rPr lang="lt-LT" b="1" dirty="0">
                <a:solidFill>
                  <a:srgbClr val="FF0000"/>
                </a:solidFill>
              </a:rPr>
              <a:t>c </a:t>
            </a:r>
            <a:r>
              <a:rPr lang="lt-LT" b="1">
                <a:solidFill>
                  <a:schemeClr val="tx1"/>
                </a:solidFill>
              </a:rPr>
              <a:t>(</a:t>
            </a:r>
            <a:r>
              <a:rPr lang="lt-LT" b="1" smtClean="0">
                <a:solidFill>
                  <a:schemeClr val="tx1"/>
                </a:solidFill>
              </a:rPr>
              <a:t>sąryšis </a:t>
            </a:r>
            <a:r>
              <a:rPr lang="lt-LT" b="1" dirty="0">
                <a:solidFill>
                  <a:schemeClr val="tx1"/>
                </a:solidFill>
              </a:rPr>
              <a:t>perduodamas</a:t>
            </a:r>
            <a:r>
              <a:rPr lang="lt-LT" b="1" dirty="0" smtClean="0">
                <a:solidFill>
                  <a:schemeClr val="tx1"/>
                </a:solidFill>
              </a:rPr>
              <a:t>).</a:t>
            </a:r>
          </a:p>
          <a:p>
            <a:endParaRPr lang="lt-LT" sz="1800" i="1" dirty="0">
              <a:solidFill>
                <a:schemeClr val="bg1"/>
              </a:solidFill>
            </a:endParaRPr>
          </a:p>
          <a:p>
            <a:endParaRPr lang="lt-LT" sz="1800" i="1" dirty="0" smtClean="0">
              <a:solidFill>
                <a:schemeClr val="bg1"/>
              </a:solidFill>
            </a:endParaRPr>
          </a:p>
          <a:p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0077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3"/>
            <a:ext cx="7772400" cy="864095"/>
          </a:xfrm>
        </p:spPr>
        <p:txBody>
          <a:bodyPr>
            <a:normAutofit/>
          </a:bodyPr>
          <a:lstStyle/>
          <a:p>
            <a:r>
              <a:rPr lang="lt-LT" b="1" dirty="0" smtClean="0">
                <a:solidFill>
                  <a:schemeClr val="accent3"/>
                </a:solidFill>
              </a:rPr>
              <a:t>SĄRYŠIŲ SAVYBĖS</a:t>
            </a:r>
            <a:endParaRPr lang="lt-LT" b="1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052736"/>
            <a:ext cx="9036496" cy="5805264"/>
          </a:xfrm>
        </p:spPr>
        <p:txBody>
          <a:bodyPr>
            <a:noAutofit/>
          </a:bodyPr>
          <a:lstStyle/>
          <a:p>
            <a:pPr algn="l"/>
            <a:r>
              <a:rPr lang="lt-LT" sz="3000" b="1" dirty="0">
                <a:solidFill>
                  <a:schemeClr val="tx1"/>
                </a:solidFill>
              </a:rPr>
              <a:t>Sąryšį R aibėje A vadiname </a:t>
            </a:r>
            <a:r>
              <a:rPr lang="lt-LT" sz="3000" b="1" dirty="0">
                <a:solidFill>
                  <a:srgbClr val="FF0000"/>
                </a:solidFill>
              </a:rPr>
              <a:t>refleksyviu</a:t>
            </a:r>
            <a:r>
              <a:rPr lang="lt-LT" sz="3000" b="1" dirty="0">
                <a:solidFill>
                  <a:schemeClr val="tx1"/>
                </a:solidFill>
              </a:rPr>
              <a:t>, jei ∀a ∈ A (aRa), t.y. jei </a:t>
            </a:r>
            <a:r>
              <a:rPr lang="lt-LT" sz="3000" b="1" dirty="0" smtClean="0">
                <a:solidFill>
                  <a:schemeClr val="tx1"/>
                </a:solidFill>
              </a:rPr>
              <a:t>kiekvienas aibės </a:t>
            </a:r>
            <a:r>
              <a:rPr lang="lt-LT" sz="3000" b="1" dirty="0">
                <a:solidFill>
                  <a:schemeClr val="tx1"/>
                </a:solidFill>
              </a:rPr>
              <a:t>A elementas sąryšiu R yra susietas su savimi pačiu.</a:t>
            </a:r>
          </a:p>
          <a:p>
            <a:pPr algn="l"/>
            <a:r>
              <a:rPr lang="lt-LT" sz="3000" b="1" dirty="0">
                <a:solidFill>
                  <a:schemeClr val="tx1"/>
                </a:solidFill>
              </a:rPr>
              <a:t>Sąryšį R aibėje A vadiname </a:t>
            </a:r>
            <a:r>
              <a:rPr lang="lt-LT" sz="3000" b="1" dirty="0">
                <a:solidFill>
                  <a:srgbClr val="FF0000"/>
                </a:solidFill>
              </a:rPr>
              <a:t>antirefleksyviu</a:t>
            </a:r>
            <a:r>
              <a:rPr lang="lt-LT" sz="3000" b="1" dirty="0">
                <a:solidFill>
                  <a:schemeClr val="tx1"/>
                </a:solidFill>
              </a:rPr>
              <a:t>, jei neegzistuoja tokio a ∈ A, </a:t>
            </a:r>
            <a:r>
              <a:rPr lang="lt-LT" sz="3000" b="1" dirty="0" smtClean="0">
                <a:solidFill>
                  <a:schemeClr val="tx1"/>
                </a:solidFill>
              </a:rPr>
              <a:t>kad aRa</a:t>
            </a:r>
            <a:r>
              <a:rPr lang="lt-LT" sz="3000" b="1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lt-LT" sz="3000" b="1" dirty="0">
                <a:solidFill>
                  <a:schemeClr val="tx1"/>
                </a:solidFill>
              </a:rPr>
              <a:t>Kitaip tariant, sąryšis R yra antirefleksyvus, jei ∀a ∈ A </a:t>
            </a:r>
            <a:r>
              <a:rPr lang="en-US" sz="3000" b="1" dirty="0">
                <a:solidFill>
                  <a:schemeClr val="tx1"/>
                </a:solidFill>
              </a:rPr>
              <a:t>￢</a:t>
            </a:r>
            <a:r>
              <a:rPr lang="lt-LT" sz="3000" b="1" dirty="0">
                <a:solidFill>
                  <a:schemeClr val="tx1"/>
                </a:solidFill>
              </a:rPr>
              <a:t>(aRa). Sąryšis yra </a:t>
            </a:r>
            <a:r>
              <a:rPr lang="lt-LT" sz="3000" b="1" dirty="0" smtClean="0">
                <a:solidFill>
                  <a:schemeClr val="tx1"/>
                </a:solidFill>
              </a:rPr>
              <a:t>antirefleksyvus tada </a:t>
            </a:r>
            <a:r>
              <a:rPr lang="lt-LT" sz="3000" b="1" dirty="0">
                <a:solidFill>
                  <a:schemeClr val="tx1"/>
                </a:solidFill>
              </a:rPr>
              <a:t>ir tik tada, kai jo matricos pagrindinėje įstrižainėje nėra nei vieno vieneto (yra tik nuliai). </a:t>
            </a:r>
            <a:r>
              <a:rPr lang="lt-LT" sz="3000" b="1" dirty="0" smtClean="0">
                <a:solidFill>
                  <a:schemeClr val="tx1"/>
                </a:solidFill>
              </a:rPr>
              <a:t>Ankstesnio pavyzdžio </a:t>
            </a:r>
            <a:r>
              <a:rPr lang="lt-LT" sz="3000" b="1" dirty="0">
                <a:solidFill>
                  <a:schemeClr val="tx1"/>
                </a:solidFill>
              </a:rPr>
              <a:t>sąryšis </a:t>
            </a:r>
            <a:r>
              <a:rPr lang="lt-LT" sz="3000" b="1" dirty="0" smtClean="0">
                <a:solidFill>
                  <a:schemeClr val="tx1"/>
                </a:solidFill>
              </a:rPr>
              <a:t> (</a:t>
            </a:r>
            <a:r>
              <a:rPr lang="lt-LT" sz="3000" b="1" dirty="0">
                <a:solidFill>
                  <a:schemeClr val="tx1"/>
                </a:solidFill>
              </a:rPr>
              <a:t>R = {(2, 4), (2, 7), (4, 7</a:t>
            </a:r>
            <a:r>
              <a:rPr lang="lt-LT" sz="3000" b="1" dirty="0" smtClean="0">
                <a:solidFill>
                  <a:schemeClr val="tx1"/>
                </a:solidFill>
              </a:rPr>
              <a:t>)} )yra </a:t>
            </a:r>
            <a:r>
              <a:rPr lang="lt-LT" sz="3000" b="1" dirty="0">
                <a:solidFill>
                  <a:schemeClr val="tx1"/>
                </a:solidFill>
              </a:rPr>
              <a:t>antirefleksyvus, nes ∀a ∈ A (a, a) /∈ R.</a:t>
            </a:r>
          </a:p>
          <a:p>
            <a:pPr algn="l"/>
            <a:endParaRPr lang="lt-LT" sz="800" i="1" dirty="0" smtClean="0">
              <a:solidFill>
                <a:schemeClr val="bg1"/>
              </a:solidFill>
            </a:endParaRPr>
          </a:p>
          <a:p>
            <a:pPr algn="l"/>
            <a:r>
              <a:rPr lang="lt-LT" sz="1800" i="1" dirty="0" smtClean="0">
                <a:solidFill>
                  <a:schemeClr val="bg1"/>
                </a:solidFill>
              </a:rPr>
              <a:t>KTU IF Sisteminės analizės katedra                                 		</a:t>
            </a:r>
            <a:r>
              <a:rPr lang="lt-LT" sz="1600" i="1" dirty="0" smtClean="0">
                <a:solidFill>
                  <a:schemeClr val="bg1"/>
                </a:solidFill>
              </a:rPr>
              <a:t>DISKREČIOSIOS  STRUKTŪROS</a:t>
            </a:r>
            <a:endParaRPr lang="lt-LT" sz="18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FE56-F2F0-4C37-8672-8AE8FD16A35F}" type="slidenum">
              <a:rPr lang="lt-LT" smtClean="0"/>
              <a:pPr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388317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1604</Words>
  <Application>Microsoft Office PowerPoint</Application>
  <PresentationFormat>On-screen Show (4:3)</PresentationFormat>
  <Paragraphs>278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SĄRYŠIAI IR FUNKCIJOS  Doc. E.Mačikėnas</vt:lpstr>
      <vt:lpstr>DEKARTO SANDAUGA</vt:lpstr>
      <vt:lpstr>Bulio funkcija kaip sąryšis</vt:lpstr>
      <vt:lpstr>SĄRYŠIAI IR FUNKCIJOS</vt:lpstr>
      <vt:lpstr>SĄRYŠIAI</vt:lpstr>
      <vt:lpstr>SĄRYŠIAI</vt:lpstr>
      <vt:lpstr>SĄRYŠIAI IR FUNKCIJOS</vt:lpstr>
      <vt:lpstr>SĄRYŠIŲ SAVYBĖS</vt:lpstr>
      <vt:lpstr>SĄRYŠIŲ SAVYBĖS</vt:lpstr>
      <vt:lpstr>SĄRYŠIŲ SAVYBĖS</vt:lpstr>
      <vt:lpstr>SĄRYŠIAI IR FUNKCIJOS</vt:lpstr>
      <vt:lpstr>FUNKCIJOS</vt:lpstr>
      <vt:lpstr>FUNKCIJOS</vt:lpstr>
      <vt:lpstr>FUNKCIJŲ TIPAI</vt:lpstr>
      <vt:lpstr>FUNKCIJŲ TIPAI. INJEKCIJA</vt:lpstr>
      <vt:lpstr>FUNKCIJŲ TIPAI. INJEKCIJA</vt:lpstr>
      <vt:lpstr>FUNKCIJŲ TIPAI. SIURJEKCIJA</vt:lpstr>
      <vt:lpstr>FUNKCIJŲ TIPAI. SIURJEKCIJA</vt:lpstr>
      <vt:lpstr>FUNKCIJŲ TIPAI. BIJEKCIJA</vt:lpstr>
      <vt:lpstr>FUNKCIJŲ TIPAI. BIJEKCIJA</vt:lpstr>
      <vt:lpstr>SĄRYŠIAI IR FUNKCIJOS</vt:lpstr>
      <vt:lpstr>SĄRYŠIAI IR FUNKCIJOS</vt:lpstr>
      <vt:lpstr>SĄRYŠIAI IR FUNKCIJOS</vt:lpstr>
      <vt:lpstr>SĄRYŠIAI IR FUNKCIJOS</vt:lpstr>
      <vt:lpstr>SĄRYŠIAI IR FUNKCIJOS</vt:lpstr>
    </vt:vector>
  </TitlesOfParts>
  <Company>UAB Elinta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SĄRYŠIAI</dc:title>
  <dc:creator>Eugenijus Macikenas</dc:creator>
  <cp:lastModifiedBy>Eugenijus Macikenas</cp:lastModifiedBy>
  <cp:revision>38</cp:revision>
  <dcterms:created xsi:type="dcterms:W3CDTF">2012-09-10T08:04:48Z</dcterms:created>
  <dcterms:modified xsi:type="dcterms:W3CDTF">2012-09-12T12:54:03Z</dcterms:modified>
</cp:coreProperties>
</file>