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91" r:id="rId3"/>
    <p:sldId id="292" r:id="rId4"/>
    <p:sldId id="293" r:id="rId5"/>
    <p:sldId id="295" r:id="rId6"/>
    <p:sldId id="294" r:id="rId7"/>
    <p:sldId id="296" r:id="rId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8017-7D76-45BA-BF68-33BBBDFE6B35}" type="datetimeFigureOut">
              <a:rPr lang="lt-LT" smtClean="0"/>
              <a:pPr/>
              <a:t>2012.09.12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FD9AB-E67F-4CC4-B941-7C5378DF785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20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D01-CDEB-43EE-B3C2-C48B25D05F10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29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308A-9C07-4B04-893E-84ABE081313D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229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E836-B56E-43F5-AC57-F7C3F7D54481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20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77B-A127-44AE-9E92-B928598BE859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94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8FFA-CB9D-4885-8EB1-9E358C69F4B7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59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FF57-EBC4-4B54-A498-2A9D7643E230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55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6055-27EE-4723-8EC4-7B2FB3F12443}" type="datetime1">
              <a:rPr lang="lt-LT" smtClean="0"/>
              <a:t>2012.09.12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21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BEC-FE5A-4C9F-9A5C-389B9870C860}" type="datetime1">
              <a:rPr lang="lt-LT" smtClean="0"/>
              <a:t>2012.09.12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92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6C79-D3A1-4B37-ADAD-505C3C7FECE4}" type="datetime1">
              <a:rPr lang="lt-LT" smtClean="0"/>
              <a:t>2012.09.12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6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49A3-44D9-49DA-AD62-B14666B501B0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60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E586-C40B-4EC1-8AD9-A70D5DDB64A6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952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DD80-F573-4C85-9638-1B370C575126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 smtClean="0"/>
              <a:t>KTU IF Sisteminės analizės katedra                                 		DISKREČIOSIOS  STRUKTŪROS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7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egolya" TargetMode="External"/><Relationship Id="rId3" Type="http://schemas.openxmlformats.org/officeDocument/2006/relationships/hyperlink" Target="http://en.wikipedia.org/wiki/Seven_Bridges_of_K%C3%B6nigsberg" TargetMode="External"/><Relationship Id="rId7" Type="http://schemas.openxmlformats.org/officeDocument/2006/relationships/hyperlink" Target="http://en.wikipedia.org/wiki/Russia" TargetMode="External"/><Relationship Id="rId2" Type="http://schemas.openxmlformats.org/officeDocument/2006/relationships/hyperlink" Target="http://en.wikipedia.org/wiki/Leonhard_Eul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Kingdom_of_Prussia" TargetMode="External"/><Relationship Id="rId5" Type="http://schemas.openxmlformats.org/officeDocument/2006/relationships/hyperlink" Target="http://en.wikipedia.org/wiki/Kaliningrad" TargetMode="External"/><Relationship Id="rId4" Type="http://schemas.openxmlformats.org/officeDocument/2006/relationships/hyperlink" Target="http://en.wikipedia.org/wiki/1736" TargetMode="Externa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aph_theory" TargetMode="External"/><Relationship Id="rId7" Type="http://schemas.openxmlformats.org/officeDocument/2006/relationships/hyperlink" Target="http://en.wikipedia.org/wiki/Graph_(mathematics)" TargetMode="External"/><Relationship Id="rId2" Type="http://schemas.openxmlformats.org/officeDocument/2006/relationships/hyperlink" Target="http://en.wikipedia.org/wiki/History_of_mathemat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1852" TargetMode="External"/><Relationship Id="rId13" Type="http://schemas.openxmlformats.org/officeDocument/2006/relationships/hyperlink" Target="http://en.wikipedia.org/wiki/Wolfgang_Haken" TargetMode="External"/><Relationship Id="rId3" Type="http://schemas.openxmlformats.org/officeDocument/2006/relationships/hyperlink" Target="http://en.wikipedia.org/wiki/Gustav_Kirchhoff" TargetMode="External"/><Relationship Id="rId7" Type="http://schemas.openxmlformats.org/officeDocument/2006/relationships/hyperlink" Target="http://en.wikipedia.org/wiki/Electric_circuit" TargetMode="External"/><Relationship Id="rId12" Type="http://schemas.openxmlformats.org/officeDocument/2006/relationships/hyperlink" Target="http://en.wikipedia.org/wiki/Kenneth_Appel" TargetMode="External"/><Relationship Id="rId2" Type="http://schemas.openxmlformats.org/officeDocument/2006/relationships/hyperlink" Target="http://en.wikipedia.org/wiki/1845" TargetMode="External"/><Relationship Id="rId16" Type="http://schemas.openxmlformats.org/officeDocument/2006/relationships/hyperlink" Target="http://en.wikipedia.org/wiki/Co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Current_(electricity)" TargetMode="External"/><Relationship Id="rId11" Type="http://schemas.openxmlformats.org/officeDocument/2006/relationships/hyperlink" Target="http://en.wikipedia.org/wiki/1976" TargetMode="External"/><Relationship Id="rId5" Type="http://schemas.openxmlformats.org/officeDocument/2006/relationships/hyperlink" Target="http://en.wikipedia.org/wiki/Voltage" TargetMode="External"/><Relationship Id="rId15" Type="http://schemas.openxmlformats.org/officeDocument/2006/relationships/hyperlink" Target="http://en.wikipedia.org/w/index.php?title=Georges_Gonthier&amp;action=edit" TargetMode="External"/><Relationship Id="rId10" Type="http://schemas.openxmlformats.org/officeDocument/2006/relationships/hyperlink" Target="http://en.wikipedia.org/wiki/Four_color_problem" TargetMode="External"/><Relationship Id="rId4" Type="http://schemas.openxmlformats.org/officeDocument/2006/relationships/hyperlink" Target="http://en.wikipedia.org/wiki/Kirchhoff's_circuit_laws" TargetMode="External"/><Relationship Id="rId9" Type="http://schemas.openxmlformats.org/officeDocument/2006/relationships/hyperlink" Target="http://en.wikipedia.org/wiki/Francis_Guthrie" TargetMode="External"/><Relationship Id="rId14" Type="http://schemas.openxmlformats.org/officeDocument/2006/relationships/hyperlink" Target="http://en.wikipedia.org/w/index.php?title=Benjamin_Werner&amp;action=ed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bracu.ac.bd/mod/page/view.php?id=526" TargetMode="External"/><Relationship Id="rId2" Type="http://schemas.openxmlformats.org/officeDocument/2006/relationships/hyperlink" Target="http://www.cse.msstate.edu/~cse2813/2813Ch9.pp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raal.ens-lyon.fr/~bucar/CR07/lecture-graphs.pdf" TargetMode="External"/><Relationship Id="rId4" Type="http://schemas.openxmlformats.org/officeDocument/2006/relationships/hyperlink" Target="http://roticv.rantx.com/book/IntroductiontoGraph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6085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sz="1800" dirty="0" smtClean="0"/>
              <a:t/>
            </a:r>
            <a:br>
              <a:rPr lang="lt-LT" sz="1800" dirty="0" smtClean="0"/>
            </a:br>
            <a:r>
              <a:rPr lang="lt-LT" sz="3200" dirty="0" smtClean="0"/>
              <a:t>Doc. E.Mačikėnas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501008"/>
            <a:ext cx="9036496" cy="404664"/>
          </a:xfrm>
        </p:spPr>
        <p:txBody>
          <a:bodyPr>
            <a:noAutofit/>
          </a:bodyPr>
          <a:lstStyle/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 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One of the first results in graph theory appeared in </a:t>
            </a:r>
            <a:r>
              <a:rPr lang="en-AU" sz="1800" u="sng" dirty="0">
                <a:solidFill>
                  <a:schemeClr val="tx1"/>
                </a:solidFill>
                <a:hlinkClick r:id="rId2" tooltip="Leonhard Euler"/>
              </a:rPr>
              <a:t>Leonhard Euler</a:t>
            </a:r>
            <a:r>
              <a:rPr lang="en-AU" sz="1800" dirty="0">
                <a:solidFill>
                  <a:schemeClr val="tx1"/>
                </a:solidFill>
              </a:rPr>
              <a:t>'s paper on </a:t>
            </a:r>
            <a:r>
              <a:rPr lang="en-AU" sz="1800" i="1" u="sng" dirty="0">
                <a:solidFill>
                  <a:schemeClr val="tx1"/>
                </a:solidFill>
                <a:hlinkClick r:id="rId3" tooltip="Seven Bridges of Königsberg"/>
              </a:rPr>
              <a:t>Seven Bridges of </a:t>
            </a:r>
            <a:r>
              <a:rPr lang="en-AU" sz="1800" i="1" u="sng" dirty="0" err="1">
                <a:solidFill>
                  <a:schemeClr val="tx1"/>
                </a:solidFill>
                <a:hlinkClick r:id="rId3" tooltip="Seven Bridges of Königsberg"/>
              </a:rPr>
              <a:t>Königsberg</a:t>
            </a:r>
            <a:r>
              <a:rPr lang="en-AU" sz="1800" dirty="0">
                <a:solidFill>
                  <a:schemeClr val="tx1"/>
                </a:solidFill>
              </a:rPr>
              <a:t>, published in </a:t>
            </a:r>
            <a:r>
              <a:rPr lang="en-AU" sz="1800" u="sng" dirty="0">
                <a:solidFill>
                  <a:schemeClr val="tx1"/>
                </a:solidFill>
                <a:hlinkClick r:id="rId4" tooltip="1736"/>
              </a:rPr>
              <a:t>1736</a:t>
            </a:r>
            <a:r>
              <a:rPr lang="en-AU" sz="1800" dirty="0">
                <a:solidFill>
                  <a:schemeClr val="tx1"/>
                </a:solidFill>
              </a:rPr>
              <a:t>. </a:t>
            </a:r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r>
              <a:rPr lang="lt-LT" sz="2000" dirty="0" smtClean="0">
                <a:solidFill>
                  <a:schemeClr val="tx1"/>
                </a:solidFill>
              </a:rPr>
              <a:t>The </a:t>
            </a:r>
            <a:r>
              <a:rPr lang="lt-LT" sz="2000" b="1" dirty="0">
                <a:solidFill>
                  <a:schemeClr val="tx1"/>
                </a:solidFill>
              </a:rPr>
              <a:t>Seven Bridges of Königsberg</a:t>
            </a:r>
            <a:r>
              <a:rPr lang="lt-LT" sz="2000" dirty="0">
                <a:solidFill>
                  <a:schemeClr val="tx1"/>
                </a:solidFill>
              </a:rPr>
              <a:t> is a famous solved mathematics problem inspired by an actual place and situation. The city of </a:t>
            </a:r>
            <a:r>
              <a:rPr lang="lt-LT" sz="2000" u="sng" dirty="0">
                <a:solidFill>
                  <a:schemeClr val="tx1"/>
                </a:solidFill>
                <a:hlinkClick r:id="rId5" tooltip="Kaliningrad"/>
              </a:rPr>
              <a:t>Königsberg</a:t>
            </a:r>
            <a:r>
              <a:rPr lang="lt-LT" sz="2000" dirty="0">
                <a:solidFill>
                  <a:schemeClr val="tx1"/>
                </a:solidFill>
              </a:rPr>
              <a:t>, </a:t>
            </a:r>
            <a:r>
              <a:rPr lang="lt-LT" sz="2000" u="sng" dirty="0">
                <a:solidFill>
                  <a:schemeClr val="tx1"/>
                </a:solidFill>
                <a:hlinkClick r:id="rId6" tooltip="Kingdom of Prussia"/>
              </a:rPr>
              <a:t>Prussia</a:t>
            </a:r>
            <a:r>
              <a:rPr lang="lt-LT" sz="2000" dirty="0">
                <a:solidFill>
                  <a:schemeClr val="tx1"/>
                </a:solidFill>
              </a:rPr>
              <a:t> (now </a:t>
            </a:r>
            <a:r>
              <a:rPr lang="lt-LT" sz="2000" u="sng" dirty="0">
                <a:solidFill>
                  <a:schemeClr val="tx1"/>
                </a:solidFill>
                <a:hlinkClick r:id="rId5" tooltip="Kaliningrad"/>
              </a:rPr>
              <a:t>Kaliningrad</a:t>
            </a:r>
            <a:r>
              <a:rPr lang="lt-LT" sz="2000" dirty="0">
                <a:solidFill>
                  <a:schemeClr val="tx1"/>
                </a:solidFill>
              </a:rPr>
              <a:t>, </a:t>
            </a:r>
            <a:r>
              <a:rPr lang="lt-LT" sz="2000" u="sng" dirty="0">
                <a:solidFill>
                  <a:schemeClr val="tx1"/>
                </a:solidFill>
                <a:hlinkClick r:id="rId7" tooltip="Russia"/>
              </a:rPr>
              <a:t>Russia</a:t>
            </a:r>
            <a:r>
              <a:rPr lang="lt-LT" sz="2000" dirty="0">
                <a:solidFill>
                  <a:schemeClr val="tx1"/>
                </a:solidFill>
              </a:rPr>
              <a:t>) is set on the </a:t>
            </a:r>
            <a:r>
              <a:rPr lang="lt-LT" sz="2000" u="sng" dirty="0">
                <a:solidFill>
                  <a:schemeClr val="tx1"/>
                </a:solidFill>
                <a:hlinkClick r:id="rId8" tooltip="Pregolya"/>
              </a:rPr>
              <a:t>Pregel</a:t>
            </a:r>
            <a:r>
              <a:rPr lang="lt-LT" sz="2000" dirty="0">
                <a:solidFill>
                  <a:schemeClr val="tx1"/>
                </a:solidFill>
              </a:rPr>
              <a:t> River, and included two large islands which were connected to each other and the mainland by seven bridges. The question </a:t>
            </a:r>
            <a:r>
              <a:rPr lang="lt-LT" sz="2400" dirty="0">
                <a:solidFill>
                  <a:schemeClr val="tx1"/>
                </a:solidFill>
              </a:rPr>
              <a:t>is</a:t>
            </a:r>
            <a:r>
              <a:rPr lang="lt-LT" sz="2400" b="1" dirty="0">
                <a:solidFill>
                  <a:schemeClr val="tx1"/>
                </a:solidFill>
              </a:rPr>
              <a:t> </a:t>
            </a:r>
            <a:r>
              <a:rPr lang="lt-LT" sz="2400" b="1" dirty="0">
                <a:solidFill>
                  <a:srgbClr val="FF0000"/>
                </a:solidFill>
              </a:rPr>
              <a:t>whether it is possible to walk with a route that crosses each bridge exactly once, and return to the starting point</a:t>
            </a:r>
            <a:r>
              <a:rPr lang="lt-LT" sz="2000" dirty="0">
                <a:solidFill>
                  <a:schemeClr val="tx1"/>
                </a:solidFill>
              </a:rPr>
              <a:t>. In </a:t>
            </a:r>
            <a:r>
              <a:rPr lang="lt-LT" sz="2000" u="sng" dirty="0">
                <a:solidFill>
                  <a:schemeClr val="tx1"/>
                </a:solidFill>
                <a:hlinkClick r:id="rId4" tooltip="1736"/>
              </a:rPr>
              <a:t>1736</a:t>
            </a:r>
            <a:r>
              <a:rPr lang="lt-LT" sz="2000" dirty="0">
                <a:solidFill>
                  <a:schemeClr val="tx1"/>
                </a:solidFill>
              </a:rPr>
              <a:t>, </a:t>
            </a:r>
            <a:r>
              <a:rPr lang="lt-LT" sz="2000" u="sng" dirty="0">
                <a:solidFill>
                  <a:schemeClr val="tx1"/>
                </a:solidFill>
                <a:hlinkClick r:id="rId2" tooltip="Leonhard Euler"/>
              </a:rPr>
              <a:t>Leonhard Euler</a:t>
            </a:r>
            <a:r>
              <a:rPr lang="lt-LT" sz="2000" dirty="0">
                <a:solidFill>
                  <a:schemeClr val="tx1"/>
                </a:solidFill>
              </a:rPr>
              <a:t> proved that it was not possible.</a:t>
            </a: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Map of Königsberg in Euler's time showing the actual layout of the seven bridges, highlighting the river Pregolya and the bridges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96752"/>
            <a:ext cx="28765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6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734" y="1124744"/>
            <a:ext cx="9036496" cy="5328592"/>
          </a:xfrm>
        </p:spPr>
        <p:txBody>
          <a:bodyPr>
            <a:noAutofit/>
          </a:bodyPr>
          <a:lstStyle/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r>
              <a:rPr lang="lt-LT" sz="1800" dirty="0" smtClean="0">
                <a:solidFill>
                  <a:schemeClr val="tx1"/>
                </a:solidFill>
                <a:latin typeface="TimesLT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  <a:r>
              <a:rPr lang="en-AU" sz="1800" dirty="0" smtClean="0">
                <a:solidFill>
                  <a:schemeClr val="tx1"/>
                </a:solidFill>
                <a:latin typeface="TimesLT"/>
                <a:ea typeface="Times New Roman" pitchFamily="18" charset="0"/>
                <a:cs typeface="Times New Roman" pitchFamily="18" charset="0"/>
              </a:rPr>
              <a:t>→</a:t>
            </a:r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endParaRPr lang="lt-LT" sz="1800" dirty="0" smtClean="0">
              <a:solidFill>
                <a:schemeClr val="tx1"/>
              </a:solidFill>
            </a:endParaRPr>
          </a:p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r>
              <a:rPr lang="en-AU" sz="2400" dirty="0">
                <a:solidFill>
                  <a:schemeClr val="tx1"/>
                </a:solidFill>
              </a:rPr>
              <a:t>In the </a:t>
            </a:r>
            <a:r>
              <a:rPr lang="en-AU" sz="2400" u="sng" dirty="0">
                <a:solidFill>
                  <a:schemeClr val="tx1"/>
                </a:solidFill>
                <a:hlinkClick r:id="rId2" tooltip="History of mathematics"/>
              </a:rPr>
              <a:t>history of mathematics</a:t>
            </a:r>
            <a:r>
              <a:rPr lang="en-AU" sz="2400" dirty="0">
                <a:solidFill>
                  <a:schemeClr val="tx1"/>
                </a:solidFill>
              </a:rPr>
              <a:t>, Euler's solution of the </a:t>
            </a:r>
            <a:r>
              <a:rPr lang="en-AU" sz="2400" dirty="0" err="1">
                <a:solidFill>
                  <a:schemeClr val="tx1"/>
                </a:solidFill>
              </a:rPr>
              <a:t>Königsberg</a:t>
            </a:r>
            <a:r>
              <a:rPr lang="en-AU" sz="2400" dirty="0">
                <a:solidFill>
                  <a:schemeClr val="tx1"/>
                </a:solidFill>
              </a:rPr>
              <a:t> bridge problem is considered to be the first theorem of </a:t>
            </a:r>
            <a:r>
              <a:rPr lang="en-AU" sz="2400" u="sng" dirty="0">
                <a:solidFill>
                  <a:schemeClr val="tx1"/>
                </a:solidFill>
                <a:hlinkClick r:id="rId3" tooltip="Graph theory"/>
              </a:rPr>
              <a:t>graph </a:t>
            </a:r>
            <a:r>
              <a:rPr lang="en-AU" sz="2400" u="sng" dirty="0" smtClean="0">
                <a:solidFill>
                  <a:schemeClr val="tx1"/>
                </a:solidFill>
                <a:hlinkClick r:id="rId3" tooltip="Graph theory"/>
              </a:rPr>
              <a:t>theory</a:t>
            </a:r>
            <a:r>
              <a:rPr lang="lt-LT" sz="2400" u="sng" dirty="0" smtClean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708920"/>
            <a:ext cx="1724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179px-7_brid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1704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180px-Konigsburg_grap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27387"/>
            <a:ext cx="1714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495161"/>
            <a:ext cx="85679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t-LT" sz="12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resulting mathematical structure is called a </a:t>
            </a:r>
            <a:r>
              <a:rPr kumimoji="0" lang="lt-L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 tooltip="Graph (mathematics)"/>
              </a:rPr>
              <a:t>graph</a:t>
            </a:r>
            <a:r>
              <a:rPr kumimoji="0" lang="lt-L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lt-L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20958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LT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9036496" cy="5688632"/>
          </a:xfrm>
        </p:spPr>
        <p:txBody>
          <a:bodyPr>
            <a:noAutofit/>
          </a:bodyPr>
          <a:lstStyle/>
          <a:p>
            <a:pPr algn="l"/>
            <a:endParaRPr lang="lt-LT" sz="1800" dirty="0">
              <a:solidFill>
                <a:schemeClr val="tx1"/>
              </a:solidFill>
            </a:endParaRPr>
          </a:p>
          <a:p>
            <a:pPr algn="l"/>
            <a:r>
              <a:rPr lang="lt-LT" sz="2600" dirty="0">
                <a:solidFill>
                  <a:schemeClr val="tx1"/>
                </a:solidFill>
              </a:rPr>
              <a:t>In </a:t>
            </a:r>
            <a:r>
              <a:rPr lang="lt-LT" sz="2600" u="sng" dirty="0">
                <a:solidFill>
                  <a:schemeClr val="tx1"/>
                </a:solidFill>
                <a:hlinkClick r:id="rId2" tooltip="1845"/>
              </a:rPr>
              <a:t>1845</a:t>
            </a:r>
            <a:r>
              <a:rPr lang="lt-LT" sz="2600" dirty="0">
                <a:solidFill>
                  <a:schemeClr val="tx1"/>
                </a:solidFill>
              </a:rPr>
              <a:t> </a:t>
            </a:r>
            <a:r>
              <a:rPr lang="lt-LT" sz="2600" u="sng" dirty="0">
                <a:solidFill>
                  <a:schemeClr val="tx1"/>
                </a:solidFill>
                <a:hlinkClick r:id="rId3" tooltip="Gustav Kirchhoff"/>
              </a:rPr>
              <a:t>Gustav Kirchhoff</a:t>
            </a:r>
            <a:r>
              <a:rPr lang="lt-LT" sz="2600" dirty="0">
                <a:solidFill>
                  <a:schemeClr val="tx1"/>
                </a:solidFill>
              </a:rPr>
              <a:t> published his </a:t>
            </a:r>
            <a:r>
              <a:rPr lang="lt-LT" sz="2600" u="sng" dirty="0">
                <a:solidFill>
                  <a:schemeClr val="tx1"/>
                </a:solidFill>
                <a:hlinkClick r:id="rId4" tooltip="Kirchhoff's circuit laws"/>
              </a:rPr>
              <a:t>Kirchhoff's circuit laws</a:t>
            </a:r>
            <a:r>
              <a:rPr lang="lt-LT" sz="2600" dirty="0">
                <a:solidFill>
                  <a:schemeClr val="tx1"/>
                </a:solidFill>
              </a:rPr>
              <a:t> for calculating the </a:t>
            </a:r>
            <a:r>
              <a:rPr lang="lt-LT" sz="2600" u="sng" dirty="0">
                <a:solidFill>
                  <a:schemeClr val="tx1"/>
                </a:solidFill>
                <a:hlinkClick r:id="rId5" tooltip="Voltage"/>
              </a:rPr>
              <a:t>voltage</a:t>
            </a:r>
            <a:r>
              <a:rPr lang="lt-LT" sz="2600" dirty="0">
                <a:solidFill>
                  <a:schemeClr val="tx1"/>
                </a:solidFill>
              </a:rPr>
              <a:t> and </a:t>
            </a:r>
            <a:r>
              <a:rPr lang="lt-LT" sz="2600" u="sng" dirty="0">
                <a:solidFill>
                  <a:schemeClr val="tx1"/>
                </a:solidFill>
                <a:hlinkClick r:id="rId6" tooltip="Current (electricity)"/>
              </a:rPr>
              <a:t>current</a:t>
            </a:r>
            <a:r>
              <a:rPr lang="lt-LT" sz="2600" dirty="0">
                <a:solidFill>
                  <a:schemeClr val="tx1"/>
                </a:solidFill>
              </a:rPr>
              <a:t> in </a:t>
            </a:r>
            <a:r>
              <a:rPr lang="lt-LT" sz="2600" u="sng" dirty="0">
                <a:solidFill>
                  <a:schemeClr val="tx1"/>
                </a:solidFill>
                <a:hlinkClick r:id="rId7" tooltip="Electric circuit"/>
              </a:rPr>
              <a:t>electric circuits</a:t>
            </a:r>
            <a:r>
              <a:rPr lang="lt-LT" sz="2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AU" sz="2600" dirty="0">
                <a:solidFill>
                  <a:schemeClr val="tx1"/>
                </a:solidFill>
              </a:rPr>
              <a:t>In </a:t>
            </a:r>
            <a:r>
              <a:rPr lang="en-AU" sz="2600" u="sng" dirty="0">
                <a:solidFill>
                  <a:schemeClr val="tx1"/>
                </a:solidFill>
                <a:hlinkClick r:id="rId8" tooltip="1852"/>
              </a:rPr>
              <a:t>1852</a:t>
            </a:r>
            <a:r>
              <a:rPr lang="en-AU" sz="2600" dirty="0">
                <a:solidFill>
                  <a:schemeClr val="tx1"/>
                </a:solidFill>
              </a:rPr>
              <a:t> </a:t>
            </a:r>
            <a:r>
              <a:rPr lang="en-AU" sz="2600" u="sng" dirty="0">
                <a:solidFill>
                  <a:schemeClr val="tx1"/>
                </a:solidFill>
                <a:hlinkClick r:id="rId9" tooltip="Francis Guthrie"/>
              </a:rPr>
              <a:t>Francis Guthrie</a:t>
            </a:r>
            <a:r>
              <a:rPr lang="en-AU" sz="2600" dirty="0">
                <a:solidFill>
                  <a:schemeClr val="tx1"/>
                </a:solidFill>
              </a:rPr>
              <a:t> posed the </a:t>
            </a:r>
            <a:r>
              <a:rPr lang="en-AU" sz="2600" u="sng" dirty="0">
                <a:solidFill>
                  <a:schemeClr val="tx1"/>
                </a:solidFill>
                <a:hlinkClick r:id="rId10" tooltip="Four color problem"/>
              </a:rPr>
              <a:t>four </a:t>
            </a:r>
            <a:r>
              <a:rPr lang="en-AU" sz="2600" u="sng" dirty="0" err="1">
                <a:solidFill>
                  <a:schemeClr val="tx1"/>
                </a:solidFill>
                <a:hlinkClick r:id="rId10" tooltip="Four color problem"/>
              </a:rPr>
              <a:t>color</a:t>
            </a:r>
            <a:r>
              <a:rPr lang="en-AU" sz="2600" u="sng" dirty="0">
                <a:solidFill>
                  <a:schemeClr val="tx1"/>
                </a:solidFill>
                <a:hlinkClick r:id="rId10" tooltip="Four color problem"/>
              </a:rPr>
              <a:t> problem</a:t>
            </a:r>
            <a:r>
              <a:rPr lang="en-AU" sz="2600" dirty="0">
                <a:solidFill>
                  <a:schemeClr val="tx1"/>
                </a:solidFill>
              </a:rPr>
              <a:t> which asks if it is possible to </a:t>
            </a:r>
            <a:r>
              <a:rPr lang="en-AU" sz="2600" dirty="0" err="1">
                <a:solidFill>
                  <a:schemeClr val="tx1"/>
                </a:solidFill>
              </a:rPr>
              <a:t>color</a:t>
            </a:r>
            <a:r>
              <a:rPr lang="en-AU" sz="2600" dirty="0">
                <a:solidFill>
                  <a:schemeClr val="tx1"/>
                </a:solidFill>
              </a:rPr>
              <a:t>, using only four </a:t>
            </a:r>
            <a:r>
              <a:rPr lang="en-AU" sz="2600" dirty="0" err="1">
                <a:solidFill>
                  <a:schemeClr val="tx1"/>
                </a:solidFill>
              </a:rPr>
              <a:t>colors</a:t>
            </a:r>
            <a:r>
              <a:rPr lang="en-AU" sz="2600" dirty="0">
                <a:solidFill>
                  <a:schemeClr val="tx1"/>
                </a:solidFill>
              </a:rPr>
              <a:t>, any map of countries in such a way as to prevent two bordering countries from having the same </a:t>
            </a:r>
            <a:r>
              <a:rPr lang="en-AU" sz="2600" dirty="0" err="1">
                <a:solidFill>
                  <a:schemeClr val="tx1"/>
                </a:solidFill>
              </a:rPr>
              <a:t>color</a:t>
            </a:r>
            <a:r>
              <a:rPr lang="en-AU" sz="2600" dirty="0">
                <a:solidFill>
                  <a:schemeClr val="tx1"/>
                </a:solidFill>
              </a:rPr>
              <a:t>. This problem, which was only solved a century later in </a:t>
            </a:r>
            <a:r>
              <a:rPr lang="en-AU" sz="2600" u="sng" dirty="0">
                <a:solidFill>
                  <a:schemeClr val="tx1"/>
                </a:solidFill>
                <a:hlinkClick r:id="rId11" tooltip="1976"/>
              </a:rPr>
              <a:t>1976</a:t>
            </a:r>
            <a:r>
              <a:rPr lang="en-AU" sz="2600" dirty="0">
                <a:solidFill>
                  <a:schemeClr val="tx1"/>
                </a:solidFill>
              </a:rPr>
              <a:t> by </a:t>
            </a:r>
            <a:r>
              <a:rPr lang="en-AU" sz="2600" u="sng" dirty="0">
                <a:solidFill>
                  <a:schemeClr val="tx1"/>
                </a:solidFill>
                <a:hlinkClick r:id="rId12" tooltip="Kenneth Appel"/>
              </a:rPr>
              <a:t>Kenneth </a:t>
            </a:r>
            <a:r>
              <a:rPr lang="en-AU" sz="2600" u="sng" dirty="0" err="1">
                <a:solidFill>
                  <a:schemeClr val="tx1"/>
                </a:solidFill>
                <a:hlinkClick r:id="rId12" tooltip="Kenneth Appel"/>
              </a:rPr>
              <a:t>Appel</a:t>
            </a:r>
            <a:r>
              <a:rPr lang="en-AU" sz="2600" dirty="0">
                <a:solidFill>
                  <a:schemeClr val="tx1"/>
                </a:solidFill>
              </a:rPr>
              <a:t> and </a:t>
            </a:r>
            <a:r>
              <a:rPr lang="en-AU" sz="2600" u="sng" dirty="0">
                <a:solidFill>
                  <a:schemeClr val="tx1"/>
                </a:solidFill>
                <a:hlinkClick r:id="rId13" tooltip="Wolfgang Haken"/>
              </a:rPr>
              <a:t>Wolfgang </a:t>
            </a:r>
            <a:r>
              <a:rPr lang="en-AU" sz="2600" u="sng" dirty="0" err="1" smtClean="0">
                <a:solidFill>
                  <a:schemeClr val="tx1"/>
                </a:solidFill>
                <a:hlinkClick r:id="rId13" tooltip="Wolfgang Haken"/>
              </a:rPr>
              <a:t>Haken</a:t>
            </a:r>
            <a:r>
              <a:rPr lang="lt-LT" sz="2600" u="sng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lt-LT" sz="2600" dirty="0">
                <a:solidFill>
                  <a:schemeClr val="tx1"/>
                </a:solidFill>
              </a:rPr>
              <a:t>In </a:t>
            </a:r>
            <a:r>
              <a:rPr lang="lt-LT" sz="2600" b="1" dirty="0">
                <a:solidFill>
                  <a:srgbClr val="FF0000"/>
                </a:solidFill>
              </a:rPr>
              <a:t>2004</a:t>
            </a:r>
            <a:r>
              <a:rPr lang="lt-LT" sz="2600" dirty="0">
                <a:solidFill>
                  <a:srgbClr val="FF0000"/>
                </a:solidFill>
              </a:rPr>
              <a:t> </a:t>
            </a:r>
            <a:r>
              <a:rPr lang="lt-LT" sz="2600" u="sng" dirty="0">
                <a:solidFill>
                  <a:schemeClr val="tx1"/>
                </a:solidFill>
                <a:hlinkClick r:id="rId14" tooltip="Benjamin Werner"/>
              </a:rPr>
              <a:t>Benjamin Werner</a:t>
            </a:r>
            <a:r>
              <a:rPr lang="lt-LT" sz="2600" dirty="0">
                <a:solidFill>
                  <a:schemeClr val="tx1"/>
                </a:solidFill>
              </a:rPr>
              <a:t> and </a:t>
            </a:r>
            <a:r>
              <a:rPr lang="lt-LT" sz="2600" u="sng" dirty="0">
                <a:solidFill>
                  <a:schemeClr val="tx1"/>
                </a:solidFill>
                <a:hlinkClick r:id="rId15" tooltip="Georges Gonthier"/>
              </a:rPr>
              <a:t>Georges Gonthier</a:t>
            </a:r>
            <a:r>
              <a:rPr lang="lt-LT" sz="2600" dirty="0">
                <a:solidFill>
                  <a:schemeClr val="tx1"/>
                </a:solidFill>
              </a:rPr>
              <a:t> formalized a proof of the theorem inside the </a:t>
            </a:r>
            <a:r>
              <a:rPr lang="lt-LT" sz="2600" u="sng" dirty="0">
                <a:solidFill>
                  <a:schemeClr val="tx1"/>
                </a:solidFill>
                <a:hlinkClick r:id="rId16" tooltip="Coq"/>
              </a:rPr>
              <a:t>Coq</a:t>
            </a:r>
            <a:r>
              <a:rPr lang="lt-LT" sz="2600" dirty="0">
                <a:solidFill>
                  <a:schemeClr val="tx1"/>
                </a:solidFill>
              </a:rPr>
              <a:t> proof assistant (Gonthier, n.d.). This removes the need to trust the various computer programs used to verify particular cases — it is only necessary to trust the Coq proof assistant.</a:t>
            </a:r>
          </a:p>
          <a:p>
            <a:pPr algn="l"/>
            <a:endParaRPr lang="lt-LT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4" y="836712"/>
            <a:ext cx="9036496" cy="5544616"/>
          </a:xfrm>
        </p:spPr>
        <p:txBody>
          <a:bodyPr>
            <a:noAutofit/>
          </a:bodyPr>
          <a:lstStyle/>
          <a:p>
            <a:pPr algn="l"/>
            <a:r>
              <a:rPr lang="lt-LT" sz="2800" i="1" dirty="0" smtClean="0">
                <a:solidFill>
                  <a:schemeClr val="tx1"/>
                </a:solidFill>
              </a:rPr>
              <a:t>Taikymų pavyzdžiai</a:t>
            </a:r>
            <a:r>
              <a:rPr lang="lt-LT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lt-LT" sz="8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Transportation networks</a:t>
            </a:r>
            <a:r>
              <a:rPr lang="en-US" sz="2400" dirty="0">
                <a:solidFill>
                  <a:schemeClr val="tx1"/>
                </a:solidFill>
              </a:rPr>
              <a:t> How should you design the highway network in a country? What is the quickest way to drive from </a:t>
            </a:r>
            <a:r>
              <a:rPr lang="en-US" sz="2400" dirty="0" err="1">
                <a:solidFill>
                  <a:schemeClr val="tx1"/>
                </a:solidFill>
              </a:rPr>
              <a:t>Badda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dirty="0" err="1">
                <a:solidFill>
                  <a:schemeClr val="tx1"/>
                </a:solidFill>
              </a:rPr>
              <a:t>Naraynganj</a:t>
            </a:r>
            <a:r>
              <a:rPr lang="en-US" sz="2400" dirty="0">
                <a:solidFill>
                  <a:schemeClr val="tx1"/>
                </a:solidFill>
              </a:rPr>
              <a:t>? </a:t>
            </a:r>
            <a:endParaRPr lang="lt-LT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Communication </a:t>
            </a:r>
            <a:r>
              <a:rPr lang="en-US" sz="2400" b="1" dirty="0">
                <a:solidFill>
                  <a:schemeClr val="tx1"/>
                </a:solidFill>
              </a:rPr>
              <a:t>networks</a:t>
            </a:r>
            <a:r>
              <a:rPr lang="en-US" sz="2400" dirty="0">
                <a:solidFill>
                  <a:schemeClr val="tx1"/>
                </a:solidFill>
              </a:rPr>
              <a:t> How to send a network packet from </a:t>
            </a:r>
            <a:r>
              <a:rPr lang="en-US" sz="2400" dirty="0" err="1">
                <a:solidFill>
                  <a:schemeClr val="tx1"/>
                </a:solidFill>
              </a:rPr>
              <a:t>Bracu</a:t>
            </a:r>
            <a:r>
              <a:rPr lang="en-US" sz="2400" dirty="0">
                <a:solidFill>
                  <a:schemeClr val="tx1"/>
                </a:solidFill>
              </a:rPr>
              <a:t> intranet to Yahoo mail server? </a:t>
            </a:r>
            <a:endParaRPr lang="lt-LT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Information </a:t>
            </a:r>
            <a:r>
              <a:rPr lang="en-US" sz="2400" b="1" dirty="0">
                <a:solidFill>
                  <a:schemeClr val="tx1"/>
                </a:solidFill>
              </a:rPr>
              <a:t>networks</a:t>
            </a:r>
            <a:r>
              <a:rPr lang="en-US" sz="2400" dirty="0">
                <a:solidFill>
                  <a:schemeClr val="tx1"/>
                </a:solidFill>
              </a:rPr>
              <a:t> Is the World wide a directed or undirected network?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Social </a:t>
            </a:r>
            <a:r>
              <a:rPr lang="en-US" sz="2400" b="1" dirty="0">
                <a:solidFill>
                  <a:schemeClr val="tx1"/>
                </a:solidFill>
              </a:rPr>
              <a:t>networks</a:t>
            </a:r>
            <a:r>
              <a:rPr lang="en-US" sz="2400" dirty="0">
                <a:solidFill>
                  <a:schemeClr val="tx1"/>
                </a:solidFill>
              </a:rPr>
              <a:t> Facebook, </a:t>
            </a:r>
            <a:r>
              <a:rPr lang="en-US" sz="2400" dirty="0" err="1">
                <a:solidFill>
                  <a:schemeClr val="tx1"/>
                </a:solidFill>
              </a:rPr>
              <a:t>Myspace</a:t>
            </a:r>
            <a:r>
              <a:rPr lang="en-US" sz="2400" dirty="0">
                <a:solidFill>
                  <a:schemeClr val="tx1"/>
                </a:solidFill>
              </a:rPr>
              <a:t>, Flickr, ... </a:t>
            </a:r>
            <a:endParaRPr lang="lt-LT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Dependency </a:t>
            </a:r>
            <a:r>
              <a:rPr lang="en-US" sz="2400" b="1" dirty="0">
                <a:solidFill>
                  <a:schemeClr val="tx1"/>
                </a:solidFill>
              </a:rPr>
              <a:t>networks</a:t>
            </a:r>
            <a:r>
              <a:rPr lang="en-US" sz="2400" dirty="0">
                <a:solidFill>
                  <a:schemeClr val="tx1"/>
                </a:solidFill>
              </a:rPr>
              <a:t> What courses must you take before you can take CSE-423? </a:t>
            </a:r>
            <a:endParaRPr lang="lt-LT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Mazes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there way out of a maze? If so, what is a path from entrance to exit?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9036496" cy="5688632"/>
          </a:xfrm>
        </p:spPr>
        <p:txBody>
          <a:bodyPr>
            <a:noAutofit/>
          </a:bodyPr>
          <a:lstStyle/>
          <a:p>
            <a:pPr algn="l"/>
            <a:endParaRPr lang="lt-LT" sz="2800" dirty="0" smtClean="0">
              <a:solidFill>
                <a:schemeClr val="tx1"/>
              </a:solidFill>
            </a:endParaRPr>
          </a:p>
          <a:p>
            <a:pPr algn="l"/>
            <a:endParaRPr lang="lt-LT" sz="2800" dirty="0">
              <a:solidFill>
                <a:schemeClr val="tx1"/>
              </a:solidFill>
            </a:endParaRP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Naudingos nuorodos:</a:t>
            </a:r>
          </a:p>
          <a:p>
            <a:pPr algn="l"/>
            <a:endParaRPr lang="lt-LT" sz="2800" dirty="0" smtClean="0">
              <a:solidFill>
                <a:schemeClr val="tx1"/>
              </a:solidFill>
            </a:endParaRPr>
          </a:p>
          <a:p>
            <a:pPr algn="l"/>
            <a:r>
              <a:rPr lang="lt-LT" sz="2800" dirty="0">
                <a:solidFill>
                  <a:schemeClr val="tx1"/>
                </a:solidFill>
              </a:rPr>
              <a:t> </a:t>
            </a:r>
            <a:r>
              <a:rPr lang="lt-LT" sz="2800" dirty="0" smtClean="0">
                <a:solidFill>
                  <a:schemeClr val="tx1"/>
                </a:solidFill>
              </a:rPr>
              <a:t>              </a:t>
            </a:r>
            <a:r>
              <a:rPr lang="lt-LT" sz="2800" dirty="0" smtClean="0">
                <a:solidFill>
                  <a:schemeClr val="tx1"/>
                </a:solidFill>
                <a:hlinkClick r:id="rId2"/>
              </a:rPr>
              <a:t>www.cse.msstate.edu</a:t>
            </a:r>
            <a:r>
              <a:rPr lang="lt-LT" sz="2800" dirty="0">
                <a:solidFill>
                  <a:schemeClr val="tx1"/>
                </a:solidFill>
                <a:hlinkClick r:id="rId2"/>
              </a:rPr>
              <a:t>/~</a:t>
            </a:r>
            <a:r>
              <a:rPr lang="lt-LT" sz="2800" dirty="0" smtClean="0">
                <a:solidFill>
                  <a:schemeClr val="tx1"/>
                </a:solidFill>
                <a:hlinkClick r:id="rId2"/>
              </a:rPr>
              <a:t>cse2813/2813Ch9.ppt</a:t>
            </a:r>
            <a:endParaRPr lang="lt-LT" sz="2800" dirty="0" smtClean="0">
              <a:solidFill>
                <a:schemeClr val="tx1"/>
              </a:solidFill>
            </a:endParaRPr>
          </a:p>
          <a:p>
            <a:pPr algn="l"/>
            <a:r>
              <a:rPr lang="en-AU" sz="28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AU" sz="2800" dirty="0" smtClean="0">
                <a:solidFill>
                  <a:schemeClr val="tx1"/>
                </a:solidFill>
                <a:hlinkClick r:id="rId3"/>
              </a:rPr>
              <a:t>moodle.bracu.ac.bd/mod/page/view.php?id=526</a:t>
            </a:r>
            <a:endParaRPr lang="lt-LT" sz="2800" dirty="0" smtClean="0">
              <a:solidFill>
                <a:schemeClr val="tx1"/>
              </a:solidFill>
            </a:endParaRPr>
          </a:p>
          <a:p>
            <a:pPr algn="l"/>
            <a:r>
              <a:rPr lang="lt-LT" sz="28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lt-LT" sz="2800" dirty="0" smtClean="0">
                <a:solidFill>
                  <a:schemeClr val="tx1"/>
                </a:solidFill>
                <a:hlinkClick r:id="rId4"/>
              </a:rPr>
              <a:t>roticv.rantx.com/book/IntroductiontoGraphs.pdf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lt-LT" sz="2800" dirty="0">
                <a:solidFill>
                  <a:schemeClr val="tx1"/>
                </a:solidFill>
                <a:hlinkClick r:id="rId5"/>
              </a:rPr>
              <a:t>http://graal.ens-lyon.fr/~</a:t>
            </a:r>
            <a:r>
              <a:rPr lang="lt-LT" sz="2800" dirty="0" smtClean="0">
                <a:solidFill>
                  <a:schemeClr val="tx1"/>
                </a:solidFill>
                <a:hlinkClick r:id="rId5"/>
              </a:rPr>
              <a:t>bucar/CR07/lecture-graphs.pdf</a:t>
            </a:r>
            <a:r>
              <a:rPr lang="lt-LT" sz="2800" dirty="0" smtClean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5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GRAFAI. </a:t>
            </a:r>
            <a:r>
              <a:rPr lang="lt-LT" b="1" dirty="0" smtClean="0">
                <a:solidFill>
                  <a:schemeClr val="accent3"/>
                </a:solidFill>
              </a:rPr>
              <a:t>ĮVADAS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9036496" cy="5688632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6000" dirty="0" err="1" smtClean="0">
                <a:solidFill>
                  <a:schemeClr val="tx1"/>
                </a:solidFill>
              </a:rPr>
              <a:t>Pabaiga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pPr algn="l"/>
            <a:r>
              <a:rPr lang="lt-LT" i="1" dirty="0" smtClean="0">
                <a:solidFill>
                  <a:schemeClr val="tx1"/>
                </a:solidFill>
              </a:rPr>
              <a:t>KTU Sisteminės analizės katedra   DISKREČIOSIOS  STRUKTŪROS</a:t>
            </a:r>
            <a:endParaRPr lang="lt-L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8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473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GRAFAI. ĮVADAS  Doc. E.Mačikėnas</vt:lpstr>
      <vt:lpstr>GRAFAI. ĮVADAS</vt:lpstr>
      <vt:lpstr>GRAFAI. ĮVADAS</vt:lpstr>
      <vt:lpstr>GRAFAI. ĮVADAS</vt:lpstr>
      <vt:lpstr>GRAFAI. ĮVADAS</vt:lpstr>
      <vt:lpstr>GRAFAI. ĮVADAS</vt:lpstr>
      <vt:lpstr>GRAFAI. ĮVADAS</vt:lpstr>
    </vt:vector>
  </TitlesOfParts>
  <Company>UAB Elinta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SĄRYŠIAI</dc:title>
  <dc:creator>Eugenijus Macikenas</dc:creator>
  <cp:lastModifiedBy>Eugenijus Macikenas</cp:lastModifiedBy>
  <cp:revision>45</cp:revision>
  <dcterms:created xsi:type="dcterms:W3CDTF">2012-09-10T08:04:48Z</dcterms:created>
  <dcterms:modified xsi:type="dcterms:W3CDTF">2012-09-12T12:38:37Z</dcterms:modified>
</cp:coreProperties>
</file>