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99" r:id="rId3"/>
    <p:sldId id="297" r:id="rId4"/>
    <p:sldId id="298" r:id="rId5"/>
    <p:sldId id="291" r:id="rId6"/>
    <p:sldId id="300" r:id="rId7"/>
    <p:sldId id="301" r:id="rId8"/>
    <p:sldId id="303" r:id="rId9"/>
    <p:sldId id="302" r:id="rId10"/>
    <p:sldId id="296" r:id="rId1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8017-7D76-45BA-BF68-33BBBDFE6B35}" type="datetimeFigureOut">
              <a:rPr lang="lt-LT" smtClean="0"/>
              <a:pPr/>
              <a:t>2012.10.02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FD9AB-E67F-4CC4-B941-7C5378DF785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20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D9AB-E67F-4CC4-B941-7C5378DF7859}" type="slidenum">
              <a:rPr lang="lt-LT" smtClean="0"/>
              <a:pPr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80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D01-CDEB-43EE-B3C2-C48B25D05F10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29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308A-9C07-4B04-893E-84ABE081313D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229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E836-B56E-43F5-AC57-F7C3F7D54481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20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77B-A127-44AE-9E92-B928598BE859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94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8FFA-CB9D-4885-8EB1-9E358C69F4B7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59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FF57-EBC4-4B54-A498-2A9D7643E230}" type="datetime1">
              <a:rPr lang="lt-LT" smtClean="0"/>
              <a:t>2012.10.02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55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6055-27EE-4723-8EC4-7B2FB3F12443}" type="datetime1">
              <a:rPr lang="lt-LT" smtClean="0"/>
              <a:t>2012.10.02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21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BEC-FE5A-4C9F-9A5C-389B9870C860}" type="datetime1">
              <a:rPr lang="lt-LT" smtClean="0"/>
              <a:t>2012.10.02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92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6C79-D3A1-4B37-ADAD-505C3C7FECE4}" type="datetime1">
              <a:rPr lang="lt-LT" smtClean="0"/>
              <a:t>2012.10.02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6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49A3-44D9-49DA-AD62-B14666B501B0}" type="datetime1">
              <a:rPr lang="lt-LT" smtClean="0"/>
              <a:t>2012.10.02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60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E586-C40B-4EC1-8AD9-A70D5DDB64A6}" type="datetime1">
              <a:rPr lang="lt-LT" smtClean="0"/>
              <a:t>2012.10.02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952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DD80-F573-4C85-9638-1B370C575126}" type="datetime1">
              <a:rPr lang="lt-LT" smtClean="0"/>
              <a:t>2012.10.02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7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archives/1164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partite_graph" TargetMode="External"/><Relationship Id="rId2" Type="http://schemas.openxmlformats.org/officeDocument/2006/relationships/hyperlink" Target="http://en.wikipedia.org/wiki/Topological_sort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trongly_connected_compon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archives/11644" TargetMode="External"/><Relationship Id="rId2" Type="http://schemas.openxmlformats.org/officeDocument/2006/relationships/hyperlink" Target="http://www8.cs.umu.se/kurser/TDBAfl/VT06/algorithms/LEC/LECTUR16/NODE16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3.algorithmdesign.net/handouts/DFS.pdf" TargetMode="External"/><Relationship Id="rId5" Type="http://schemas.openxmlformats.org/officeDocument/2006/relationships/hyperlink" Target="http://www.personal.kent.edu/~rmuhamma/Algorithms/MyAlgorithms/GraphAlgor/depthSearch.htm" TargetMode="External"/><Relationship Id="rId4" Type="http://schemas.openxmlformats.org/officeDocument/2006/relationships/hyperlink" Target="http://en.wikipedia.org/wiki/Dep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80920" cy="46085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/>
            </a:r>
            <a:br>
              <a:rPr lang="lt-LT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DFS </a:t>
            </a:r>
            <a:r>
              <a:rPr lang="lt-LT" b="1" dirty="0" smtClean="0">
                <a:solidFill>
                  <a:schemeClr val="accent3"/>
                </a:solidFill>
              </a:rPr>
              <a:t>(Depth First Search)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r>
              <a:rPr lang="lt-LT" b="1" dirty="0" smtClean="0">
                <a:solidFill>
                  <a:schemeClr val="accent3"/>
                </a:solidFill>
              </a:rPr>
              <a:t>)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sz="1800" dirty="0" smtClean="0"/>
              <a:t/>
            </a:r>
            <a:br>
              <a:rPr lang="lt-LT" sz="1800" dirty="0" smtClean="0"/>
            </a:br>
            <a:r>
              <a:rPr lang="lt-LT" sz="3200" dirty="0" smtClean="0"/>
              <a:t>Doc. E.Mačikėnas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501008"/>
            <a:ext cx="9036496" cy="404664"/>
          </a:xfrm>
        </p:spPr>
        <p:txBody>
          <a:bodyPr>
            <a:noAutofit/>
          </a:bodyPr>
          <a:lstStyle/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 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en-US" b="1" dirty="0">
                <a:solidFill>
                  <a:schemeClr val="accent3"/>
                </a:solidFill>
              </a:rPr>
              <a:t>DFS </a:t>
            </a:r>
            <a:r>
              <a:rPr lang="en-US" b="1" dirty="0" err="1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9036496" cy="5688632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6000" dirty="0" err="1" smtClean="0">
                <a:solidFill>
                  <a:schemeClr val="tx1"/>
                </a:solidFill>
              </a:rPr>
              <a:t>Pabaiga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terminija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AU" sz="2400" b="1" dirty="0" smtClean="0">
                <a:solidFill>
                  <a:schemeClr val="tx1"/>
                </a:solidFill>
              </a:rPr>
              <a:t>Graph traverse – </a:t>
            </a:r>
            <a:r>
              <a:rPr lang="en-AU" sz="2400" b="1" i="1" dirty="0" err="1" smtClean="0">
                <a:solidFill>
                  <a:srgbClr val="FF0000"/>
                </a:solidFill>
              </a:rPr>
              <a:t>grafo</a:t>
            </a:r>
            <a:r>
              <a:rPr lang="en-AU" sz="2400" b="1" i="1" dirty="0" smtClean="0">
                <a:solidFill>
                  <a:srgbClr val="FF0000"/>
                </a:solidFill>
              </a:rPr>
              <a:t> </a:t>
            </a:r>
            <a:r>
              <a:rPr lang="en-AU" sz="2400" b="1" i="1" dirty="0" err="1" smtClean="0">
                <a:solidFill>
                  <a:srgbClr val="FF0000"/>
                </a:solidFill>
              </a:rPr>
              <a:t>ap</a:t>
            </a:r>
            <a:r>
              <a:rPr lang="lt-LT" sz="2400" b="1" i="1" dirty="0" smtClean="0">
                <a:solidFill>
                  <a:srgbClr val="FF0000"/>
                </a:solidFill>
              </a:rPr>
              <a:t>ė</a:t>
            </a:r>
            <a:r>
              <a:rPr lang="en-AU" sz="2400" b="1" i="1" dirty="0" err="1" smtClean="0">
                <a:solidFill>
                  <a:srgbClr val="FF0000"/>
                </a:solidFill>
              </a:rPr>
              <a:t>jimas</a:t>
            </a:r>
            <a:endParaRPr lang="lt-LT" sz="2400" b="1" i="1" dirty="0" smtClean="0">
              <a:solidFill>
                <a:srgbClr val="FF0000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r>
              <a:rPr lang="lt-LT" sz="2400" b="1" dirty="0" smtClean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o </a:t>
            </a:r>
            <a:r>
              <a:rPr lang="en-US" sz="2400" b="1" dirty="0">
                <a:solidFill>
                  <a:schemeClr val="tx1"/>
                </a:solidFill>
              </a:rPr>
              <a:t>keep track of progress depth-first-search colors each vertex. Each vertex of the graph is in one of three </a:t>
            </a:r>
            <a:r>
              <a:rPr lang="en-US" sz="2400" b="1" dirty="0" smtClean="0">
                <a:solidFill>
                  <a:schemeClr val="tx1"/>
                </a:solidFill>
              </a:rPr>
              <a:t>states</a:t>
            </a:r>
            <a:r>
              <a:rPr lang="lt-LT" sz="2400" b="1" dirty="0" smtClean="0">
                <a:solidFill>
                  <a:schemeClr val="tx1"/>
                </a:solidFill>
              </a:rPr>
              <a:t> (colors)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2400" b="1" dirty="0" smtClean="0">
                <a:solidFill>
                  <a:schemeClr val="tx1"/>
                </a:solidFill>
              </a:rPr>
              <a:t>Undiscovered</a:t>
            </a:r>
            <a:r>
              <a:rPr lang="lt-LT" sz="2400" b="1" dirty="0" smtClean="0">
                <a:solidFill>
                  <a:schemeClr val="tx1"/>
                </a:solidFill>
              </a:rPr>
              <a:t> (</a:t>
            </a:r>
            <a:r>
              <a:rPr lang="lt-LT" sz="2400" b="1" i="1" dirty="0" smtClean="0">
                <a:solidFill>
                  <a:srgbClr val="FF0000"/>
                </a:solidFill>
              </a:rPr>
              <a:t>naujos viršūnės</a:t>
            </a:r>
            <a:r>
              <a:rPr lang="lt-LT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2. Discovered but not finished (not done exploring from it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r>
              <a:rPr lang="lt-LT" sz="2400" b="1" dirty="0" smtClean="0">
                <a:solidFill>
                  <a:schemeClr val="tx1"/>
                </a:solidFill>
              </a:rPr>
              <a:t> (</a:t>
            </a:r>
            <a:r>
              <a:rPr lang="lt-LT" sz="2400" b="1" i="1" dirty="0" smtClean="0">
                <a:solidFill>
                  <a:srgbClr val="FF0000"/>
                </a:solidFill>
              </a:rPr>
              <a:t>aplankytos viršūnės</a:t>
            </a:r>
            <a:r>
              <a:rPr lang="lt-LT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</a:rPr>
              <a:t>; 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3. Finished (have found everything reachable from it) i.e. fully </a:t>
            </a:r>
            <a:r>
              <a:rPr lang="en-US" sz="2400" b="1" dirty="0" smtClean="0">
                <a:solidFill>
                  <a:schemeClr val="tx1"/>
                </a:solidFill>
              </a:rPr>
              <a:t>explored</a:t>
            </a:r>
            <a:r>
              <a:rPr lang="lt-LT" sz="2400" b="1" dirty="0" smtClean="0">
                <a:solidFill>
                  <a:schemeClr val="tx1"/>
                </a:solidFill>
              </a:rPr>
              <a:t> (</a:t>
            </a:r>
            <a:r>
              <a:rPr lang="lt-LT" sz="2400" b="1" i="1" dirty="0" smtClean="0">
                <a:solidFill>
                  <a:srgbClr val="FF0000"/>
                </a:solidFill>
              </a:rPr>
              <a:t>išnaudotos viršūnės</a:t>
            </a:r>
            <a:r>
              <a:rPr lang="lt-LT" sz="2400" b="1" dirty="0" smtClean="0">
                <a:solidFill>
                  <a:schemeClr val="tx1"/>
                </a:solidFill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lt-LT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Note that the edges lead to new vertices are called </a:t>
            </a:r>
            <a:r>
              <a:rPr lang="en-US" sz="2400" b="1" dirty="0">
                <a:solidFill>
                  <a:srgbClr val="0070C0"/>
                </a:solidFill>
              </a:rPr>
              <a:t>discovery</a:t>
            </a:r>
            <a:r>
              <a:rPr lang="en-US" sz="2400" dirty="0">
                <a:solidFill>
                  <a:srgbClr val="FF0000"/>
                </a:solidFill>
              </a:rPr>
              <a:t> or </a:t>
            </a:r>
            <a:r>
              <a:rPr lang="en-US" sz="2400" b="1" dirty="0">
                <a:solidFill>
                  <a:srgbClr val="0070C0"/>
                </a:solidFill>
              </a:rPr>
              <a:t>tree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edges</a:t>
            </a:r>
            <a:r>
              <a:rPr lang="en-US" sz="2400" dirty="0">
                <a:solidFill>
                  <a:srgbClr val="FF0000"/>
                </a:solidFill>
              </a:rPr>
              <a:t> and the edges lead to already visited (painted) vertices are called </a:t>
            </a:r>
            <a:r>
              <a:rPr lang="en-US" sz="2400" b="1" dirty="0">
                <a:solidFill>
                  <a:srgbClr val="7030A0"/>
                </a:solidFill>
              </a:rPr>
              <a:t>back edges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Depth-first search is a systematic way to find all the vertices reachable from a source vertex, </a:t>
            </a:r>
            <a:r>
              <a:rPr lang="en-US" sz="4000" b="1" dirty="0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chemeClr val="tx1"/>
                </a:solidFill>
              </a:rPr>
              <a:t>. Historically, depth-first was first stated formally hundreds of years ago as a method for traversing mazes. Like breadth-first search, DFS traverse a connected component of a given graph and defines a spanning tree.</a:t>
            </a:r>
            <a:endParaRPr lang="lt-LT" sz="4000" b="1" dirty="0">
              <a:solidFill>
                <a:schemeClr val="tx1"/>
              </a:solidFill>
            </a:endParaRPr>
          </a:p>
          <a:p>
            <a:pPr algn="l"/>
            <a:r>
              <a:rPr lang="en-AU" sz="2800" b="1" dirty="0" smtClean="0">
                <a:solidFill>
                  <a:srgbClr val="FF0000"/>
                </a:solidFill>
              </a:rPr>
              <a:t>(</a:t>
            </a:r>
            <a:r>
              <a:rPr lang="en-AU" sz="2800" b="1" i="1" dirty="0" smtClean="0">
                <a:solidFill>
                  <a:srgbClr val="FF0000"/>
                </a:solidFill>
              </a:rPr>
              <a:t>spanning tree – </a:t>
            </a:r>
            <a:r>
              <a:rPr lang="en-AU" sz="2400" b="1" i="1" dirty="0" err="1" smtClean="0">
                <a:solidFill>
                  <a:srgbClr val="FF0000"/>
                </a:solidFill>
              </a:rPr>
              <a:t>dengiantysis</a:t>
            </a:r>
            <a:r>
              <a:rPr lang="en-AU" sz="2400" b="1" i="1" dirty="0" smtClean="0">
                <a:solidFill>
                  <a:srgbClr val="FF0000"/>
                </a:solidFill>
              </a:rPr>
              <a:t> </a:t>
            </a:r>
            <a:r>
              <a:rPr lang="en-AU" sz="2400" b="1" i="1" dirty="0" err="1" smtClean="0">
                <a:solidFill>
                  <a:srgbClr val="FF0000"/>
                </a:solidFill>
              </a:rPr>
              <a:t>medis</a:t>
            </a:r>
            <a:r>
              <a:rPr lang="en-AU" sz="2800" b="1" dirty="0" smtClean="0">
                <a:solidFill>
                  <a:srgbClr val="FF0000"/>
                </a:solidFill>
              </a:rPr>
              <a:t>)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9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Computing a path between two vertices of G or reporting that no such path exists.</a:t>
            </a:r>
          </a:p>
          <a:p>
            <a:pPr algn="l"/>
            <a:endParaRPr lang="lt-LT" sz="1050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Path Finding</a:t>
            </a:r>
            <a:r>
              <a:rPr lang="lt-LT" b="1" dirty="0" smtClean="0">
                <a:solidFill>
                  <a:schemeClr val="tx1"/>
                </a:solidFill>
              </a:rPr>
              <a:t> - </a:t>
            </a:r>
            <a:r>
              <a:rPr lang="en-US" b="1" dirty="0" smtClean="0">
                <a:solidFill>
                  <a:schemeClr val="tx1"/>
                </a:solidFill>
              </a:rPr>
              <a:t>We </a:t>
            </a:r>
            <a:r>
              <a:rPr lang="en-US" b="1" dirty="0">
                <a:solidFill>
                  <a:schemeClr val="tx1"/>
                </a:solidFill>
              </a:rPr>
              <a:t>can specialize the DFS algorithm to find a path between two given vertices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lt-LT" b="1" dirty="0" smtClean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/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Call </a:t>
            </a:r>
            <a:r>
              <a:rPr lang="en-US" b="1" dirty="0">
                <a:solidFill>
                  <a:schemeClr val="tx1"/>
                </a:solidFill>
              </a:rPr>
              <a:t>DFS(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b="1" dirty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chemeClr val="tx1"/>
                </a:solidFill>
              </a:rPr>
              <a:t> as the start vertex.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ii) Use a stack S to keep track of the path between 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lt-LT" b="1" dirty="0">
                <a:solidFill>
                  <a:schemeClr val="tx1"/>
                </a:solidFill>
              </a:rPr>
              <a:t> </a:t>
            </a:r>
            <a:r>
              <a:rPr lang="lt-LT" b="1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start vertex and the current vertex.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iii) As soon as destination vertex 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chemeClr val="tx1"/>
                </a:solidFill>
              </a:rPr>
              <a:t>encountered,</a:t>
            </a:r>
            <a:endParaRPr lang="lt-LT" b="1" dirty="0" smtClean="0">
              <a:solidFill>
                <a:schemeClr val="tx1"/>
              </a:solidFill>
            </a:endParaRPr>
          </a:p>
          <a:p>
            <a:pPr algn="l"/>
            <a:r>
              <a:rPr lang="lt-LT" b="1" dirty="0">
                <a:solidFill>
                  <a:schemeClr val="tx1"/>
                </a:solidFill>
              </a:rPr>
              <a:t> </a:t>
            </a:r>
            <a:r>
              <a:rPr lang="lt-LT" b="1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return </a:t>
            </a:r>
            <a:r>
              <a:rPr lang="en-US" b="1" dirty="0">
                <a:solidFill>
                  <a:schemeClr val="tx1"/>
                </a:solidFill>
              </a:rPr>
              <a:t>the path as </a:t>
            </a:r>
            <a:r>
              <a:rPr lang="en-US" b="1" dirty="0" smtClean="0">
                <a:solidFill>
                  <a:schemeClr val="tx1"/>
                </a:solidFill>
              </a:rPr>
              <a:t>the</a:t>
            </a:r>
            <a:r>
              <a:rPr lang="lt-LT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contents </a:t>
            </a:r>
            <a:r>
              <a:rPr lang="en-US" b="1" dirty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chemeClr val="tx1"/>
                </a:solidFill>
              </a:rPr>
              <a:t>stack</a:t>
            </a:r>
            <a:r>
              <a:rPr lang="lt-LT" b="1" dirty="0" smtClean="0">
                <a:solidFill>
                  <a:schemeClr val="tx1"/>
                </a:solidFill>
              </a:rPr>
              <a:t>.</a:t>
            </a:r>
            <a:endParaRPr lang="lt-LT" b="1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Algorithms based on DFS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Based upon DFS, there are </a:t>
            </a:r>
            <a:r>
              <a:rPr lang="en-US" dirty="0" smtClean="0">
                <a:solidFill>
                  <a:schemeClr val="tx1"/>
                </a:solidFill>
              </a:rPr>
              <a:t>algorithms used for </a:t>
            </a:r>
            <a:r>
              <a:rPr lang="en-US" dirty="0">
                <a:solidFill>
                  <a:schemeClr val="tx1"/>
                </a:solidFill>
              </a:rPr>
              <a:t>the following problems: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Testing whether graph is connected.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Computing a spanning </a:t>
            </a:r>
            <a:r>
              <a:rPr lang="en-US" b="1" dirty="0">
                <a:solidFill>
                  <a:srgbClr val="FF0000"/>
                </a:solidFill>
              </a:rPr>
              <a:t>forest</a:t>
            </a:r>
            <a:r>
              <a:rPr lang="en-US" b="1" dirty="0">
                <a:solidFill>
                  <a:schemeClr val="tx1"/>
                </a:solidFill>
              </a:rPr>
              <a:t> of 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Computing the connected components of 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Computing a path between two vertices of G or reporting that no such path exists.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Computing a cycle in G or reporting that no such cycle exists.</a:t>
            </a:r>
          </a:p>
          <a:p>
            <a:pPr algn="l"/>
            <a:endParaRPr lang="lt-LT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endParaRPr lang="lt-LT" b="1" dirty="0" smtClean="0">
              <a:solidFill>
                <a:schemeClr val="tx1"/>
              </a:solidFill>
            </a:endParaRPr>
          </a:p>
          <a:p>
            <a:pPr algn="l"/>
            <a:endParaRPr lang="lt-LT" b="1" dirty="0">
              <a:solidFill>
                <a:schemeClr val="tx1"/>
              </a:solidFill>
            </a:endParaRPr>
          </a:p>
          <a:p>
            <a:pPr algn="l"/>
            <a:endParaRPr lang="lt-LT" b="1" dirty="0" smtClean="0">
              <a:solidFill>
                <a:schemeClr val="tx1"/>
              </a:solidFill>
            </a:endParaRPr>
          </a:p>
          <a:p>
            <a:pPr algn="l"/>
            <a:r>
              <a:rPr lang="lt-LT" b="1" dirty="0" smtClean="0">
                <a:solidFill>
                  <a:schemeClr val="tx1"/>
                </a:solidFill>
              </a:rPr>
              <a:t>Kitas šaltinis: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endParaRPr lang="lt-LT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lt-LT" dirty="0"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http://www.geeksforgeeks.org/archives/11644</a:t>
            </a:r>
            <a:r>
              <a:rPr lang="lt-LT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lt-LT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Following are the problems that use DFS as a </a:t>
            </a:r>
            <a:r>
              <a:rPr lang="en-US" sz="2800" i="1" dirty="0" err="1" smtClean="0">
                <a:solidFill>
                  <a:schemeClr val="tx1"/>
                </a:solidFill>
              </a:rPr>
              <a:t>bulding</a:t>
            </a:r>
            <a:r>
              <a:rPr lang="en-US" sz="2800" i="1" dirty="0" smtClean="0">
                <a:solidFill>
                  <a:schemeClr val="tx1"/>
                </a:solidFill>
              </a:rPr>
              <a:t> block</a:t>
            </a:r>
            <a:r>
              <a:rPr lang="en-US" sz="31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3100" b="1" dirty="0" smtClean="0">
                <a:solidFill>
                  <a:schemeClr val="tx1"/>
                </a:solidFill>
              </a:rPr>
              <a:t>1) For an </a:t>
            </a:r>
            <a:r>
              <a:rPr lang="en-US" sz="3100" b="1" dirty="0" err="1" smtClean="0">
                <a:solidFill>
                  <a:schemeClr val="tx1"/>
                </a:solidFill>
              </a:rPr>
              <a:t>unweighted</a:t>
            </a:r>
            <a:r>
              <a:rPr lang="en-US" sz="3100" b="1" dirty="0" smtClean="0">
                <a:solidFill>
                  <a:schemeClr val="tx1"/>
                </a:solidFill>
              </a:rPr>
              <a:t> graph, DFS traversal of the graph produces the minimum spanning tree.</a:t>
            </a:r>
          </a:p>
          <a:p>
            <a:pPr algn="l"/>
            <a:r>
              <a:rPr lang="en-US" sz="3100" b="1" dirty="0" smtClean="0">
                <a:solidFill>
                  <a:schemeClr val="tx1"/>
                </a:solidFill>
              </a:rPr>
              <a:t>2) Detecting cycle in a graph</a:t>
            </a:r>
            <a:r>
              <a:rPr lang="lt-LT" sz="3100" b="1" dirty="0" smtClean="0">
                <a:solidFill>
                  <a:schemeClr val="tx1"/>
                </a:solidFill>
              </a:rPr>
              <a:t>.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3) Path Finding</a:t>
            </a:r>
            <a:r>
              <a:rPr lang="lt-LT" sz="31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3100" b="1" dirty="0" smtClean="0">
                <a:solidFill>
                  <a:schemeClr val="tx1"/>
                </a:solidFill>
              </a:rPr>
              <a:t>4) </a:t>
            </a:r>
            <a:r>
              <a:rPr lang="en-US" sz="3100" b="1" dirty="0" smtClean="0">
                <a:solidFill>
                  <a:schemeClr val="tx1"/>
                </a:solidFill>
                <a:hlinkClick r:id="rId2"/>
              </a:rPr>
              <a:t>Topological Sorting</a:t>
            </a:r>
            <a:r>
              <a:rPr lang="lt-LT" sz="3100" b="1" dirty="0" smtClean="0">
                <a:solidFill>
                  <a:schemeClr val="tx1"/>
                </a:solidFill>
              </a:rPr>
              <a:t>.</a:t>
            </a:r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5) To test if a graph is </a:t>
            </a:r>
            <a:r>
              <a:rPr lang="en-US" sz="3100" b="1" dirty="0" smtClean="0">
                <a:solidFill>
                  <a:schemeClr val="tx1"/>
                </a:solidFill>
                <a:hlinkClick r:id="rId3"/>
              </a:rPr>
              <a:t>bipartite</a:t>
            </a:r>
            <a:r>
              <a:rPr lang="en-US" sz="31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3100" b="1" dirty="0" smtClean="0">
                <a:solidFill>
                  <a:schemeClr val="tx1"/>
                </a:solidFill>
              </a:rPr>
              <a:t>6) Finding </a:t>
            </a:r>
            <a:r>
              <a:rPr lang="en-US" sz="3100" b="1" dirty="0" smtClean="0">
                <a:solidFill>
                  <a:schemeClr val="tx1"/>
                </a:solidFill>
                <a:hlinkClick r:id="rId4"/>
              </a:rPr>
              <a:t>Strongly Connected Components</a:t>
            </a:r>
            <a:r>
              <a:rPr lang="en-US" sz="3100" b="1" dirty="0" smtClean="0">
                <a:solidFill>
                  <a:schemeClr val="tx1"/>
                </a:solidFill>
              </a:rPr>
              <a:t> of a graph</a:t>
            </a:r>
            <a:r>
              <a:rPr lang="lt-LT" sz="3100" b="1" dirty="0" smtClean="0">
                <a:solidFill>
                  <a:schemeClr val="tx1"/>
                </a:solidFill>
              </a:rPr>
              <a:t>.</a:t>
            </a:r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7) Solving puzzles with only one solution, such as mazes. </a:t>
            </a:r>
          </a:p>
          <a:p>
            <a:pPr algn="l"/>
            <a:endParaRPr lang="lt-LT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</a:t>
            </a:r>
            <a:r>
              <a:rPr lang="en-US" b="1" dirty="0" err="1" smtClean="0">
                <a:solidFill>
                  <a:schemeClr val="accent3"/>
                </a:solidFill>
              </a:rPr>
              <a:t>taikymai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Topological sort </a:t>
            </a:r>
            <a:r>
              <a:rPr lang="en-US" sz="2000" b="1" dirty="0">
                <a:solidFill>
                  <a:schemeClr val="tx1"/>
                </a:solidFill>
              </a:rPr>
              <a:t>is a method of arranging the vertices in a directed acyclic graph (DAG), as a sequence, such that no vertex appear in the sequence before its predecessor.</a:t>
            </a:r>
          </a:p>
          <a:p>
            <a:pPr algn="l"/>
            <a:endParaRPr lang="en-US" sz="6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The graph in (a) can be topologically sorted as in (b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a)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b)</a:t>
            </a:r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  <p:pic>
        <p:nvPicPr>
          <p:cNvPr id="16" name="Picture 11" descr="tpl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" y="2420888"/>
            <a:ext cx="3040063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tpl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0" y="2852936"/>
            <a:ext cx="5940425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772816"/>
            <a:ext cx="9036496" cy="4680520"/>
          </a:xfrm>
        </p:spPr>
        <p:txBody>
          <a:bodyPr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lt-LT" sz="2800" u="sng" dirty="0" smtClean="0">
              <a:solidFill>
                <a:srgbClr val="0070C0"/>
              </a:solidFill>
              <a:hlinkClick r:id="rId2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lt-LT" sz="2800" b="1" dirty="0" smtClean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</a:t>
            </a:r>
            <a:r>
              <a:rPr lang="lt-LT" sz="2800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://www.geeksforgeeks.org/archives/11644</a:t>
            </a:r>
            <a:r>
              <a:rPr lang="lt-LT" sz="2800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lt-LT" sz="2800" b="1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lt-LT" sz="2800" b="1" dirty="0">
                <a:solidFill>
                  <a:srgbClr val="0070C0"/>
                </a:solidFill>
                <a:hlinkClick r:id="rId2"/>
              </a:rPr>
              <a:t>://www8.cs.umu.se/kurser/TDBAfl/VT06/algorithms/LEC/LECTUR16/NODE16.HTM</a:t>
            </a:r>
            <a:r>
              <a:rPr lang="lt-LT" sz="2800" b="1" dirty="0">
                <a:solidFill>
                  <a:srgbClr val="0070C0"/>
                </a:solidFill>
              </a:rPr>
              <a:t/>
            </a:r>
            <a:br>
              <a:rPr lang="lt-LT" sz="2800" b="1" dirty="0">
                <a:solidFill>
                  <a:srgbClr val="0070C0"/>
                </a:solidFill>
              </a:rPr>
            </a:br>
            <a:r>
              <a:rPr lang="lt-LT" sz="2800" b="1" dirty="0">
                <a:solidFill>
                  <a:srgbClr val="0070C0"/>
                </a:solidFill>
                <a:hlinkClick r:id="rId4"/>
              </a:rPr>
              <a:t>http://en.wikipedia.org/wiki/Depth-first_search</a:t>
            </a:r>
            <a:r>
              <a:rPr lang="lt-LT" sz="2800" b="1" dirty="0">
                <a:solidFill>
                  <a:srgbClr val="0070C0"/>
                </a:solidFill>
              </a:rPr>
              <a:t/>
            </a:r>
            <a:br>
              <a:rPr lang="lt-LT" sz="2800" b="1" dirty="0">
                <a:solidFill>
                  <a:srgbClr val="0070C0"/>
                </a:solidFill>
              </a:rPr>
            </a:br>
            <a:r>
              <a:rPr lang="lt-LT" sz="2800" b="1" dirty="0">
                <a:solidFill>
                  <a:srgbClr val="0070C0"/>
                </a:solidFill>
                <a:hlinkClick r:id="rId5"/>
              </a:rPr>
              <a:t>http://www.personal.kent.edu/~rmuhamma/Algorithms/MyAlgorithms/GraphAlgor/depthSearch.htm</a:t>
            </a:r>
            <a:r>
              <a:rPr lang="lt-LT" sz="2800" b="1" dirty="0">
                <a:solidFill>
                  <a:srgbClr val="0070C0"/>
                </a:solidFill>
              </a:rPr>
              <a:t/>
            </a:r>
            <a:br>
              <a:rPr lang="lt-LT" sz="2800" b="1" dirty="0">
                <a:solidFill>
                  <a:srgbClr val="0070C0"/>
                </a:solidFill>
              </a:rPr>
            </a:br>
            <a:r>
              <a:rPr lang="lt-LT" sz="2800" b="1" dirty="0">
                <a:solidFill>
                  <a:srgbClr val="0070C0"/>
                </a:solidFill>
                <a:hlinkClick r:id="rId6"/>
              </a:rPr>
              <a:t>http://ww3.algorithmdesign.net/handouts/DFS.pdf</a:t>
            </a:r>
            <a:endParaRPr lang="lt-LT" sz="2800" b="1" dirty="0">
              <a:solidFill>
                <a:srgbClr val="0070C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401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DFS  &amp; BFS</a:t>
            </a:r>
            <a:r>
              <a:rPr lang="lt-LT" b="1" dirty="0" smtClean="0">
                <a:solidFill>
                  <a:schemeClr val="accent3"/>
                </a:solidFill>
              </a:rPr>
              <a:t> </a:t>
            </a:r>
            <a:br>
              <a:rPr lang="lt-LT" b="1" dirty="0" smtClean="0">
                <a:solidFill>
                  <a:schemeClr val="accent3"/>
                </a:solidFill>
              </a:rPr>
            </a:br>
            <a:r>
              <a:rPr lang="lt-LT" b="1" dirty="0" smtClean="0">
                <a:solidFill>
                  <a:schemeClr val="accent3"/>
                </a:solidFill>
              </a:rPr>
              <a:t>(kiti šaltiniai)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8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424</Words>
  <Application>Microsoft Office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GRAFAI.  DFS (Depth First Search) taikymai)  Doc. E.Mačikėnas</vt:lpstr>
      <vt:lpstr>GRAFAI. DFS terminija</vt:lpstr>
      <vt:lpstr>GRAFAI. DFS taikymai</vt:lpstr>
      <vt:lpstr>GRAFAI. DFS taikymai</vt:lpstr>
      <vt:lpstr>GRAFAI. DFS taikymai</vt:lpstr>
      <vt:lpstr>GRAFAI. DFS taikymai</vt:lpstr>
      <vt:lpstr>GRAFAI. DFS taikymai</vt:lpstr>
      <vt:lpstr>GRAFAI. DFS taikymai</vt:lpstr>
      <vt:lpstr>GRAFAI. DFS  &amp; BFS  (kiti šaltiniai)</vt:lpstr>
      <vt:lpstr>GRAFAI. DFS taikymai</vt:lpstr>
    </vt:vector>
  </TitlesOfParts>
  <Company>UAB Elinta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SĄRYŠIAI</dc:title>
  <dc:creator>Eugenijus Macikenas</dc:creator>
  <cp:lastModifiedBy>Eugenijus Macikenas</cp:lastModifiedBy>
  <cp:revision>54</cp:revision>
  <dcterms:created xsi:type="dcterms:W3CDTF">2012-09-10T08:04:48Z</dcterms:created>
  <dcterms:modified xsi:type="dcterms:W3CDTF">2012-10-02T07:30:28Z</dcterms:modified>
</cp:coreProperties>
</file>