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59" r:id="rId5"/>
    <p:sldId id="265" r:id="rId6"/>
    <p:sldId id="266" r:id="rId7"/>
    <p:sldId id="267" r:id="rId8"/>
    <p:sldId id="268" r:id="rId9"/>
    <p:sldId id="269" r:id="rId10"/>
    <p:sldId id="264" r:id="rId11"/>
    <p:sldId id="270" r:id="rId12"/>
    <p:sldId id="260" r:id="rId13"/>
    <p:sldId id="272" r:id="rId14"/>
    <p:sldId id="273" r:id="rId15"/>
    <p:sldId id="275" r:id="rId16"/>
    <p:sldId id="274" r:id="rId17"/>
    <p:sldId id="276" r:id="rId18"/>
    <p:sldId id="277" r:id="rId19"/>
    <p:sldId id="278" r:id="rId20"/>
    <p:sldId id="279" r:id="rId21"/>
    <p:sldId id="280" r:id="rId22"/>
    <p:sldId id="271" r:id="rId23"/>
    <p:sldId id="261" r:id="rId24"/>
    <p:sldId id="281" r:id="rId25"/>
    <p:sldId id="282" r:id="rId26"/>
    <p:sldId id="262" r:id="rId27"/>
    <p:sldId id="263" r:id="rId2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itt.abs.gov.au/itt/r.jsp?databyregion"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1AD459AC-E124-4E70-8FD4-DB3D90771EA5}"/>
              </a:ext>
            </a:extLst>
          </p:cNvPr>
          <p:cNvSpPr txBox="1"/>
          <p:nvPr/>
        </p:nvSpPr>
        <p:spPr>
          <a:xfrm>
            <a:off x="614100" y="4673043"/>
            <a:ext cx="5618921"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chemeClr val="tx2"/>
                </a:solidFill>
                <a:effectLst/>
                <a:uFillTx/>
                <a:latin typeface="+mn-lt"/>
                <a:ea typeface="+mn-ea"/>
                <a:cs typeface="+mn-cs"/>
                <a:sym typeface="Arial"/>
              </a:rPr>
              <a:t>Mantas Birskus	KPMG Virtual Internship		2020-12-23</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Feature engineering</a:t>
            </a:r>
          </a:p>
        </p:txBody>
      </p:sp>
      <p:sp>
        <p:nvSpPr>
          <p:cNvPr id="133" name="Shape 82"/>
          <p:cNvSpPr/>
          <p:nvPr/>
        </p:nvSpPr>
        <p:spPr>
          <a:xfrm>
            <a:off x="205025" y="1854257"/>
            <a:ext cx="8565599" cy="148909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We then join the 3 datasets into 1. We note that there are around 500 records which had no transaction history in the provided period. We keep them for a more comprehensive feedback.</a:t>
            </a:r>
          </a:p>
          <a:p>
            <a:pPr algn="just"/>
            <a:endParaRPr lang="en-US" dirty="0"/>
          </a:p>
          <a:p>
            <a:pPr algn="just"/>
            <a:r>
              <a:rPr lang="en-US" dirty="0"/>
              <a:t>We also add one more column called “</a:t>
            </a:r>
            <a:r>
              <a:rPr lang="en-US" i="1" dirty="0"/>
              <a:t>entries</a:t>
            </a:r>
            <a:r>
              <a:rPr lang="en-US" dirty="0"/>
              <a:t>” which will help us keep track of how many records there are in a certain category.</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le 2">
            <a:extLst>
              <a:ext uri="{FF2B5EF4-FFF2-40B4-BE49-F238E27FC236}">
                <a16:creationId xmlns:a16="http://schemas.microsoft.com/office/drawing/2014/main" id="{F41DBC48-4AC9-4051-9D34-262525194DB0}"/>
              </a:ext>
            </a:extLst>
          </p:cNvPr>
          <p:cNvGraphicFramePr>
            <a:graphicFrameLocks noGrp="1"/>
          </p:cNvGraphicFramePr>
          <p:nvPr>
            <p:extLst>
              <p:ext uri="{D42A27DB-BD31-4B8C-83A1-F6EECF244321}">
                <p14:modId xmlns:p14="http://schemas.microsoft.com/office/powerpoint/2010/main" val="2307593862"/>
              </p:ext>
            </p:extLst>
          </p:nvPr>
        </p:nvGraphicFramePr>
        <p:xfrm>
          <a:off x="205024" y="3689360"/>
          <a:ext cx="8565600" cy="1190166"/>
        </p:xfrm>
        <a:graphic>
          <a:graphicData uri="http://schemas.openxmlformats.org/drawingml/2006/table">
            <a:tbl>
              <a:tblPr firstRow="1" bandRow="1">
                <a:tableStyleId>{8799B23B-EC83-4686-B30A-512413B5E67A}</a:tableStyleId>
              </a:tblPr>
              <a:tblGrid>
                <a:gridCol w="1427600">
                  <a:extLst>
                    <a:ext uri="{9D8B030D-6E8A-4147-A177-3AD203B41FA5}">
                      <a16:colId xmlns:a16="http://schemas.microsoft.com/office/drawing/2014/main" val="2948393544"/>
                    </a:ext>
                  </a:extLst>
                </a:gridCol>
                <a:gridCol w="1427600">
                  <a:extLst>
                    <a:ext uri="{9D8B030D-6E8A-4147-A177-3AD203B41FA5}">
                      <a16:colId xmlns:a16="http://schemas.microsoft.com/office/drawing/2014/main" val="3369922017"/>
                    </a:ext>
                  </a:extLst>
                </a:gridCol>
                <a:gridCol w="1427600">
                  <a:extLst>
                    <a:ext uri="{9D8B030D-6E8A-4147-A177-3AD203B41FA5}">
                      <a16:colId xmlns:a16="http://schemas.microsoft.com/office/drawing/2014/main" val="2779632446"/>
                    </a:ext>
                  </a:extLst>
                </a:gridCol>
                <a:gridCol w="1427600">
                  <a:extLst>
                    <a:ext uri="{9D8B030D-6E8A-4147-A177-3AD203B41FA5}">
                      <a16:colId xmlns:a16="http://schemas.microsoft.com/office/drawing/2014/main" val="1241917309"/>
                    </a:ext>
                  </a:extLst>
                </a:gridCol>
                <a:gridCol w="1427600">
                  <a:extLst>
                    <a:ext uri="{9D8B030D-6E8A-4147-A177-3AD203B41FA5}">
                      <a16:colId xmlns:a16="http://schemas.microsoft.com/office/drawing/2014/main" val="2735824066"/>
                    </a:ext>
                  </a:extLst>
                </a:gridCol>
                <a:gridCol w="1427600">
                  <a:extLst>
                    <a:ext uri="{9D8B030D-6E8A-4147-A177-3AD203B41FA5}">
                      <a16:colId xmlns:a16="http://schemas.microsoft.com/office/drawing/2014/main" val="3581303154"/>
                    </a:ext>
                  </a:extLst>
                </a:gridCol>
              </a:tblGrid>
              <a:tr h="595083">
                <a:tc>
                  <a:txBody>
                    <a:bodyPr/>
                    <a:lstStyle/>
                    <a:p>
                      <a:pPr algn="ctr"/>
                      <a:r>
                        <a:rPr lang="en-US" b="1" dirty="0" err="1">
                          <a:solidFill>
                            <a:schemeClr val="bg1"/>
                          </a:solidFill>
                        </a:rPr>
                        <a:t>customer_id</a:t>
                      </a:r>
                      <a:endParaRPr lang="en-US" b="1" dirty="0">
                        <a:solidFill>
                          <a:schemeClr val="bg1"/>
                        </a:solidFill>
                      </a:endParaRPr>
                    </a:p>
                  </a:txBody>
                  <a:tcPr anchor="ctr">
                    <a:solidFill>
                      <a:schemeClr val="accent3"/>
                    </a:solidFill>
                  </a:tcPr>
                </a:tc>
                <a:tc>
                  <a:txBody>
                    <a:bodyPr/>
                    <a:lstStyle/>
                    <a:p>
                      <a:pPr algn="ctr"/>
                      <a:r>
                        <a:rPr lang="en-US" b="0" dirty="0"/>
                        <a:t>gender</a:t>
                      </a:r>
                    </a:p>
                  </a:txBody>
                  <a:tcPr anchor="ctr">
                    <a:solidFill>
                      <a:schemeClr val="accent3">
                        <a:lumMod val="20000"/>
                        <a:lumOff val="80000"/>
                      </a:schemeClr>
                    </a:solidFill>
                  </a:tcPr>
                </a:tc>
                <a:tc>
                  <a:txBody>
                    <a:bodyPr/>
                    <a:lstStyle/>
                    <a:p>
                      <a:pPr algn="ctr" fontAlgn="ctr"/>
                      <a:r>
                        <a:rPr lang="en-US" b="0" dirty="0">
                          <a:effectLst/>
                        </a:rPr>
                        <a:t>past_3_years_bike_</a:t>
                      </a:r>
                    </a:p>
                    <a:p>
                      <a:pPr algn="ctr" fontAlgn="ctr"/>
                      <a:r>
                        <a:rPr lang="en-US" b="0" dirty="0" err="1">
                          <a:effectLst/>
                        </a:rPr>
                        <a:t>related_purchases</a:t>
                      </a:r>
                      <a:endParaRPr lang="en-US" b="0" dirty="0">
                        <a:effectLst/>
                      </a:endParaRPr>
                    </a:p>
                  </a:txBody>
                  <a:tcPr anchor="ctr">
                    <a:solidFill>
                      <a:schemeClr val="accent3">
                        <a:lumMod val="40000"/>
                        <a:lumOff val="60000"/>
                      </a:schemeClr>
                    </a:solidFill>
                  </a:tcPr>
                </a:tc>
                <a:tc>
                  <a:txBody>
                    <a:bodyPr/>
                    <a:lstStyle/>
                    <a:p>
                      <a:pPr algn="ctr"/>
                      <a:r>
                        <a:rPr lang="en-US" b="0" dirty="0"/>
                        <a:t>DOB</a:t>
                      </a:r>
                    </a:p>
                  </a:txBody>
                  <a:tcPr anchor="c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u="none" strike="noStrike" cap="none" spc="0" baseline="0" dirty="0" err="1">
                          <a:ln>
                            <a:noFill/>
                          </a:ln>
                          <a:solidFill>
                            <a:schemeClr val="tx1"/>
                          </a:solidFill>
                          <a:effectLst/>
                          <a:uFillTx/>
                          <a:sym typeface="Arial"/>
                        </a:rPr>
                        <a:t>job_industry_category</a:t>
                      </a:r>
                      <a:endParaRPr lang="en-US" b="0" dirty="0"/>
                    </a:p>
                  </a:txBody>
                  <a:tcPr anchor="ctr">
                    <a:solidFill>
                      <a:schemeClr val="accent3">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u="none" strike="noStrike" cap="none" spc="0" baseline="0" dirty="0" err="1">
                          <a:ln>
                            <a:noFill/>
                          </a:ln>
                          <a:solidFill>
                            <a:schemeClr val="tx1"/>
                          </a:solidFill>
                          <a:effectLst/>
                          <a:uFillTx/>
                          <a:sym typeface="Arial"/>
                        </a:rPr>
                        <a:t>wealth_segment</a:t>
                      </a:r>
                      <a:endParaRPr lang="en-US" b="0" dirty="0"/>
                    </a:p>
                  </a:txBody>
                  <a:tcPr anchor="ctr">
                    <a:solidFill>
                      <a:schemeClr val="accent3">
                        <a:lumMod val="20000"/>
                        <a:lumOff val="80000"/>
                      </a:schemeClr>
                    </a:solidFill>
                  </a:tcPr>
                </a:tc>
                <a:extLst>
                  <a:ext uri="{0D108BD9-81ED-4DB2-BD59-A6C34878D82A}">
                    <a16:rowId xmlns:a16="http://schemas.microsoft.com/office/drawing/2014/main" val="3648619418"/>
                  </a:ext>
                </a:extLst>
              </a:tr>
              <a:tr h="595083">
                <a:tc>
                  <a:txBody>
                    <a:bodyPr/>
                    <a:lstStyle/>
                    <a:p>
                      <a:pPr algn="ctr"/>
                      <a:r>
                        <a:rPr lang="en-US" dirty="0" err="1"/>
                        <a:t>owns_car</a:t>
                      </a:r>
                      <a:endParaRPr lang="en-US" dirty="0"/>
                    </a:p>
                  </a:txBody>
                  <a:tcPr anchor="ctr">
                    <a:solidFill>
                      <a:schemeClr val="accent3">
                        <a:lumMod val="20000"/>
                        <a:lumOff val="80000"/>
                      </a:schemeClr>
                    </a:solidFill>
                  </a:tcPr>
                </a:tc>
                <a:tc>
                  <a:txBody>
                    <a:bodyPr/>
                    <a:lstStyle/>
                    <a:p>
                      <a:pPr algn="ctr"/>
                      <a:r>
                        <a:rPr lang="en-US" dirty="0"/>
                        <a:t>tenure</a:t>
                      </a:r>
                    </a:p>
                  </a:txBody>
                  <a:tcPr anchor="ctr">
                    <a:solidFill>
                      <a:schemeClr val="accent3">
                        <a:lumMod val="40000"/>
                        <a:lumOff val="60000"/>
                      </a:schemeClr>
                    </a:solidFill>
                  </a:tcPr>
                </a:tc>
                <a:tc>
                  <a:txBody>
                    <a:bodyPr/>
                    <a:lstStyle/>
                    <a:p>
                      <a:pPr algn="ctr"/>
                      <a:r>
                        <a:rPr lang="en-US" dirty="0"/>
                        <a:t>state</a:t>
                      </a:r>
                    </a:p>
                  </a:txBody>
                  <a:tcPr anchor="ctr">
                    <a:solidFill>
                      <a:schemeClr val="accent3">
                        <a:lumMod val="20000"/>
                        <a:lumOff val="80000"/>
                      </a:schemeClr>
                    </a:solidFill>
                  </a:tcPr>
                </a:tc>
                <a:tc>
                  <a:txBody>
                    <a:bodyPr/>
                    <a:lstStyle/>
                    <a:p>
                      <a:pPr algn="ctr"/>
                      <a:r>
                        <a:rPr lang="en-US" dirty="0" err="1"/>
                        <a:t>property_valuation</a:t>
                      </a:r>
                      <a:endParaRPr lang="en-US" dirty="0"/>
                    </a:p>
                  </a:txBody>
                  <a:tcPr anchor="ctr">
                    <a:solidFill>
                      <a:schemeClr val="accent3">
                        <a:lumMod val="40000"/>
                        <a:lumOff val="60000"/>
                      </a:schemeClr>
                    </a:solidFill>
                  </a:tcPr>
                </a:tc>
                <a:tc>
                  <a:txBody>
                    <a:bodyPr/>
                    <a:lstStyle/>
                    <a:p>
                      <a:pPr algn="ctr"/>
                      <a:r>
                        <a:rPr lang="en-US" dirty="0"/>
                        <a:t>profit</a:t>
                      </a:r>
                    </a:p>
                  </a:txBody>
                  <a:tcPr anchor="ctr">
                    <a:solidFill>
                      <a:schemeClr val="accent3">
                        <a:lumMod val="20000"/>
                        <a:lumOff val="80000"/>
                      </a:schemeClr>
                    </a:solidFill>
                  </a:tcPr>
                </a:tc>
                <a:tc>
                  <a:txBody>
                    <a:bodyPr/>
                    <a:lstStyle/>
                    <a:p>
                      <a:pPr algn="ctr"/>
                      <a:r>
                        <a:rPr lang="en-US" dirty="0"/>
                        <a:t>entries</a:t>
                      </a:r>
                    </a:p>
                  </a:txBody>
                  <a:tcPr anchor="ctr">
                    <a:solidFill>
                      <a:schemeClr val="accent3">
                        <a:lumMod val="40000"/>
                        <a:lumOff val="60000"/>
                      </a:schemeClr>
                    </a:solidFill>
                  </a:tcPr>
                </a:tc>
                <a:extLst>
                  <a:ext uri="{0D108BD9-81ED-4DB2-BD59-A6C34878D82A}">
                    <a16:rowId xmlns:a16="http://schemas.microsoft.com/office/drawing/2014/main" val="2741953256"/>
                  </a:ext>
                </a:extLst>
              </a:tr>
            </a:tbl>
          </a:graphicData>
        </a:graphic>
      </p:graphicFrame>
    </p:spTree>
    <p:extLst>
      <p:ext uri="{BB962C8B-B14F-4D97-AF65-F5344CB8AC3E}">
        <p14:creationId xmlns:p14="http://schemas.microsoft.com/office/powerpoint/2010/main" val="182123357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transformation</a:t>
            </a:r>
          </a:p>
        </p:txBody>
      </p:sp>
      <p:sp>
        <p:nvSpPr>
          <p:cNvPr id="133" name="Shape 82"/>
          <p:cNvSpPr/>
          <p:nvPr/>
        </p:nvSpPr>
        <p:spPr>
          <a:xfrm>
            <a:off x="205024" y="1674394"/>
            <a:ext cx="8565599" cy="334729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Certain columns need to have their values grouped which will make it easier for us to generalize the data. We apply the following:</a:t>
            </a:r>
          </a:p>
          <a:p>
            <a:endParaRPr lang="en-US" dirty="0"/>
          </a:p>
          <a:p>
            <a:pPr marL="285750" indent="-285750">
              <a:buFont typeface="Arial" panose="020B0604020202020204" pitchFamily="34" charset="0"/>
              <a:buChar char="•"/>
            </a:pPr>
            <a:r>
              <a:rPr lang="en-US" dirty="0"/>
              <a:t>Convert values in “</a:t>
            </a:r>
            <a:r>
              <a:rPr lang="en-US" i="1" dirty="0"/>
              <a:t>DOB</a:t>
            </a:r>
            <a:r>
              <a:rPr lang="en-US" dirty="0"/>
              <a:t>” to 5 age groups.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Convert values in “</a:t>
            </a:r>
            <a:r>
              <a:rPr lang="en-US" i="1" dirty="0"/>
              <a:t>past_3_years_bike_related_purchases</a:t>
            </a:r>
            <a:r>
              <a:rPr lang="en-US" dirty="0"/>
              <a:t>” to 10 groups.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Convert values in “</a:t>
            </a:r>
            <a:r>
              <a:rPr lang="en-US" i="1" dirty="0"/>
              <a:t>tenure</a:t>
            </a:r>
            <a:r>
              <a:rPr lang="en-US" dirty="0"/>
              <a:t>” to 6 groups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Rename columns to simpler names.</a:t>
            </a:r>
          </a:p>
          <a:p>
            <a:endParaRPr lang="en-US" dirty="0"/>
          </a:p>
          <a:p>
            <a:r>
              <a:rPr lang="en-US" dirty="0"/>
              <a:t>The same logic is applied to New Customer List dataset for consistency.</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217167223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Modelling</a:t>
            </a:r>
            <a:endParaRPr dirty="0"/>
          </a:p>
        </p:txBody>
      </p:sp>
      <mc:AlternateContent xmlns:mc="http://schemas.openxmlformats.org/markup-compatibility/2006">
        <mc:Choice xmlns:a14="http://schemas.microsoft.com/office/drawing/2010/main" Requires="a14">
          <p:sp>
            <p:nvSpPr>
              <p:cNvPr id="142" name="Shape 91"/>
              <p:cNvSpPr/>
              <p:nvPr/>
            </p:nvSpPr>
            <p:spPr>
              <a:xfrm>
                <a:off x="205026" y="1678419"/>
                <a:ext cx="8565599" cy="323284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To develop our model, we first need to look at the relationships between each category (column) and the profit earned.</a:t>
                </a:r>
              </a:p>
              <a:p>
                <a:pPr algn="just"/>
                <a:endParaRPr lang="en-US" dirty="0"/>
              </a:p>
              <a:p>
                <a:pPr algn="just"/>
                <a:r>
                  <a:rPr lang="en-US" dirty="0"/>
                  <a:t>We aggregate all the records based on a specific category, calculate the total profit contained by each class and determine which categories stand  out the most.</a:t>
                </a:r>
              </a:p>
              <a:p>
                <a:pPr algn="just"/>
                <a:endParaRPr lang="en-US" dirty="0"/>
              </a:p>
              <a:p>
                <a:pPr algn="just"/>
                <a:r>
                  <a:rPr lang="en-US" dirty="0"/>
                  <a:t>We also check the average total spending for one person in each category, in other words,</a:t>
                </a:r>
              </a:p>
              <a:p>
                <a:pPr algn="just"/>
                <a:endParaRPr lang="en-US" dirty="0"/>
              </a:p>
              <a:p>
                <a:pPr algn="ct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𝑝𝑟𝑜𝑓𝑖𝑡</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𝑠𝑜𝑚𝑒</m:t>
                        </m:r>
                        <m:r>
                          <a:rPr lang="en-US" b="0" i="1" smtClean="0">
                            <a:latin typeface="Cambria Math" panose="02040503050406030204" pitchFamily="18" charset="0"/>
                          </a:rPr>
                          <m:t> </m:t>
                        </m:r>
                        <m:r>
                          <a:rPr lang="en-US" b="0" i="1" smtClean="0">
                            <a:latin typeface="Cambria Math" panose="02040503050406030204" pitchFamily="18" charset="0"/>
                          </a:rPr>
                          <m:t>𝑐𝑎𝑡𝑒𝑔𝑜𝑟𝑦</m:t>
                        </m:r>
                      </m:num>
                      <m:den>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𝑒𝑛𝑡𝑟𝑖𝑒𝑠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𝑐𝑎𝑡𝑒𝑔𝑜𝑟𝑦</m:t>
                        </m:r>
                      </m:den>
                    </m:f>
                  </m:oMath>
                </a14:m>
                <a:endParaRPr lang="en-US" dirty="0"/>
              </a:p>
              <a:p>
                <a:pPr algn="just"/>
                <a:endParaRPr lang="en-US" dirty="0"/>
              </a:p>
              <a:p>
                <a:pPr algn="just"/>
                <a:r>
                  <a:rPr lang="en-US" dirty="0"/>
                  <a:t>The following graphs will help to visualize the statistical trends.</a:t>
                </a:r>
                <a:endParaRPr dirty="0"/>
              </a:p>
            </p:txBody>
          </p:sp>
        </mc:Choice>
        <mc:Fallback>
          <p:sp>
            <p:nvSpPr>
              <p:cNvPr id="142" name="Shape 91"/>
              <p:cNvSpPr>
                <a:spLocks noRot="1" noChangeAspect="1" noMove="1" noResize="1" noEditPoints="1" noAdjustHandles="1" noChangeArrowheads="1" noChangeShapeType="1" noTextEdit="1"/>
              </p:cNvSpPr>
              <p:nvPr/>
            </p:nvSpPr>
            <p:spPr>
              <a:xfrm>
                <a:off x="205026" y="1678419"/>
                <a:ext cx="8565599" cy="3232840"/>
              </a:xfrm>
              <a:prstGeom prst="rect">
                <a:avLst/>
              </a:prstGeom>
              <a:blipFill>
                <a:blip r:embed="rId2"/>
                <a:stretch>
                  <a:fillRect l="-285" r="-285"/>
                </a:stretch>
              </a:blipFill>
              <a:ln w="12700">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Modelling: gender</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28" name="Picture 4">
            <a:extLst>
              <a:ext uri="{FF2B5EF4-FFF2-40B4-BE49-F238E27FC236}">
                <a16:creationId xmlns:a16="http://schemas.microsoft.com/office/drawing/2014/main" id="{F8F72047-0864-4426-9AC9-58D98F77E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12" y="1591483"/>
            <a:ext cx="7362825"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60042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Modelling: age group</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074" name="Picture 2">
            <a:extLst>
              <a:ext uri="{FF2B5EF4-FFF2-40B4-BE49-F238E27FC236}">
                <a16:creationId xmlns:a16="http://schemas.microsoft.com/office/drawing/2014/main" id="{4856BC27-8197-48F7-B1D2-8D401B980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37" y="1591483"/>
            <a:ext cx="7496175"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00687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Modelling: past 3 years bike related purchases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8194" name="Picture 2">
            <a:extLst>
              <a:ext uri="{FF2B5EF4-FFF2-40B4-BE49-F238E27FC236}">
                <a16:creationId xmlns:a16="http://schemas.microsoft.com/office/drawing/2014/main" id="{78535AF8-2785-43E1-9FA0-17937B131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50551"/>
            <a:ext cx="746760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33930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Modelling: job industry</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052" name="Picture 4">
            <a:extLst>
              <a:ext uri="{FF2B5EF4-FFF2-40B4-BE49-F238E27FC236}">
                <a16:creationId xmlns:a16="http://schemas.microsoft.com/office/drawing/2014/main" id="{D9571C76-4BA2-4B93-8891-AE96A2AFF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00" y="1591483"/>
            <a:ext cx="786765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43876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Modelling: wealth segment</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7172" name="Picture 4">
            <a:extLst>
              <a:ext uri="{FF2B5EF4-FFF2-40B4-BE49-F238E27FC236}">
                <a16:creationId xmlns:a16="http://schemas.microsoft.com/office/drawing/2014/main" id="{371EB116-8033-4317-96B6-CAE5E4B7BD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87" y="1591483"/>
            <a:ext cx="7686675"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68081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Modelling: owns car</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146" name="Picture 2">
            <a:extLst>
              <a:ext uri="{FF2B5EF4-FFF2-40B4-BE49-F238E27FC236}">
                <a16:creationId xmlns:a16="http://schemas.microsoft.com/office/drawing/2014/main" id="{64CD2BD9-DE6B-488D-A253-CA55B3869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12" y="1591483"/>
            <a:ext cx="7362825"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71428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Modelling: tenure</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122" name="Picture 2">
            <a:extLst>
              <a:ext uri="{FF2B5EF4-FFF2-40B4-BE49-F238E27FC236}">
                <a16:creationId xmlns:a16="http://schemas.microsoft.com/office/drawing/2014/main" id="{0EB51D95-847B-4117-BD67-22217AA66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550" y="1591483"/>
            <a:ext cx="744855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53785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57001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558800" indent="-457200">
              <a:lnSpc>
                <a:spcPct val="115000"/>
              </a:lnSpc>
              <a:buClr>
                <a:srgbClr val="000000"/>
              </a:buClr>
              <a:buSzPts val="2000"/>
              <a:buFont typeface="+mj-lt"/>
              <a:buAutoNum type="arabicPeriod"/>
              <a:defRPr sz="2000">
                <a:latin typeface="Open Sans"/>
                <a:ea typeface="Open Sans"/>
                <a:cs typeface="Open Sans"/>
                <a:sym typeface="Open Sans"/>
              </a:defRPr>
            </a:pPr>
            <a:r>
              <a:rPr dirty="0"/>
              <a:t>Introduction</a:t>
            </a:r>
            <a:endParaRPr lang="en-US" dirty="0"/>
          </a:p>
          <a:p>
            <a:pPr marL="558800" indent="-457200">
              <a:lnSpc>
                <a:spcPct val="115000"/>
              </a:lnSpc>
              <a:buClr>
                <a:srgbClr val="000000"/>
              </a:buClr>
              <a:buSzPts val="2000"/>
              <a:buFont typeface="+mj-lt"/>
              <a:buAutoNum type="arabicPeriod"/>
              <a:defRPr sz="2000">
                <a:latin typeface="Open Sans"/>
                <a:ea typeface="Open Sans"/>
                <a:cs typeface="Open Sans"/>
                <a:sym typeface="Open Sans"/>
              </a:defRPr>
            </a:pPr>
            <a:r>
              <a:rPr dirty="0"/>
              <a:t>Data Exploration</a:t>
            </a:r>
          </a:p>
          <a:p>
            <a:pPr marL="558800" indent="-457200">
              <a:lnSpc>
                <a:spcPct val="115000"/>
              </a:lnSpc>
              <a:buClr>
                <a:srgbClr val="000000"/>
              </a:buClr>
              <a:buSzPts val="2000"/>
              <a:buFont typeface="+mj-lt"/>
              <a:buAutoNum type="arabicPeriod"/>
              <a:defRPr sz="2000">
                <a:latin typeface="Open Sans"/>
                <a:ea typeface="Open Sans"/>
                <a:cs typeface="Open Sans"/>
                <a:sym typeface="Open Sans"/>
              </a:defRPr>
            </a:pPr>
            <a:r>
              <a:rPr dirty="0"/>
              <a:t>Model Development</a:t>
            </a:r>
          </a:p>
          <a:p>
            <a:pPr marL="558800" indent="-457200">
              <a:lnSpc>
                <a:spcPct val="115000"/>
              </a:lnSpc>
              <a:buClr>
                <a:srgbClr val="000000"/>
              </a:buClr>
              <a:buSzPts val="2000"/>
              <a:buFont typeface="+mj-lt"/>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Modelling: state</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098" name="Picture 2">
            <a:extLst>
              <a:ext uri="{FF2B5EF4-FFF2-40B4-BE49-F238E27FC236}">
                <a16:creationId xmlns:a16="http://schemas.microsoft.com/office/drawing/2014/main" id="{0C76E9F8-399C-45D0-A35C-581D8D8EF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7" y="1591483"/>
            <a:ext cx="7362825"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92065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Modelling: property valuation</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Rectangle 1">
            <a:extLst>
              <a:ext uri="{FF2B5EF4-FFF2-40B4-BE49-F238E27FC236}">
                <a16:creationId xmlns:a16="http://schemas.microsoft.com/office/drawing/2014/main" id="{602F0FCD-B848-44DC-A4B3-4AC6841A0D3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ea typeface="var(--code-font-family)"/>
              </a:rPr>
              <a: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727555A8-4EDE-466C-8C6A-3D0AC44F380D}"/>
              </a:ext>
            </a:extLst>
          </p:cNvPr>
          <p:cNvSpPr>
            <a:spLocks noChangeArrowheads="1"/>
          </p:cNvSpPr>
          <p:nvPr/>
        </p:nvSpPr>
        <p:spPr bwMode="auto">
          <a:xfrm>
            <a:off x="0" y="0"/>
            <a:ext cx="6519863" cy="0"/>
          </a:xfrm>
          <a:prstGeom prst="rect">
            <a:avLst/>
          </a:prstGeom>
          <a:solidFill>
            <a:srgbClr val="25252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4D4D4"/>
                </a:solidFill>
                <a:effectLst/>
                <a:latin typeface="Consolas" panose="020B0609020204030204" pitchFamily="49" charset="0"/>
                <a:ea typeface="-apple-system"/>
              </a:rPr>
              <a:t> </a:t>
            </a:r>
            <a:endParaRPr kumimoji="0" lang="en-US" altLang="en-US" sz="1000" b="0" i="0" u="none" strike="noStrike" cap="none" normalizeH="0" baseline="0">
              <a:ln>
                <a:noFill/>
              </a:ln>
              <a:solidFill>
                <a:srgbClr val="D4D4D4"/>
              </a:solidFill>
              <a:effectLst/>
              <a:ea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D4D4D4"/>
                </a:solidFill>
                <a:effectLst/>
                <a:latin typeface="Arial" panose="020B0604020202020204" pitchFamily="34" charset="0"/>
                <a:ea typeface="-apple-system"/>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221" name="Picture 5">
            <a:extLst>
              <a:ext uri="{FF2B5EF4-FFF2-40B4-BE49-F238E27FC236}">
                <a16:creationId xmlns:a16="http://schemas.microsoft.com/office/drawing/2014/main" id="{4FB9A32A-D9D6-47E0-94DA-D28841002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12" y="1591483"/>
            <a:ext cx="7362825"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67259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Modelling</a:t>
            </a:r>
            <a:endParaRPr dirty="0"/>
          </a:p>
        </p:txBody>
      </p:sp>
      <p:sp>
        <p:nvSpPr>
          <p:cNvPr id="142" name="Shape 91"/>
          <p:cNvSpPr/>
          <p:nvPr/>
        </p:nvSpPr>
        <p:spPr>
          <a:xfrm>
            <a:off x="188651" y="1591483"/>
            <a:ext cx="8766697" cy="334729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From the trends it can be seen that, in every category, from one person on average, the company acquired $2,500 by selling them bicycles and accessories during the provided period.</a:t>
            </a:r>
          </a:p>
          <a:p>
            <a:endParaRPr lang="en-US" dirty="0"/>
          </a:p>
          <a:p>
            <a:r>
              <a:rPr lang="en-US" dirty="0"/>
              <a:t>Additional tests were done, and it was determined that this average remains constant when we explore some certain category because normal distributions for other categories remain constant as well.</a:t>
            </a:r>
          </a:p>
          <a:p>
            <a:endParaRPr lang="en-US" dirty="0"/>
          </a:p>
          <a:p>
            <a:r>
              <a:rPr lang="en-US" dirty="0"/>
              <a:t>For example, if we took a subset of only females or people who own car, the profit distribution across states would remain the same, i.e., most sales will still be done for people from NSW. </a:t>
            </a:r>
          </a:p>
          <a:p>
            <a:endParaRPr lang="en-US" dirty="0"/>
          </a:p>
          <a:p>
            <a:r>
              <a:rPr lang="en-US" dirty="0"/>
              <a:t>For this reason, we will not focus on the average but, mainly, on the overall profit a certain category brings to the company.</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241892845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Results interpretation</a:t>
            </a:r>
            <a:endParaRPr dirty="0"/>
          </a:p>
        </p:txBody>
      </p:sp>
      <p:sp>
        <p:nvSpPr>
          <p:cNvPr id="151" name="Shape 100"/>
          <p:cNvSpPr/>
          <p:nvPr/>
        </p:nvSpPr>
        <p:spPr>
          <a:xfrm>
            <a:off x="205026" y="1652066"/>
            <a:ext cx="8565599" cy="387820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As stated previously, we need to pick specific categories which bring the most profit. This brings us several choices of interest: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Age group: </a:t>
            </a:r>
            <a:r>
              <a:rPr lang="en-US" dirty="0"/>
              <a:t>40-49</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Job industry: </a:t>
            </a:r>
            <a:r>
              <a:rPr lang="en-US" dirty="0"/>
              <a:t>Financial Services, Health and Manufacturing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Wealth sector: </a:t>
            </a:r>
            <a:r>
              <a:rPr lang="en-US" dirty="0"/>
              <a:t>Mass Customer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State: </a:t>
            </a:r>
            <a:r>
              <a:rPr lang="en-US" dirty="0"/>
              <a:t>NSW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Property valuation: </a:t>
            </a:r>
            <a:r>
              <a:rPr lang="en-US" dirty="0"/>
              <a:t>8 to 9</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Results interpretation</a:t>
            </a:r>
            <a:endParaRPr dirty="0"/>
          </a:p>
        </p:txBody>
      </p:sp>
      <p:sp>
        <p:nvSpPr>
          <p:cNvPr id="151" name="Shape 100"/>
          <p:cNvSpPr/>
          <p:nvPr/>
        </p:nvSpPr>
        <p:spPr>
          <a:xfrm>
            <a:off x="205026" y="1652066"/>
            <a:ext cx="8565599" cy="228546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From those, we choose 2 general categories, “</a:t>
            </a:r>
            <a:r>
              <a:rPr lang="en-US" i="1" dirty="0"/>
              <a:t>Mass Customer</a:t>
            </a:r>
            <a:r>
              <a:rPr lang="en-US" dirty="0"/>
              <a:t>” and “</a:t>
            </a:r>
            <a:r>
              <a:rPr lang="en-US" i="1" dirty="0"/>
              <a:t>NSW</a:t>
            </a:r>
            <a:r>
              <a:rPr lang="en-US" dirty="0"/>
              <a:t>”, as there were the most entries in them. The named classes will be further analyzed for potential differences on proportion of distributions of other classes within them. Even if they are minor, it is better to judge a particular category rather than to combine the overall trends of the whole set.</a:t>
            </a:r>
          </a:p>
          <a:p>
            <a:pPr algn="just"/>
            <a:endParaRPr lang="en-US" dirty="0"/>
          </a:p>
          <a:p>
            <a:pPr algn="just"/>
            <a:r>
              <a:rPr lang="en-US" dirty="0"/>
              <a:t>One point to note is that it may seem that the reason why there are so many records from NSW is because the state has the largest population out of the three. However, we still choose this state because the difference in populations is roughly similar, but the profit distribution is not.</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59148801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Reporting</a:t>
            </a:r>
            <a:endParaRPr dirty="0"/>
          </a:p>
        </p:txBody>
      </p:sp>
      <p:sp>
        <p:nvSpPr>
          <p:cNvPr id="151" name="Shape 100"/>
          <p:cNvSpPr/>
          <p:nvPr/>
        </p:nvSpPr>
        <p:spPr>
          <a:xfrm>
            <a:off x="205026" y="1652066"/>
            <a:ext cx="8565599" cy="228546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The results our model will bring will be presented graphically. A visual dashboard will be presented using Tableau.</a:t>
            </a:r>
          </a:p>
          <a:p>
            <a:endParaRPr lang="en-US" dirty="0"/>
          </a:p>
          <a:p>
            <a:r>
              <a:rPr lang="en-US" dirty="0"/>
              <a:t>Obtained information will be interpreted, explained and used to identify the customers who would bring the most value to the company.</a:t>
            </a:r>
          </a:p>
          <a:p>
            <a:endParaRPr lang="en-US" dirty="0"/>
          </a:p>
          <a:p>
            <a:r>
              <a:rPr lang="en-US" dirty="0"/>
              <a:t>We will also build any recommendations on what additional data should be collected for better target marketing and we will formulate the strategy the company should put forward. </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316333611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8621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Please check these resources to confirm the reasoning in this presentation</a:t>
            </a:r>
            <a:endParaRPr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6" name="Shape 100">
            <a:extLst>
              <a:ext uri="{FF2B5EF4-FFF2-40B4-BE49-F238E27FC236}">
                <a16:creationId xmlns:a16="http://schemas.microsoft.com/office/drawing/2014/main" id="{A8E8B52A-2CE1-43F8-8B84-6AF40E46BCD2}"/>
              </a:ext>
            </a:extLst>
          </p:cNvPr>
          <p:cNvSpPr/>
          <p:nvPr/>
        </p:nvSpPr>
        <p:spPr>
          <a:xfrm>
            <a:off x="205026" y="2006009"/>
            <a:ext cx="8565599" cy="69272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hlinkClick r:id="rId2"/>
              </a:rPr>
              <a:t>https://itt.abs.gov.au/itt/r.jsp?databyregion</a:t>
            </a:r>
            <a:endParaRPr lang="en-US" dirty="0"/>
          </a:p>
          <a:p>
            <a:pPr marL="285750" indent="-285750">
              <a:buFont typeface="Arial" panose="020B0604020202020204" pitchFamily="34" charset="0"/>
              <a:buChar char="•"/>
            </a:pPr>
            <a:r>
              <a:rPr lang="en-US" dirty="0" err="1"/>
              <a:t>dataExploration.ipynb</a:t>
            </a:r>
            <a:r>
              <a:rPr lang="en-US" dirty="0"/>
              <a:t> file attached along with these slides</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Sections</a:t>
            </a:r>
            <a:endParaRPr dirty="0"/>
          </a:p>
        </p:txBody>
      </p:sp>
      <p:sp>
        <p:nvSpPr>
          <p:cNvPr id="124" name="Shape 73"/>
          <p:cNvSpPr/>
          <p:nvPr/>
        </p:nvSpPr>
        <p:spPr>
          <a:xfrm>
            <a:off x="205024" y="1682999"/>
            <a:ext cx="5417925" cy="308183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To build our model for most promising customers we firstly need a combined training set. We will approach it during </a:t>
            </a:r>
            <a:r>
              <a:rPr lang="en-US" i="1" dirty="0"/>
              <a:t>data exploration</a:t>
            </a:r>
            <a:r>
              <a:rPr lang="en-US" dirty="0"/>
              <a:t>.</a:t>
            </a:r>
          </a:p>
          <a:p>
            <a:pPr algn="just"/>
            <a:endParaRPr lang="en-US" dirty="0"/>
          </a:p>
          <a:p>
            <a:pPr algn="just"/>
            <a:r>
              <a:rPr lang="en-US" dirty="0"/>
              <a:t>We will then build a preliminary model depending on the most valuable data and introduce to the </a:t>
            </a:r>
            <a:r>
              <a:rPr lang="en-US" i="1" dirty="0"/>
              <a:t>structure of the model</a:t>
            </a:r>
            <a:r>
              <a:rPr lang="en-US" dirty="0"/>
              <a:t> which would process the data in the most useful way.</a:t>
            </a:r>
          </a:p>
          <a:p>
            <a:pPr algn="just"/>
            <a:endParaRPr lang="en-US" dirty="0"/>
          </a:p>
          <a:p>
            <a:pPr algn="just"/>
            <a:r>
              <a:rPr lang="en-US" dirty="0"/>
              <a:t>Finally, we will </a:t>
            </a:r>
            <a:r>
              <a:rPr lang="en-US" i="1" dirty="0"/>
              <a:t>interpret the results</a:t>
            </a:r>
            <a:r>
              <a:rPr lang="en-US" dirty="0"/>
              <a:t> and decide whether they are logical. We will draw any conclusions and make any recommendations.</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9" name="Picture 8">
            <a:extLst>
              <a:ext uri="{FF2B5EF4-FFF2-40B4-BE49-F238E27FC236}">
                <a16:creationId xmlns:a16="http://schemas.microsoft.com/office/drawing/2014/main" id="{62CABCFC-7026-49A3-A327-FD67B058A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99967" y="1483080"/>
            <a:ext cx="1172223" cy="1172223"/>
          </a:xfrm>
          <a:prstGeom prst="rect">
            <a:avLst/>
          </a:prstGeom>
        </p:spPr>
      </p:pic>
      <p:pic>
        <p:nvPicPr>
          <p:cNvPr id="13" name="Picture 12" descr="Background pattern&#10;&#10;Description automatically generated">
            <a:extLst>
              <a:ext uri="{FF2B5EF4-FFF2-40B4-BE49-F238E27FC236}">
                <a16:creationId xmlns:a16="http://schemas.microsoft.com/office/drawing/2014/main" id="{0DDDFD11-3F83-4125-8FBA-8EF866B409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5524" y="3748607"/>
            <a:ext cx="1130919" cy="1130919"/>
          </a:xfrm>
          <a:prstGeom prst="rect">
            <a:avLst/>
          </a:prstGeom>
        </p:spPr>
      </p:pic>
      <p:pic>
        <p:nvPicPr>
          <p:cNvPr id="17" name="Picture 16">
            <a:extLst>
              <a:ext uri="{FF2B5EF4-FFF2-40B4-BE49-F238E27FC236}">
                <a16:creationId xmlns:a16="http://schemas.microsoft.com/office/drawing/2014/main" id="{6B4A4102-6B4C-43C9-8CAC-0F7A59911B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53739" y="2655303"/>
            <a:ext cx="1093304" cy="1093304"/>
          </a:xfrm>
          <a:prstGeom prst="rect">
            <a:avLst/>
          </a:prstGeom>
        </p:spPr>
      </p:pic>
      <p:pic>
        <p:nvPicPr>
          <p:cNvPr id="19" name="Picture 18" descr="Background pattern&#10;&#10;Description automatically generated">
            <a:extLst>
              <a:ext uri="{FF2B5EF4-FFF2-40B4-BE49-F238E27FC236}">
                <a16:creationId xmlns:a16="http://schemas.microsoft.com/office/drawing/2014/main" id="{92AF7AE0-1845-43F7-A8BA-9C71AD027AD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flipH="1">
            <a:off x="7477186" y="1505029"/>
            <a:ext cx="1065397" cy="1021501"/>
          </a:xfrm>
          <a:prstGeom prst="rect">
            <a:avLst/>
          </a:prstGeom>
        </p:spPr>
      </p:pic>
      <p:pic>
        <p:nvPicPr>
          <p:cNvPr id="28" name="Picture 27" descr="Background pattern&#10;&#10;Description automatically generated">
            <a:extLst>
              <a:ext uri="{FF2B5EF4-FFF2-40B4-BE49-F238E27FC236}">
                <a16:creationId xmlns:a16="http://schemas.microsoft.com/office/drawing/2014/main" id="{82E150DB-46A4-42F8-B4A5-98C268A0B2D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6179810" y="2783610"/>
            <a:ext cx="964997" cy="964997"/>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distributions</a:t>
            </a:r>
          </a:p>
        </p:txBody>
      </p:sp>
      <p:sp>
        <p:nvSpPr>
          <p:cNvPr id="133" name="Shape 82"/>
          <p:cNvSpPr/>
          <p:nvPr/>
        </p:nvSpPr>
        <p:spPr>
          <a:xfrm>
            <a:off x="205024" y="2515906"/>
            <a:ext cx="4366976" cy="148909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dirty="0"/>
              <a:t>Goal: </a:t>
            </a:r>
            <a:r>
              <a:rPr lang="en-US" dirty="0"/>
              <a:t>understand how data is distributed and distinguish what information will be used.</a:t>
            </a:r>
          </a:p>
          <a:p>
            <a:endParaRPr lang="en-US" dirty="0"/>
          </a:p>
          <a:p>
            <a:r>
              <a:rPr lang="en-US" dirty="0"/>
              <a:t>We will specify what will be taken from each of the datasets before we combine them into one.</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descr="Icon&#10;&#10;Description automatically generated">
            <a:extLst>
              <a:ext uri="{FF2B5EF4-FFF2-40B4-BE49-F238E27FC236}">
                <a16:creationId xmlns:a16="http://schemas.microsoft.com/office/drawing/2014/main" id="{020D7624-02E9-4AB5-99B7-57766EEB7BE1}"/>
              </a:ext>
            </a:extLst>
          </p:cNvPr>
          <p:cNvPicPr>
            <a:picLocks noChangeAspect="1"/>
          </p:cNvPicPr>
          <p:nvPr/>
        </p:nvPicPr>
        <p:blipFill rotWithShape="1">
          <a:blip r:embed="rId2">
            <a:extLst>
              <a:ext uri="{28A0092B-C50C-407E-A947-70E740481C1C}">
                <a14:useLocalDpi xmlns:a14="http://schemas.microsoft.com/office/drawing/2010/main" val="0"/>
              </a:ext>
            </a:extLst>
          </a:blip>
          <a:srcRect l="18888" t="10563" r="20064" b="23478"/>
          <a:stretch/>
        </p:blipFill>
        <p:spPr>
          <a:xfrm>
            <a:off x="5227983" y="1591483"/>
            <a:ext cx="3034748" cy="3278835"/>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distributions: Customer Demographic</a:t>
            </a:r>
          </a:p>
        </p:txBody>
      </p:sp>
      <p:sp>
        <p:nvSpPr>
          <p:cNvPr id="133" name="Shape 82"/>
          <p:cNvSpPr/>
          <p:nvPr/>
        </p:nvSpPr>
        <p:spPr>
          <a:xfrm>
            <a:off x="205025" y="1670996"/>
            <a:ext cx="6116262" cy="334729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US" dirty="0"/>
              <a:t>Remove entries with empty values in “</a:t>
            </a:r>
            <a:r>
              <a:rPr lang="en-US" i="1" dirty="0"/>
              <a:t>DOB</a:t>
            </a:r>
            <a:r>
              <a:rPr lang="en-US" dirty="0"/>
              <a:t>” – this also gets rid of “</a:t>
            </a:r>
            <a:r>
              <a:rPr lang="en-US" i="1" dirty="0"/>
              <a:t>U</a:t>
            </a:r>
            <a:r>
              <a:rPr lang="en-US" dirty="0"/>
              <a:t>” gender and blank cells in “</a:t>
            </a:r>
            <a:r>
              <a:rPr lang="en-US" i="1" dirty="0"/>
              <a:t>tenure</a:t>
            </a:r>
            <a:r>
              <a:rPr lang="en-US" dirty="0"/>
              <a:t>”, making the dataset smoother.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Ignore “</a:t>
            </a:r>
            <a:r>
              <a:rPr lang="en-US" i="1" dirty="0" err="1"/>
              <a:t>first_name</a:t>
            </a:r>
            <a:r>
              <a:rPr lang="en-US" dirty="0"/>
              <a:t>” and “</a:t>
            </a:r>
            <a:r>
              <a:rPr lang="en-US" i="1" dirty="0" err="1"/>
              <a:t>last_name</a:t>
            </a:r>
            <a:r>
              <a:rPr lang="en-US" dirty="0"/>
              <a:t>” columns – we are using customer IDs for identification.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Ignore “</a:t>
            </a:r>
            <a:r>
              <a:rPr lang="en-US" i="1" dirty="0" err="1"/>
              <a:t>job_title</a:t>
            </a:r>
            <a:r>
              <a:rPr lang="en-US" dirty="0"/>
              <a:t>” – there is a more abstract category “</a:t>
            </a:r>
            <a:r>
              <a:rPr lang="en-US" i="1" dirty="0" err="1"/>
              <a:t>job_industry</a:t>
            </a:r>
            <a:r>
              <a:rPr lang="en-US" dirty="0"/>
              <a:t>” which makes the analysis results more generalized.</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Ignore “</a:t>
            </a:r>
            <a:r>
              <a:rPr lang="en-US" i="1" dirty="0" err="1"/>
              <a:t>deceased_indicator</a:t>
            </a:r>
            <a:r>
              <a:rPr lang="en-US" dirty="0"/>
              <a:t>” – over 99% of the records are indicated by “</a:t>
            </a:r>
            <a:r>
              <a:rPr lang="en-US" i="1" dirty="0"/>
              <a:t>N</a:t>
            </a:r>
            <a:r>
              <a:rPr lang="en-US" dirty="0"/>
              <a:t>” in this column so we can assume it has no impact.</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4" name="Table 4">
            <a:extLst>
              <a:ext uri="{FF2B5EF4-FFF2-40B4-BE49-F238E27FC236}">
                <a16:creationId xmlns:a16="http://schemas.microsoft.com/office/drawing/2014/main" id="{79AAD0CD-4771-407E-BBF7-FCB6D0706D54}"/>
              </a:ext>
            </a:extLst>
          </p:cNvPr>
          <p:cNvGraphicFramePr>
            <a:graphicFrameLocks noGrp="1"/>
          </p:cNvGraphicFramePr>
          <p:nvPr>
            <p:extLst>
              <p:ext uri="{D42A27DB-BD31-4B8C-83A1-F6EECF244321}">
                <p14:modId xmlns:p14="http://schemas.microsoft.com/office/powerpoint/2010/main" val="11713403"/>
              </p:ext>
            </p:extLst>
          </p:nvPr>
        </p:nvGraphicFramePr>
        <p:xfrm>
          <a:off x="6758609" y="1670995"/>
          <a:ext cx="2012015" cy="3258816"/>
        </p:xfrm>
        <a:graphic>
          <a:graphicData uri="http://schemas.openxmlformats.org/drawingml/2006/table">
            <a:tbl>
              <a:tblPr firstRow="1" bandRow="1">
                <a:tableStyleId>{C7B018BB-80A7-4F77-B60F-C8B233D01FF8}</a:tableStyleId>
              </a:tblPr>
              <a:tblGrid>
                <a:gridCol w="2012015">
                  <a:extLst>
                    <a:ext uri="{9D8B030D-6E8A-4147-A177-3AD203B41FA5}">
                      <a16:colId xmlns:a16="http://schemas.microsoft.com/office/drawing/2014/main" val="3822902725"/>
                    </a:ext>
                  </a:extLst>
                </a:gridCol>
              </a:tblGrid>
              <a:tr h="407352">
                <a:tc>
                  <a:txBody>
                    <a:bodyPr/>
                    <a:lstStyle/>
                    <a:p>
                      <a:pPr algn="ctr"/>
                      <a:r>
                        <a:rPr lang="en-US" dirty="0" err="1"/>
                        <a:t>customer_id</a:t>
                      </a:r>
                      <a:endParaRPr lang="en-US" dirty="0"/>
                    </a:p>
                  </a:txBody>
                  <a:tcPr anchor="ctr"/>
                </a:tc>
                <a:extLst>
                  <a:ext uri="{0D108BD9-81ED-4DB2-BD59-A6C34878D82A}">
                    <a16:rowId xmlns:a16="http://schemas.microsoft.com/office/drawing/2014/main" val="3418821475"/>
                  </a:ext>
                </a:extLst>
              </a:tr>
              <a:tr h="407352">
                <a:tc>
                  <a:txBody>
                    <a:bodyPr/>
                    <a:lstStyle/>
                    <a:p>
                      <a:pPr algn="ctr"/>
                      <a:r>
                        <a:rPr lang="en-US" dirty="0"/>
                        <a:t>gender</a:t>
                      </a:r>
                    </a:p>
                  </a:txBody>
                  <a:tcPr anchor="ctr"/>
                </a:tc>
                <a:extLst>
                  <a:ext uri="{0D108BD9-81ED-4DB2-BD59-A6C34878D82A}">
                    <a16:rowId xmlns:a16="http://schemas.microsoft.com/office/drawing/2014/main" val="2368770387"/>
                  </a:ext>
                </a:extLst>
              </a:tr>
              <a:tr h="407352">
                <a:tc>
                  <a:txBody>
                    <a:bodyPr/>
                    <a:lstStyle/>
                    <a:p>
                      <a:pPr algn="ctr"/>
                      <a:r>
                        <a:rPr lang="en-US" sz="1000" b="0" u="none" strike="noStrike" cap="none" spc="0" baseline="0" dirty="0">
                          <a:ln>
                            <a:noFill/>
                          </a:ln>
                          <a:solidFill>
                            <a:schemeClr val="tx1"/>
                          </a:solidFill>
                          <a:effectLst/>
                          <a:uFillTx/>
                          <a:sym typeface="Arial"/>
                        </a:rPr>
                        <a:t>past_3_years_bike_related_</a:t>
                      </a:r>
                    </a:p>
                    <a:p>
                      <a:pPr algn="ctr"/>
                      <a:r>
                        <a:rPr lang="en-US" sz="1000" b="0" u="none" strike="noStrike" cap="none" spc="0" baseline="0" dirty="0">
                          <a:ln>
                            <a:noFill/>
                          </a:ln>
                          <a:solidFill>
                            <a:schemeClr val="tx1"/>
                          </a:solidFill>
                          <a:effectLst/>
                          <a:uFillTx/>
                          <a:sym typeface="Arial"/>
                        </a:rPr>
                        <a:t>purchases</a:t>
                      </a:r>
                      <a:endParaRPr lang="en-US" dirty="0"/>
                    </a:p>
                  </a:txBody>
                  <a:tcPr anchor="ctr"/>
                </a:tc>
                <a:extLst>
                  <a:ext uri="{0D108BD9-81ED-4DB2-BD59-A6C34878D82A}">
                    <a16:rowId xmlns:a16="http://schemas.microsoft.com/office/drawing/2014/main" val="2849865417"/>
                  </a:ext>
                </a:extLst>
              </a:tr>
              <a:tr h="407352">
                <a:tc>
                  <a:txBody>
                    <a:bodyPr/>
                    <a:lstStyle/>
                    <a:p>
                      <a:pPr algn="ctr"/>
                      <a:r>
                        <a:rPr lang="en-US" dirty="0"/>
                        <a:t>DOB</a:t>
                      </a:r>
                    </a:p>
                  </a:txBody>
                  <a:tcPr anchor="ctr"/>
                </a:tc>
                <a:extLst>
                  <a:ext uri="{0D108BD9-81ED-4DB2-BD59-A6C34878D82A}">
                    <a16:rowId xmlns:a16="http://schemas.microsoft.com/office/drawing/2014/main" val="2825240963"/>
                  </a:ext>
                </a:extLst>
              </a:tr>
              <a:tr h="407352">
                <a:tc>
                  <a:txBody>
                    <a:bodyPr/>
                    <a:lstStyle/>
                    <a:p>
                      <a:pPr algn="ctr"/>
                      <a:r>
                        <a:rPr lang="en-US" sz="1000" b="0" u="none" strike="noStrike" cap="none" spc="0" baseline="0" dirty="0" err="1">
                          <a:ln>
                            <a:noFill/>
                          </a:ln>
                          <a:solidFill>
                            <a:schemeClr val="tx1"/>
                          </a:solidFill>
                          <a:effectLst/>
                          <a:uFillTx/>
                          <a:sym typeface="Arial"/>
                        </a:rPr>
                        <a:t>job_industry_category</a:t>
                      </a:r>
                      <a:endParaRPr lang="en-US" dirty="0"/>
                    </a:p>
                  </a:txBody>
                  <a:tcPr anchor="ctr"/>
                </a:tc>
                <a:extLst>
                  <a:ext uri="{0D108BD9-81ED-4DB2-BD59-A6C34878D82A}">
                    <a16:rowId xmlns:a16="http://schemas.microsoft.com/office/drawing/2014/main" val="3844391947"/>
                  </a:ext>
                </a:extLst>
              </a:tr>
              <a:tr h="407352">
                <a:tc>
                  <a:txBody>
                    <a:bodyPr/>
                    <a:lstStyle/>
                    <a:p>
                      <a:pPr algn="ctr"/>
                      <a:r>
                        <a:rPr lang="en-US" sz="1000" b="0" u="none" strike="noStrike" cap="none" spc="0" baseline="0" dirty="0" err="1">
                          <a:ln>
                            <a:noFill/>
                          </a:ln>
                          <a:solidFill>
                            <a:schemeClr val="tx1"/>
                          </a:solidFill>
                          <a:effectLst/>
                          <a:uFillTx/>
                          <a:sym typeface="Arial"/>
                        </a:rPr>
                        <a:t>wealth_segment</a:t>
                      </a:r>
                      <a:endParaRPr lang="en-US" dirty="0"/>
                    </a:p>
                  </a:txBody>
                  <a:tcPr anchor="ctr"/>
                </a:tc>
                <a:extLst>
                  <a:ext uri="{0D108BD9-81ED-4DB2-BD59-A6C34878D82A}">
                    <a16:rowId xmlns:a16="http://schemas.microsoft.com/office/drawing/2014/main" val="1194650946"/>
                  </a:ext>
                </a:extLst>
              </a:tr>
              <a:tr h="407352">
                <a:tc>
                  <a:txBody>
                    <a:bodyPr/>
                    <a:lstStyle/>
                    <a:p>
                      <a:pPr algn="ctr"/>
                      <a:r>
                        <a:rPr lang="en-US" sz="1000" b="0" u="none" strike="noStrike" cap="none" spc="0" baseline="0" dirty="0" err="1">
                          <a:ln>
                            <a:noFill/>
                          </a:ln>
                          <a:solidFill>
                            <a:schemeClr val="tx1"/>
                          </a:solidFill>
                          <a:effectLst/>
                          <a:uFillTx/>
                          <a:sym typeface="Arial"/>
                        </a:rPr>
                        <a:t>owns_car</a:t>
                      </a:r>
                      <a:endParaRPr lang="en-US" dirty="0"/>
                    </a:p>
                  </a:txBody>
                  <a:tcPr anchor="ctr"/>
                </a:tc>
                <a:extLst>
                  <a:ext uri="{0D108BD9-81ED-4DB2-BD59-A6C34878D82A}">
                    <a16:rowId xmlns:a16="http://schemas.microsoft.com/office/drawing/2014/main" val="3032087286"/>
                  </a:ext>
                </a:extLst>
              </a:tr>
              <a:tr h="407352">
                <a:tc>
                  <a:txBody>
                    <a:bodyPr/>
                    <a:lstStyle/>
                    <a:p>
                      <a:pPr algn="ctr"/>
                      <a:r>
                        <a:rPr lang="en-US" sz="1000" b="0" u="none" strike="noStrike" cap="none" spc="0" baseline="0" dirty="0">
                          <a:ln>
                            <a:noFill/>
                          </a:ln>
                          <a:solidFill>
                            <a:schemeClr val="tx1"/>
                          </a:solidFill>
                          <a:effectLst/>
                          <a:uFillTx/>
                          <a:sym typeface="Arial"/>
                        </a:rPr>
                        <a:t>tenure</a:t>
                      </a:r>
                      <a:endParaRPr lang="en-US" dirty="0"/>
                    </a:p>
                  </a:txBody>
                  <a:tcPr anchor="ctr"/>
                </a:tc>
                <a:extLst>
                  <a:ext uri="{0D108BD9-81ED-4DB2-BD59-A6C34878D82A}">
                    <a16:rowId xmlns:a16="http://schemas.microsoft.com/office/drawing/2014/main" val="3526763796"/>
                  </a:ext>
                </a:extLst>
              </a:tr>
            </a:tbl>
          </a:graphicData>
        </a:graphic>
      </p:graphicFrame>
    </p:spTree>
    <p:extLst>
      <p:ext uri="{BB962C8B-B14F-4D97-AF65-F5344CB8AC3E}">
        <p14:creationId xmlns:p14="http://schemas.microsoft.com/office/powerpoint/2010/main" val="73337807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distributions: Customer Address</a:t>
            </a:r>
          </a:p>
        </p:txBody>
      </p:sp>
      <p:sp>
        <p:nvSpPr>
          <p:cNvPr id="133" name="Shape 82"/>
          <p:cNvSpPr/>
          <p:nvPr/>
        </p:nvSpPr>
        <p:spPr>
          <a:xfrm>
            <a:off x="205025" y="1854257"/>
            <a:ext cx="5248628" cy="308183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US" dirty="0"/>
              <a:t>Ignore “</a:t>
            </a:r>
            <a:r>
              <a:rPr lang="en-US" i="1" dirty="0"/>
              <a:t>address</a:t>
            </a:r>
            <a:r>
              <a:rPr lang="en-US" dirty="0"/>
              <a:t>” – as addresses are all different, each of them almost identifies each customer independently. We have IDs for that and for location analysis we are using more abstract values.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Ignore “</a:t>
            </a:r>
            <a:r>
              <a:rPr lang="en-US" i="1" dirty="0"/>
              <a:t>postcode</a:t>
            </a:r>
            <a:r>
              <a:rPr lang="en-US" dirty="0"/>
              <a:t>” – this would be useful for classifying locations into some sets, for example, states. As we already have “</a:t>
            </a:r>
            <a:r>
              <a:rPr lang="en-US" i="1" dirty="0"/>
              <a:t>states</a:t>
            </a:r>
            <a:r>
              <a:rPr lang="en-US" dirty="0"/>
              <a:t>”, we can remove “</a:t>
            </a:r>
            <a:r>
              <a:rPr lang="en-US" i="1" dirty="0"/>
              <a:t>postcode</a:t>
            </a:r>
            <a:r>
              <a:rPr lang="en-US" dirty="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Ignore “</a:t>
            </a:r>
            <a:r>
              <a:rPr lang="en-US" i="1" dirty="0"/>
              <a:t>country</a:t>
            </a:r>
            <a:r>
              <a:rPr lang="en-US" dirty="0"/>
              <a:t>” – all the entries have “</a:t>
            </a:r>
            <a:r>
              <a:rPr lang="en-US" i="1" dirty="0"/>
              <a:t>Australia</a:t>
            </a:r>
            <a:r>
              <a:rPr lang="en-US" dirty="0"/>
              <a:t>” as their country, so this has no impact to our analysis.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le 2">
            <a:extLst>
              <a:ext uri="{FF2B5EF4-FFF2-40B4-BE49-F238E27FC236}">
                <a16:creationId xmlns:a16="http://schemas.microsoft.com/office/drawing/2014/main" id="{52472763-FA9F-4AA8-99DA-8FE90B745F16}"/>
              </a:ext>
            </a:extLst>
          </p:cNvPr>
          <p:cNvGraphicFramePr>
            <a:graphicFrameLocks noGrp="1"/>
          </p:cNvGraphicFramePr>
          <p:nvPr>
            <p:extLst>
              <p:ext uri="{D42A27DB-BD31-4B8C-83A1-F6EECF244321}">
                <p14:modId xmlns:p14="http://schemas.microsoft.com/office/powerpoint/2010/main" val="681188876"/>
              </p:ext>
            </p:extLst>
          </p:nvPr>
        </p:nvGraphicFramePr>
        <p:xfrm>
          <a:off x="6215269" y="1854257"/>
          <a:ext cx="2385391" cy="3025269"/>
        </p:xfrm>
        <a:graphic>
          <a:graphicData uri="http://schemas.openxmlformats.org/drawingml/2006/table">
            <a:tbl>
              <a:tblPr firstRow="1" bandRow="1">
                <a:tableStyleId>{C7B018BB-80A7-4F77-B60F-C8B233D01FF8}</a:tableStyleId>
              </a:tblPr>
              <a:tblGrid>
                <a:gridCol w="2385391">
                  <a:extLst>
                    <a:ext uri="{9D8B030D-6E8A-4147-A177-3AD203B41FA5}">
                      <a16:colId xmlns:a16="http://schemas.microsoft.com/office/drawing/2014/main" val="4017495171"/>
                    </a:ext>
                  </a:extLst>
                </a:gridCol>
              </a:tblGrid>
              <a:tr h="1008423">
                <a:tc>
                  <a:txBody>
                    <a:bodyPr/>
                    <a:lstStyle/>
                    <a:p>
                      <a:pPr algn="ctr"/>
                      <a:r>
                        <a:rPr lang="en-US" dirty="0" err="1"/>
                        <a:t>customer_id</a:t>
                      </a:r>
                      <a:endParaRPr lang="en-US" dirty="0"/>
                    </a:p>
                  </a:txBody>
                  <a:tcPr anchor="ctr"/>
                </a:tc>
                <a:extLst>
                  <a:ext uri="{0D108BD9-81ED-4DB2-BD59-A6C34878D82A}">
                    <a16:rowId xmlns:a16="http://schemas.microsoft.com/office/drawing/2014/main" val="2623694502"/>
                  </a:ext>
                </a:extLst>
              </a:tr>
              <a:tr h="1008423">
                <a:tc>
                  <a:txBody>
                    <a:bodyPr/>
                    <a:lstStyle/>
                    <a:p>
                      <a:pPr algn="ctr"/>
                      <a:r>
                        <a:rPr lang="en-US" dirty="0"/>
                        <a:t>state</a:t>
                      </a:r>
                    </a:p>
                  </a:txBody>
                  <a:tcPr anchor="ctr"/>
                </a:tc>
                <a:extLst>
                  <a:ext uri="{0D108BD9-81ED-4DB2-BD59-A6C34878D82A}">
                    <a16:rowId xmlns:a16="http://schemas.microsoft.com/office/drawing/2014/main" val="2750893873"/>
                  </a:ext>
                </a:extLst>
              </a:tr>
              <a:tr h="1008423">
                <a:tc>
                  <a:txBody>
                    <a:bodyPr/>
                    <a:lstStyle/>
                    <a:p>
                      <a:pPr algn="ctr"/>
                      <a:r>
                        <a:rPr lang="en-US" dirty="0" err="1"/>
                        <a:t>property_valuation</a:t>
                      </a:r>
                      <a:endParaRPr lang="en-US" dirty="0"/>
                    </a:p>
                  </a:txBody>
                  <a:tcPr anchor="ctr"/>
                </a:tc>
                <a:extLst>
                  <a:ext uri="{0D108BD9-81ED-4DB2-BD59-A6C34878D82A}">
                    <a16:rowId xmlns:a16="http://schemas.microsoft.com/office/drawing/2014/main" val="2963047177"/>
                  </a:ext>
                </a:extLst>
              </a:tr>
            </a:tbl>
          </a:graphicData>
        </a:graphic>
      </p:graphicFrame>
    </p:spTree>
    <p:extLst>
      <p:ext uri="{BB962C8B-B14F-4D97-AF65-F5344CB8AC3E}">
        <p14:creationId xmlns:p14="http://schemas.microsoft.com/office/powerpoint/2010/main" val="319233343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distributions: Transactions</a:t>
            </a:r>
          </a:p>
        </p:txBody>
      </p:sp>
      <p:sp>
        <p:nvSpPr>
          <p:cNvPr id="133" name="Shape 82"/>
          <p:cNvSpPr/>
          <p:nvPr/>
        </p:nvSpPr>
        <p:spPr>
          <a:xfrm>
            <a:off x="205025" y="1848204"/>
            <a:ext cx="5089218" cy="308183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US" dirty="0"/>
              <a:t>Remove entries with “</a:t>
            </a:r>
            <a:r>
              <a:rPr lang="en-US" i="1" dirty="0"/>
              <a:t>Cancelled</a:t>
            </a:r>
            <a:r>
              <a:rPr lang="en-US" dirty="0"/>
              <a:t>” order status – we care about the entries which brought profit to the company.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Only keep columns “</a:t>
            </a:r>
            <a:r>
              <a:rPr lang="en-US" i="1" dirty="0" err="1"/>
              <a:t>customer_id</a:t>
            </a:r>
            <a:r>
              <a:rPr lang="en-US" dirty="0"/>
              <a:t>”, “</a:t>
            </a:r>
            <a:r>
              <a:rPr lang="en-US" i="1" dirty="0" err="1"/>
              <a:t>list_price</a:t>
            </a:r>
            <a:r>
              <a:rPr lang="en-US" dirty="0"/>
              <a:t>” and “</a:t>
            </a:r>
            <a:r>
              <a:rPr lang="en-US" i="1" dirty="0" err="1"/>
              <a:t>standard_cost</a:t>
            </a:r>
            <a:r>
              <a:rPr lang="en-US" dirty="0"/>
              <a:t>” – other columns specify details that do not contribute to our analysis, for example, “</a:t>
            </a:r>
            <a:r>
              <a:rPr lang="en-US" i="1" dirty="0" err="1"/>
              <a:t>product_class</a:t>
            </a:r>
            <a:r>
              <a:rPr lang="en-US" dirty="0"/>
              <a:t>” might be useful to determine what products the new customers should be targeted with, but, to fulfill our main goal, we only need to know whether the customer made any purchases in general.</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11" name="Table 2">
            <a:extLst>
              <a:ext uri="{FF2B5EF4-FFF2-40B4-BE49-F238E27FC236}">
                <a16:creationId xmlns:a16="http://schemas.microsoft.com/office/drawing/2014/main" id="{E8EDD173-4880-4D56-9517-7B30EA373434}"/>
              </a:ext>
            </a:extLst>
          </p:cNvPr>
          <p:cNvGraphicFramePr>
            <a:graphicFrameLocks noGrp="1"/>
          </p:cNvGraphicFramePr>
          <p:nvPr>
            <p:extLst>
              <p:ext uri="{D42A27DB-BD31-4B8C-83A1-F6EECF244321}">
                <p14:modId xmlns:p14="http://schemas.microsoft.com/office/powerpoint/2010/main" val="3943271048"/>
              </p:ext>
            </p:extLst>
          </p:nvPr>
        </p:nvGraphicFramePr>
        <p:xfrm>
          <a:off x="6215269" y="1854257"/>
          <a:ext cx="2385391" cy="3025269"/>
        </p:xfrm>
        <a:graphic>
          <a:graphicData uri="http://schemas.openxmlformats.org/drawingml/2006/table">
            <a:tbl>
              <a:tblPr firstRow="1" bandRow="1">
                <a:tableStyleId>{C7B018BB-80A7-4F77-B60F-C8B233D01FF8}</a:tableStyleId>
              </a:tblPr>
              <a:tblGrid>
                <a:gridCol w="2385391">
                  <a:extLst>
                    <a:ext uri="{9D8B030D-6E8A-4147-A177-3AD203B41FA5}">
                      <a16:colId xmlns:a16="http://schemas.microsoft.com/office/drawing/2014/main" val="4017495171"/>
                    </a:ext>
                  </a:extLst>
                </a:gridCol>
              </a:tblGrid>
              <a:tr h="1008423">
                <a:tc>
                  <a:txBody>
                    <a:bodyPr/>
                    <a:lstStyle/>
                    <a:p>
                      <a:pPr algn="ctr"/>
                      <a:r>
                        <a:rPr lang="en-US" dirty="0" err="1"/>
                        <a:t>customer_id</a:t>
                      </a:r>
                      <a:endParaRPr lang="en-US" dirty="0"/>
                    </a:p>
                  </a:txBody>
                  <a:tcPr anchor="ctr"/>
                </a:tc>
                <a:extLst>
                  <a:ext uri="{0D108BD9-81ED-4DB2-BD59-A6C34878D82A}">
                    <a16:rowId xmlns:a16="http://schemas.microsoft.com/office/drawing/2014/main" val="2623694502"/>
                  </a:ext>
                </a:extLst>
              </a:tr>
              <a:tr h="1008423">
                <a:tc>
                  <a:txBody>
                    <a:bodyPr/>
                    <a:lstStyle/>
                    <a:p>
                      <a:pPr algn="ctr"/>
                      <a:r>
                        <a:rPr lang="en-US" dirty="0" err="1"/>
                        <a:t>list_price</a:t>
                      </a:r>
                      <a:endParaRPr lang="en-US" dirty="0"/>
                    </a:p>
                  </a:txBody>
                  <a:tcPr anchor="ctr"/>
                </a:tc>
                <a:extLst>
                  <a:ext uri="{0D108BD9-81ED-4DB2-BD59-A6C34878D82A}">
                    <a16:rowId xmlns:a16="http://schemas.microsoft.com/office/drawing/2014/main" val="2750893873"/>
                  </a:ext>
                </a:extLst>
              </a:tr>
              <a:tr h="1008423">
                <a:tc>
                  <a:txBody>
                    <a:bodyPr/>
                    <a:lstStyle/>
                    <a:p>
                      <a:pPr algn="ctr"/>
                      <a:r>
                        <a:rPr lang="en-US" dirty="0" err="1"/>
                        <a:t>standard_cost</a:t>
                      </a:r>
                      <a:endParaRPr lang="en-US" dirty="0"/>
                    </a:p>
                  </a:txBody>
                  <a:tcPr anchor="ctr"/>
                </a:tc>
                <a:extLst>
                  <a:ext uri="{0D108BD9-81ED-4DB2-BD59-A6C34878D82A}">
                    <a16:rowId xmlns:a16="http://schemas.microsoft.com/office/drawing/2014/main" val="2963047177"/>
                  </a:ext>
                </a:extLst>
              </a:tr>
            </a:tbl>
          </a:graphicData>
        </a:graphic>
      </p:graphicFrame>
    </p:spTree>
    <p:extLst>
      <p:ext uri="{BB962C8B-B14F-4D97-AF65-F5344CB8AC3E}">
        <p14:creationId xmlns:p14="http://schemas.microsoft.com/office/powerpoint/2010/main" val="402927760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distributions: New Customer List</a:t>
            </a:r>
          </a:p>
        </p:txBody>
      </p:sp>
      <p:sp>
        <p:nvSpPr>
          <p:cNvPr id="133" name="Shape 82"/>
          <p:cNvSpPr/>
          <p:nvPr/>
        </p:nvSpPr>
        <p:spPr>
          <a:xfrm>
            <a:off x="205025" y="2164724"/>
            <a:ext cx="4678401" cy="228546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US" dirty="0"/>
              <a:t>We simply keep only those columns which a joint set of the 3 earlier described databases would have.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We do keep, however, “</a:t>
            </a:r>
            <a:r>
              <a:rPr lang="en-US" i="1" dirty="0" err="1"/>
              <a:t>first_name</a:t>
            </a:r>
            <a:r>
              <a:rPr lang="en-US" dirty="0"/>
              <a:t>” and “</a:t>
            </a:r>
            <a:r>
              <a:rPr lang="en-US" i="1" dirty="0" err="1"/>
              <a:t>last_name</a:t>
            </a:r>
            <a:r>
              <a:rPr lang="en-US" dirty="0"/>
              <a:t>” in case we want to specify any customers. They both are merged into one column “</a:t>
            </a:r>
            <a:r>
              <a:rPr lang="en-US" i="1" dirty="0" err="1"/>
              <a:t>full_name</a:t>
            </a:r>
            <a:r>
              <a:rPr lang="en-US" dirty="0"/>
              <a:t>”.</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3" name="Table 3">
            <a:extLst>
              <a:ext uri="{FF2B5EF4-FFF2-40B4-BE49-F238E27FC236}">
                <a16:creationId xmlns:a16="http://schemas.microsoft.com/office/drawing/2014/main" id="{22E36E9D-59EA-434B-99EA-230C3323752B}"/>
              </a:ext>
            </a:extLst>
          </p:cNvPr>
          <p:cNvGraphicFramePr>
            <a:graphicFrameLocks noGrp="1"/>
          </p:cNvGraphicFramePr>
          <p:nvPr>
            <p:extLst>
              <p:ext uri="{D42A27DB-BD31-4B8C-83A1-F6EECF244321}">
                <p14:modId xmlns:p14="http://schemas.microsoft.com/office/powerpoint/2010/main" val="272827699"/>
              </p:ext>
            </p:extLst>
          </p:nvPr>
        </p:nvGraphicFramePr>
        <p:xfrm>
          <a:off x="6135757" y="1762567"/>
          <a:ext cx="2093844" cy="3089778"/>
        </p:xfrm>
        <a:graphic>
          <a:graphicData uri="http://schemas.openxmlformats.org/drawingml/2006/table">
            <a:tbl>
              <a:tblPr firstRow="1" bandRow="1">
                <a:tableStyleId>{C7B018BB-80A7-4F77-B60F-C8B233D01FF8}</a:tableStyleId>
              </a:tblPr>
              <a:tblGrid>
                <a:gridCol w="2093844">
                  <a:extLst>
                    <a:ext uri="{9D8B030D-6E8A-4147-A177-3AD203B41FA5}">
                      <a16:colId xmlns:a16="http://schemas.microsoft.com/office/drawing/2014/main" val="377139605"/>
                    </a:ext>
                  </a:extLst>
                </a:gridCol>
              </a:tblGrid>
              <a:tr h="299282">
                <a:tc>
                  <a:txBody>
                    <a:bodyPr/>
                    <a:lstStyle/>
                    <a:p>
                      <a:pPr algn="ctr"/>
                      <a:r>
                        <a:rPr lang="en-US" dirty="0" err="1"/>
                        <a:t>full_name</a:t>
                      </a:r>
                      <a:endParaRPr lang="en-US" dirty="0"/>
                    </a:p>
                  </a:txBody>
                  <a:tcPr anchor="ctr"/>
                </a:tc>
                <a:extLst>
                  <a:ext uri="{0D108BD9-81ED-4DB2-BD59-A6C34878D82A}">
                    <a16:rowId xmlns:a16="http://schemas.microsoft.com/office/drawing/2014/main" val="3587263191"/>
                  </a:ext>
                </a:extLst>
              </a:tr>
              <a:tr h="299282">
                <a:tc>
                  <a:txBody>
                    <a:bodyPr/>
                    <a:lstStyle/>
                    <a:p>
                      <a:pPr algn="ctr"/>
                      <a:r>
                        <a:rPr lang="en-US" dirty="0"/>
                        <a:t>gender</a:t>
                      </a:r>
                    </a:p>
                  </a:txBody>
                  <a:tcPr anchor="ctr"/>
                </a:tc>
                <a:extLst>
                  <a:ext uri="{0D108BD9-81ED-4DB2-BD59-A6C34878D82A}">
                    <a16:rowId xmlns:a16="http://schemas.microsoft.com/office/drawing/2014/main" val="3403084611"/>
                  </a:ext>
                </a:extLst>
              </a:tr>
              <a:tr h="299282">
                <a:tc>
                  <a:txBody>
                    <a:bodyPr/>
                    <a:lstStyle/>
                    <a:p>
                      <a:pPr algn="ctr" fontAlgn="ctr"/>
                      <a:r>
                        <a:rPr lang="en-US" b="0" dirty="0">
                          <a:effectLst/>
                        </a:rPr>
                        <a:t>past_3_years_bike_related_</a:t>
                      </a:r>
                    </a:p>
                    <a:p>
                      <a:pPr algn="ctr" fontAlgn="ctr"/>
                      <a:r>
                        <a:rPr lang="en-US" b="0" dirty="0">
                          <a:effectLst/>
                        </a:rPr>
                        <a:t>purchases</a:t>
                      </a:r>
                    </a:p>
                  </a:txBody>
                  <a:tcPr anchor="ctr"/>
                </a:tc>
                <a:extLst>
                  <a:ext uri="{0D108BD9-81ED-4DB2-BD59-A6C34878D82A}">
                    <a16:rowId xmlns:a16="http://schemas.microsoft.com/office/drawing/2014/main" val="2288480545"/>
                  </a:ext>
                </a:extLst>
              </a:tr>
              <a:tr h="299282">
                <a:tc>
                  <a:txBody>
                    <a:bodyPr/>
                    <a:lstStyle/>
                    <a:p>
                      <a:pPr algn="ctr"/>
                      <a:r>
                        <a:rPr lang="en-US" dirty="0"/>
                        <a:t>DOB</a:t>
                      </a:r>
                    </a:p>
                  </a:txBody>
                  <a:tcPr anchor="ctr"/>
                </a:tc>
                <a:extLst>
                  <a:ext uri="{0D108BD9-81ED-4DB2-BD59-A6C34878D82A}">
                    <a16:rowId xmlns:a16="http://schemas.microsoft.com/office/drawing/2014/main" val="509533163"/>
                  </a:ext>
                </a:extLst>
              </a:tr>
              <a:tr h="299282">
                <a:tc>
                  <a:txBody>
                    <a:bodyPr/>
                    <a:lstStyle/>
                    <a:p>
                      <a:pPr algn="ctr"/>
                      <a:r>
                        <a:rPr lang="en-US" sz="1000" b="0" u="none" strike="noStrike" cap="none" spc="0" baseline="0" dirty="0" err="1">
                          <a:ln>
                            <a:noFill/>
                          </a:ln>
                          <a:solidFill>
                            <a:schemeClr val="tx1"/>
                          </a:solidFill>
                          <a:effectLst/>
                          <a:uFillTx/>
                          <a:sym typeface="Arial"/>
                        </a:rPr>
                        <a:t>job_industry_category</a:t>
                      </a:r>
                      <a:endParaRPr lang="en-US" b="0" dirty="0"/>
                    </a:p>
                  </a:txBody>
                  <a:tcPr anchor="ctr"/>
                </a:tc>
                <a:extLst>
                  <a:ext uri="{0D108BD9-81ED-4DB2-BD59-A6C34878D82A}">
                    <a16:rowId xmlns:a16="http://schemas.microsoft.com/office/drawing/2014/main" val="3429154409"/>
                  </a:ext>
                </a:extLst>
              </a:tr>
              <a:tr h="299282">
                <a:tc>
                  <a:txBody>
                    <a:bodyPr/>
                    <a:lstStyle/>
                    <a:p>
                      <a:pPr algn="ctr"/>
                      <a:r>
                        <a:rPr lang="en-US" sz="1000" b="0" u="none" strike="noStrike" cap="none" spc="0" baseline="0" dirty="0" err="1">
                          <a:ln>
                            <a:noFill/>
                          </a:ln>
                          <a:solidFill>
                            <a:schemeClr val="tx1"/>
                          </a:solidFill>
                          <a:effectLst/>
                          <a:uFillTx/>
                          <a:sym typeface="Arial"/>
                        </a:rPr>
                        <a:t>wealth_segment</a:t>
                      </a:r>
                      <a:endParaRPr lang="en-US" b="0" dirty="0"/>
                    </a:p>
                  </a:txBody>
                  <a:tcPr anchor="ctr"/>
                </a:tc>
                <a:extLst>
                  <a:ext uri="{0D108BD9-81ED-4DB2-BD59-A6C34878D82A}">
                    <a16:rowId xmlns:a16="http://schemas.microsoft.com/office/drawing/2014/main" val="1594186880"/>
                  </a:ext>
                </a:extLst>
              </a:tr>
              <a:tr h="299282">
                <a:tc>
                  <a:txBody>
                    <a:bodyPr/>
                    <a:lstStyle/>
                    <a:p>
                      <a:pPr algn="ctr"/>
                      <a:r>
                        <a:rPr lang="en-US" dirty="0" err="1"/>
                        <a:t>owns_car</a:t>
                      </a:r>
                      <a:endParaRPr lang="en-US" dirty="0"/>
                    </a:p>
                  </a:txBody>
                  <a:tcPr anchor="ctr"/>
                </a:tc>
                <a:extLst>
                  <a:ext uri="{0D108BD9-81ED-4DB2-BD59-A6C34878D82A}">
                    <a16:rowId xmlns:a16="http://schemas.microsoft.com/office/drawing/2014/main" val="137087979"/>
                  </a:ext>
                </a:extLst>
              </a:tr>
              <a:tr h="299282">
                <a:tc>
                  <a:txBody>
                    <a:bodyPr/>
                    <a:lstStyle/>
                    <a:p>
                      <a:pPr algn="ctr"/>
                      <a:r>
                        <a:rPr lang="en-US" dirty="0"/>
                        <a:t>tenure</a:t>
                      </a:r>
                    </a:p>
                  </a:txBody>
                  <a:tcPr anchor="ctr"/>
                </a:tc>
                <a:extLst>
                  <a:ext uri="{0D108BD9-81ED-4DB2-BD59-A6C34878D82A}">
                    <a16:rowId xmlns:a16="http://schemas.microsoft.com/office/drawing/2014/main" val="127200037"/>
                  </a:ext>
                </a:extLst>
              </a:tr>
              <a:tr h="299282">
                <a:tc>
                  <a:txBody>
                    <a:bodyPr/>
                    <a:lstStyle/>
                    <a:p>
                      <a:pPr algn="ctr"/>
                      <a:r>
                        <a:rPr lang="en-US" dirty="0"/>
                        <a:t>state</a:t>
                      </a:r>
                    </a:p>
                  </a:txBody>
                  <a:tcPr anchor="ctr"/>
                </a:tc>
                <a:extLst>
                  <a:ext uri="{0D108BD9-81ED-4DB2-BD59-A6C34878D82A}">
                    <a16:rowId xmlns:a16="http://schemas.microsoft.com/office/drawing/2014/main" val="1208084501"/>
                  </a:ext>
                </a:extLst>
              </a:tr>
              <a:tr h="299282">
                <a:tc>
                  <a:txBody>
                    <a:bodyPr/>
                    <a:lstStyle/>
                    <a:p>
                      <a:pPr algn="ctr"/>
                      <a:r>
                        <a:rPr lang="en-US" sz="1000" b="0" u="none" strike="noStrike" cap="none" spc="0" baseline="0" dirty="0" err="1">
                          <a:ln>
                            <a:noFill/>
                          </a:ln>
                          <a:solidFill>
                            <a:schemeClr val="tx1"/>
                          </a:solidFill>
                          <a:effectLst/>
                          <a:uFillTx/>
                          <a:sym typeface="Arial"/>
                        </a:rPr>
                        <a:t>property_valuation</a:t>
                      </a:r>
                      <a:endParaRPr lang="en-US" b="0" dirty="0"/>
                    </a:p>
                  </a:txBody>
                  <a:tcPr anchor="ctr"/>
                </a:tc>
                <a:extLst>
                  <a:ext uri="{0D108BD9-81ED-4DB2-BD59-A6C34878D82A}">
                    <a16:rowId xmlns:a16="http://schemas.microsoft.com/office/drawing/2014/main" val="282731172"/>
                  </a:ext>
                </a:extLst>
              </a:tr>
            </a:tbl>
          </a:graphicData>
        </a:graphic>
      </p:graphicFrame>
    </p:spTree>
    <p:extLst>
      <p:ext uri="{BB962C8B-B14F-4D97-AF65-F5344CB8AC3E}">
        <p14:creationId xmlns:p14="http://schemas.microsoft.com/office/powerpoint/2010/main" val="397026252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Feature engineering</a:t>
            </a:r>
          </a:p>
        </p:txBody>
      </p:sp>
      <p:sp>
        <p:nvSpPr>
          <p:cNvPr id="133" name="Shape 82"/>
          <p:cNvSpPr/>
          <p:nvPr/>
        </p:nvSpPr>
        <p:spPr>
          <a:xfrm>
            <a:off x="205025" y="1694474"/>
            <a:ext cx="8647427" cy="308183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Over 10% of records have a listed price 10-40 times bigger than the standard cost. We assume this is not an outlier and we can safely calculate the profit based on all the taken records from Transactions.</a:t>
            </a:r>
          </a:p>
          <a:p>
            <a:pPr algn="just"/>
            <a:endParaRPr lang="en-US" dirty="0"/>
          </a:p>
          <a:p>
            <a:pPr algn="just"/>
            <a:r>
              <a:rPr lang="en-US" dirty="0"/>
              <a:t>However, &lt;1% records (totaling in 2 distinct products) have listed price almost 100 times bigger that the standard cost. These records are considered as outliers and will be removed.</a:t>
            </a:r>
          </a:p>
          <a:p>
            <a:pPr algn="just"/>
            <a:endParaRPr lang="en-US" dirty="0"/>
          </a:p>
          <a:p>
            <a:pPr algn="just"/>
            <a:r>
              <a:rPr lang="en-US" dirty="0"/>
              <a:t>We assume the company raises profit whenever a customer buys an item for a listed price. The gained profit is the difference between the listed price and the standard cost.</a:t>
            </a:r>
          </a:p>
          <a:p>
            <a:pPr algn="just"/>
            <a:endParaRPr lang="en-US" dirty="0"/>
          </a:p>
          <a:p>
            <a:pPr algn="just"/>
            <a:r>
              <a:rPr lang="en-US" dirty="0"/>
              <a:t>We aggregate all the rows based on the IDs and calculate total profit gained from each customer. </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1646535414"/>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1283</TotalTime>
  <Words>2388</Words>
  <Application>Microsoft Office PowerPoint</Application>
  <PresentationFormat>On-screen Show (16:9)</PresentationFormat>
  <Paragraphs>212</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Open Sans</vt:lpstr>
      <vt:lpstr>Open Sans Extrabold</vt:lpstr>
      <vt:lpstr>Open Sans Light</vt:lpstr>
      <vt:lpstr>Arial</vt:lpstr>
      <vt:lpstr>Calibri</vt:lpstr>
      <vt:lpstr>Cambria Math</vt:lpstr>
      <vt:lpstr>Consolas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Mantas Birškus</cp:lastModifiedBy>
  <cp:revision>56</cp:revision>
  <dcterms:modified xsi:type="dcterms:W3CDTF">2020-12-24T20:20:56Z</dcterms:modified>
</cp:coreProperties>
</file>