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9" r:id="rId5"/>
    <p:sldId id="265" r:id="rId6"/>
    <p:sldId id="375" r:id="rId7"/>
    <p:sldId id="266" r:id="rId8"/>
    <p:sldId id="316" r:id="rId9"/>
    <p:sldId id="367" r:id="rId10"/>
    <p:sldId id="368" r:id="rId11"/>
    <p:sldId id="369" r:id="rId12"/>
    <p:sldId id="371" r:id="rId13"/>
    <p:sldId id="370" r:id="rId14"/>
    <p:sldId id="317" r:id="rId15"/>
    <p:sldId id="319" r:id="rId16"/>
    <p:sldId id="372" r:id="rId17"/>
    <p:sldId id="373" r:id="rId18"/>
    <p:sldId id="376" r:id="rId19"/>
    <p:sldId id="321" r:id="rId20"/>
    <p:sldId id="322" r:id="rId21"/>
    <p:sldId id="338" r:id="rId22"/>
    <p:sldId id="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075" autoAdjust="0"/>
  </p:normalViewPr>
  <p:slideViewPr>
    <p:cSldViewPr snapToGrid="0" showGuides="1">
      <p:cViewPr varScale="1">
        <p:scale>
          <a:sx n="73" d="100"/>
          <a:sy n="73" d="100"/>
        </p:scale>
        <p:origin x="1974" y="6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10/03/2022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10/03/2022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deployment easier, smaller and faster</a:t>
            </a: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more smaller releases, almost no downtime, totally undetectable to the users.</a:t>
            </a: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Most of the process is automated, testers now have a lot of time to focus on important testing phases like exploratory, usability, security and performance testing.</a:t>
            </a: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When an investment is made on testing, build and deployment, the product evolves quite a lot throughout its lifetime. The cost of frequent bug fixes and improvements are reduced since release is faster and automatic.</a:t>
            </a: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the team can work in a relaxing manner. Because of frequent release, the team works closely with users and learn what ideas work and what new can be implemented to delight the users. </a:t>
            </a: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2857012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511200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Heroku goes to sleep after 30 seconds</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4555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 </a:t>
            </a:r>
            <a:r>
              <a:rPr lang="en-US" dirty="0" err="1"/>
              <a:t>ir</a:t>
            </a:r>
            <a:r>
              <a:rPr lang="en-US" dirty="0"/>
              <a:t> CD </a:t>
            </a:r>
            <a:r>
              <a:rPr lang="en-US" dirty="0" err="1"/>
              <a:t>yra</a:t>
            </a:r>
            <a:r>
              <a:rPr lang="en-US" dirty="0"/>
              <a:t> </a:t>
            </a:r>
            <a:r>
              <a:rPr lang="en-US" dirty="0" err="1"/>
              <a:t>procesai</a:t>
            </a:r>
            <a:r>
              <a:rPr lang="en-US" dirty="0"/>
              <a:t> </a:t>
            </a:r>
            <a:r>
              <a:rPr lang="en-US" dirty="0" err="1"/>
              <a:t>kurie</a:t>
            </a:r>
            <a:r>
              <a:rPr lang="en-US" dirty="0"/>
              <a:t> </a:t>
            </a:r>
            <a:r>
              <a:rPr lang="en-US" dirty="0" err="1"/>
              <a:t>padeda</a:t>
            </a:r>
            <a:r>
              <a:rPr lang="en-US" dirty="0"/>
              <a:t> </a:t>
            </a:r>
            <a:r>
              <a:rPr lang="en-US" dirty="0" err="1"/>
              <a:t>komandai</a:t>
            </a:r>
            <a:r>
              <a:rPr lang="en-US" dirty="0"/>
              <a:t> </a:t>
            </a:r>
            <a:r>
              <a:rPr lang="en-US" dirty="0" err="1"/>
              <a:t>atlikti</a:t>
            </a:r>
            <a:r>
              <a:rPr lang="en-US" dirty="0"/>
              <a:t> </a:t>
            </a:r>
            <a:r>
              <a:rPr lang="en-US" dirty="0" err="1"/>
              <a:t>daznus</a:t>
            </a:r>
            <a:r>
              <a:rPr lang="en-US" dirty="0"/>
              <a:t> </a:t>
            </a:r>
            <a:r>
              <a:rPr lang="en-US" dirty="0" err="1"/>
              <a:t>kodo</a:t>
            </a:r>
            <a:r>
              <a:rPr lang="en-US" dirty="0"/>
              <a:t> </a:t>
            </a:r>
            <a:r>
              <a:rPr lang="en-US" dirty="0" err="1"/>
              <a:t>pakitimus</a:t>
            </a:r>
            <a:r>
              <a:rPr lang="en-US" dirty="0"/>
              <a:t>, </a:t>
            </a:r>
            <a:r>
              <a:rPr lang="en-US" dirty="0" err="1"/>
              <a:t>nesulauzant</a:t>
            </a:r>
            <a:r>
              <a:rPr lang="en-US" dirty="0"/>
              <a:t> </a:t>
            </a:r>
            <a:r>
              <a:rPr lang="en-US" dirty="0" err="1"/>
              <a:t>kitu</a:t>
            </a:r>
            <a:r>
              <a:rPr lang="en-US" dirty="0"/>
              <a:t> </a:t>
            </a:r>
            <a:r>
              <a:rPr lang="en-US" dirty="0" err="1"/>
              <a:t>parasyto</a:t>
            </a:r>
            <a:r>
              <a:rPr lang="en-US" dirty="0"/>
              <a:t> </a:t>
            </a:r>
            <a:r>
              <a:rPr lang="en-US" dirty="0" err="1"/>
              <a:t>funckionalumo</a:t>
            </a:r>
            <a:r>
              <a:rPr lang="en-US" dirty="0"/>
              <a:t>.</a:t>
            </a:r>
          </a:p>
          <a:p>
            <a:r>
              <a:rPr lang="en-US" dirty="0" err="1"/>
              <a:t>Tikslas</a:t>
            </a:r>
            <a:r>
              <a:rPr lang="en-US" dirty="0"/>
              <a:t> </a:t>
            </a:r>
            <a:r>
              <a:rPr lang="en-US" dirty="0" err="1"/>
              <a:t>ir</a:t>
            </a:r>
            <a:r>
              <a:rPr lang="en-US" dirty="0"/>
              <a:t> </a:t>
            </a:r>
            <a:r>
              <a:rPr lang="en-US" dirty="0" err="1"/>
              <a:t>yra</a:t>
            </a:r>
            <a:r>
              <a:rPr lang="en-US" dirty="0"/>
              <a:t> </a:t>
            </a:r>
            <a:r>
              <a:rPr lang="en-US" dirty="0" err="1"/>
              <a:t>sumazinti</a:t>
            </a:r>
            <a:r>
              <a:rPr lang="en-US" dirty="0"/>
              <a:t> </a:t>
            </a:r>
            <a:r>
              <a:rPr lang="en-US" dirty="0" err="1"/>
              <a:t>defektu</a:t>
            </a:r>
            <a:r>
              <a:rPr lang="en-US" dirty="0"/>
              <a:t> </a:t>
            </a:r>
            <a:r>
              <a:rPr lang="en-US" dirty="0" err="1"/>
              <a:t>kieki</a:t>
            </a:r>
            <a:r>
              <a:rPr lang="en-US" dirty="0"/>
              <a:t>.</a:t>
            </a:r>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Daug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developeriu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dirbti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vieno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pushinti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koda</a:t>
            </a:r>
            <a:r>
              <a:rPr lang="en-US" sz="1200" b="0" i="0" kern="1200" dirty="0">
                <a:solidFill>
                  <a:schemeClr val="tx1"/>
                </a:solidFill>
                <a:effectLst/>
                <a:latin typeface="+mn-lt"/>
                <a:ea typeface="+mn-ea"/>
                <a:cs typeface="+mn-cs"/>
              </a:rPr>
              <a:t> I source control </a:t>
            </a:r>
            <a:r>
              <a:rPr lang="en-US" sz="1200" b="0" i="0" kern="1200" dirty="0" err="1">
                <a:solidFill>
                  <a:schemeClr val="tx1"/>
                </a:solidFill>
                <a:effectLst/>
                <a:latin typeface="+mn-lt"/>
                <a:ea typeface="+mn-ea"/>
                <a:cs typeface="+mn-cs"/>
              </a:rPr>
              <a:t>toolsa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kelis</a:t>
            </a:r>
            <a:r>
              <a:rPr lang="en-US" sz="1200" b="0" i="0" kern="1200" dirty="0">
                <a:solidFill>
                  <a:schemeClr val="tx1"/>
                </a:solidFill>
                <a:effectLst/>
                <a:latin typeface="+mn-lt"/>
                <a:ea typeface="+mn-ea"/>
                <a:cs typeface="+mn-cs"/>
              </a:rPr>
              <a:t> kart per </a:t>
            </a:r>
            <a:r>
              <a:rPr lang="en-US" sz="1200" b="0" i="0" kern="1200" dirty="0" err="1">
                <a:solidFill>
                  <a:schemeClr val="tx1"/>
                </a:solidFill>
                <a:effectLst/>
                <a:latin typeface="+mn-lt"/>
                <a:ea typeface="+mn-ea"/>
                <a:cs typeface="+mn-cs"/>
              </a:rPr>
              <a:t>diena</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Jeigu</a:t>
            </a:r>
            <a:r>
              <a:rPr lang="en-US" sz="1200" dirty="0"/>
              <a:t> </a:t>
            </a:r>
            <a:r>
              <a:rPr lang="en-US" sz="1200" dirty="0" err="1"/>
              <a:t>viska</a:t>
            </a:r>
            <a:r>
              <a:rPr lang="en-US" sz="1200" dirty="0"/>
              <a:t> </a:t>
            </a:r>
            <a:r>
              <a:rPr lang="en-US" sz="1200" dirty="0" err="1"/>
              <a:t>mainteninti</a:t>
            </a:r>
            <a:r>
              <a:rPr lang="en-US" sz="1200" dirty="0"/>
              <a:t> manual, tai </a:t>
            </a:r>
            <a:r>
              <a:rPr lang="en-US" sz="1200" dirty="0" err="1"/>
              <a:t>tiesiog</a:t>
            </a:r>
            <a:r>
              <a:rPr lang="en-US" sz="1200" dirty="0"/>
              <a:t> </a:t>
            </a:r>
            <a:r>
              <a:rPr lang="en-US" sz="1200" dirty="0" err="1"/>
              <a:t>kainuoja</a:t>
            </a:r>
            <a:r>
              <a:rPr lang="en-US" sz="1200" dirty="0"/>
              <a:t> </a:t>
            </a:r>
            <a:r>
              <a:rPr lang="en-US" sz="1200" dirty="0" err="1"/>
              <a:t>brangiau</a:t>
            </a:r>
            <a:r>
              <a:rPr lang="en-US" sz="1200" dirty="0"/>
              <a:t>, </a:t>
            </a:r>
            <a:r>
              <a:rPr lang="en-US" sz="1200" dirty="0" err="1"/>
              <a:t>nei</a:t>
            </a:r>
            <a:r>
              <a:rPr lang="en-US" sz="1200" dirty="0"/>
              <a:t> </a:t>
            </a:r>
            <a:r>
              <a:rPr lang="en-US" sz="1200" dirty="0" err="1"/>
              <a:t>naudotis</a:t>
            </a:r>
            <a:r>
              <a:rPr lang="en-US" sz="1200" dirty="0"/>
              <a:t> CI/CD </a:t>
            </a:r>
            <a:r>
              <a:rPr lang="en-US" sz="1200" dirty="0" err="1"/>
              <a:t>toolsais</a:t>
            </a:r>
            <a:endParaRPr lang="en-US" sz="1200"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Galima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pushinti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merginti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kelis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kartus</a:t>
            </a:r>
            <a:r>
              <a:rPr lang="en-US" sz="1200" b="0" i="0" kern="1200" dirty="0">
                <a:solidFill>
                  <a:schemeClr val="tx1"/>
                </a:solidFill>
                <a:effectLst/>
                <a:latin typeface="+mn-lt"/>
                <a:ea typeface="+mn-ea"/>
                <a:cs typeface="+mn-cs"/>
              </a:rPr>
              <a:t> per </a:t>
            </a:r>
            <a:r>
              <a:rPr lang="en-US" sz="1200" b="0" i="0" kern="1200" dirty="0" err="1">
                <a:solidFill>
                  <a:schemeClr val="tx1"/>
                </a:solidFill>
                <a:effectLst/>
                <a:latin typeface="+mn-lt"/>
                <a:ea typeface="+mn-ea"/>
                <a:cs typeface="+mn-cs"/>
              </a:rPr>
              <a:t>diena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automatiniai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testai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buildai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verifikuoja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kodas</a:t>
            </a:r>
            <a:r>
              <a:rPr lang="en-US" sz="1200" b="0" i="0" kern="1200" dirty="0">
                <a:solidFill>
                  <a:schemeClr val="tx1"/>
                </a:solidFill>
                <a:effectLst/>
                <a:latin typeface="+mn-lt"/>
                <a:ea typeface="+mn-ea"/>
                <a:cs typeface="+mn-cs"/>
              </a:rPr>
              <a:t> vis </a:t>
            </a:r>
            <a:r>
              <a:rPr lang="en-US" sz="1200" b="0" i="0" kern="1200" dirty="0" err="1">
                <a:solidFill>
                  <a:schemeClr val="tx1"/>
                </a:solidFill>
                <a:effectLst/>
                <a:latin typeface="+mn-lt"/>
                <a:ea typeface="+mn-ea"/>
                <a:cs typeface="+mn-cs"/>
              </a:rPr>
              <a:t>dar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veikia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tikimasi</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Taupo </a:t>
            </a:r>
            <a:r>
              <a:rPr lang="en-US" sz="1200" b="0" i="0" kern="1200" dirty="0" err="1">
                <a:solidFill>
                  <a:schemeClr val="tx1"/>
                </a:solidFill>
                <a:effectLst/>
                <a:latin typeface="+mn-lt"/>
                <a:ea typeface="+mn-ea"/>
                <a:cs typeface="+mn-cs"/>
              </a:rPr>
              <a:t>laika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pinigus</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Reduces Bug Count: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sumazina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kieki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verifikuoja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visada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tiksliai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automatika</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Automating the Process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sumazina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zmogaus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reikalinga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darba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palaikyti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kokybei</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 Process Becomes Transparent</a:t>
            </a:r>
            <a:r>
              <a:rPr lang="en-US" sz="1200" b="0" i="0" u="none" strike="noStrike" kern="1200" dirty="0">
                <a:solidFill>
                  <a:schemeClr val="tx1"/>
                </a:solidFill>
                <a:effectLst/>
                <a:latin typeface="+mn-lt"/>
                <a:ea typeface="+mn-ea"/>
                <a:cs typeface="+mn-cs"/>
              </a:rPr>
              <a:t>: Visa </a:t>
            </a:r>
            <a:r>
              <a:rPr lang="en-US" sz="1200" b="0" i="0" u="none" strike="noStrike" kern="1200" dirty="0" err="1">
                <a:solidFill>
                  <a:schemeClr val="tx1"/>
                </a:solidFill>
                <a:effectLst/>
                <a:latin typeface="+mn-lt"/>
                <a:ea typeface="+mn-ea"/>
                <a:cs typeface="+mn-cs"/>
              </a:rPr>
              <a:t>komanda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gali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matyti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automatinisu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buildus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zinoti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failina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a:t>
            </a:r>
            <a:r>
              <a:rPr lang="en-US" sz="1200" b="0" i="0" u="none" strike="noStrike" kern="1200" dirty="0">
                <a:solidFill>
                  <a:schemeClr val="tx1"/>
                </a:solidFill>
                <a:effectLst/>
                <a:latin typeface="+mn-lt"/>
                <a:ea typeface="+mn-ea"/>
                <a:cs typeface="+mn-cs"/>
              </a:rPr>
              <a:t> ne,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kodel</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Cost-Effective Process</a:t>
            </a:r>
            <a:r>
              <a:rPr lang="en-US" sz="1200" b="0" i="0" u="none" strike="noStrike" kern="1200" dirty="0">
                <a:solidFill>
                  <a:schemeClr val="tx1"/>
                </a:solidFill>
                <a:effectLst/>
                <a:latin typeface="+mn-lt"/>
                <a:ea typeface="+mn-ea"/>
                <a:cs typeface="+mn-cs"/>
              </a:rPr>
              <a:t>: Del </a:t>
            </a:r>
            <a:r>
              <a:rPr lang="en-US" sz="1200" b="0" i="0" u="none" strike="noStrike" kern="1200" dirty="0" err="1">
                <a:solidFill>
                  <a:schemeClr val="tx1"/>
                </a:solidFill>
                <a:effectLst/>
                <a:latin typeface="+mn-lt"/>
                <a:ea typeface="+mn-ea"/>
                <a:cs typeface="+mn-cs"/>
              </a:rPr>
              <a:t>sumazejusiu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kiekio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zmogaus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darbo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poreikio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aiskumo</a:t>
            </a:r>
            <a:r>
              <a:rPr lang="en-US" sz="1200" b="0" i="0" u="none" strike="noStrike" kern="1200" dirty="0">
                <a:solidFill>
                  <a:schemeClr val="tx1"/>
                </a:solidFill>
                <a:effectLst/>
                <a:latin typeface="+mn-lt"/>
                <a:ea typeface="+mn-ea"/>
                <a:cs typeface="+mn-cs"/>
              </a:rPr>
              <a:t>, tai </a:t>
            </a:r>
            <a:r>
              <a:rPr lang="en-US" sz="1200" b="0" i="0" u="none" strike="noStrike" kern="1200" dirty="0" err="1">
                <a:solidFill>
                  <a:schemeClr val="tx1"/>
                </a:solidFill>
                <a:effectLst/>
                <a:latin typeface="+mn-lt"/>
                <a:ea typeface="+mn-ea"/>
                <a:cs typeface="+mn-cs"/>
              </a:rPr>
              <a:t>sutaupo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pinigus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imonei</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Confidency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Developeriams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padidina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pasitikejima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daryti</a:t>
            </a:r>
            <a:r>
              <a:rPr lang="en-US" sz="1200" b="0" i="0" u="none" strike="noStrike" kern="1200" dirty="0">
                <a:solidFill>
                  <a:schemeClr val="tx1"/>
                </a:solidFill>
                <a:effectLst/>
                <a:latin typeface="+mn-lt"/>
                <a:ea typeface="+mn-ea"/>
                <a:cs typeface="+mn-cs"/>
              </a:rPr>
              <a:t> code changes,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pushint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juos</a:t>
            </a:r>
            <a:r>
              <a:rPr lang="en-US" sz="1200" b="0" i="0" u="none" strike="noStrike" kern="1200" dirty="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rPr>
              <a:t>I </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CD </a:t>
            </a:r>
            <a:r>
              <a:rPr lang="en-US" sz="1200" b="0" i="0" kern="1200" dirty="0" err="1">
                <a:solidFill>
                  <a:schemeClr val="tx1"/>
                </a:solidFill>
                <a:effectLst/>
                <a:latin typeface="+mn-lt"/>
                <a:ea typeface="+mn-ea"/>
                <a:cs typeface="+mn-cs"/>
              </a:rPr>
              <a:t>yra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skirtas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sustumti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koda</a:t>
            </a:r>
            <a:r>
              <a:rPr lang="en-US" sz="1200" b="0" i="0" kern="1200" dirty="0">
                <a:solidFill>
                  <a:schemeClr val="tx1"/>
                </a:solidFill>
                <a:effectLst/>
                <a:latin typeface="+mn-lt"/>
                <a:ea typeface="+mn-ea"/>
                <a:cs typeface="+mn-cs"/>
              </a:rPr>
              <a:t> I </a:t>
            </a:r>
            <a:r>
              <a:rPr lang="en-US" sz="1200" b="0" i="0" kern="1200" dirty="0" err="1">
                <a:solidFill>
                  <a:schemeClr val="tx1"/>
                </a:solidFill>
                <a:effectLst/>
                <a:latin typeface="+mn-lt"/>
                <a:ea typeface="+mn-ea"/>
                <a:cs typeface="+mn-cs"/>
              </a:rPr>
              <a:t>produkcija</a:t>
            </a:r>
            <a:r>
              <a:rPr lang="en-US" sz="1200" b="0" i="0" kern="1200" dirty="0">
                <a:solidFill>
                  <a:schemeClr val="tx1"/>
                </a:solidFill>
                <a:effectLst/>
                <a:latin typeface="+mn-lt"/>
                <a:ea typeface="+mn-ea"/>
                <a:cs typeface="+mn-cs"/>
              </a:rPr>
              <a:t>, tai </a:t>
            </a:r>
            <a:r>
              <a:rPr lang="en-US" sz="1200" b="0" i="0" kern="1200" dirty="0" err="1">
                <a:solidFill>
                  <a:schemeClr val="tx1"/>
                </a:solidFill>
                <a:effectLst/>
                <a:latin typeface="+mn-lt"/>
                <a:ea typeface="+mn-ea"/>
                <a:cs typeface="+mn-cs"/>
              </a:rPr>
              <a:t>gali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buti</a:t>
            </a:r>
            <a:r>
              <a:rPr lang="en-US" sz="1200" b="0" i="0" kern="1200" dirty="0">
                <a:solidFill>
                  <a:schemeClr val="tx1"/>
                </a:solidFill>
                <a:effectLst/>
                <a:latin typeface="+mn-lt"/>
                <a:ea typeface="+mn-ea"/>
                <a:cs typeface="+mn-cs"/>
              </a:rPr>
              <a:t> bet </a:t>
            </a:r>
            <a:r>
              <a:rPr lang="en-US" sz="1200" b="0" i="0" kern="1200" dirty="0" err="1">
                <a:solidFill>
                  <a:schemeClr val="tx1"/>
                </a:solidFill>
                <a:effectLst/>
                <a:latin typeface="+mn-lt"/>
                <a:ea typeface="+mn-ea"/>
                <a:cs typeface="+mn-cs"/>
              </a:rPr>
              <a:t>kokio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tipo</a:t>
            </a:r>
            <a:r>
              <a:rPr lang="en-US" sz="1200" b="0" i="0" kern="1200" dirty="0">
                <a:solidFill>
                  <a:schemeClr val="tx1"/>
                </a:solidFill>
                <a:effectLst/>
                <a:latin typeface="+mn-lt"/>
                <a:ea typeface="+mn-ea"/>
                <a:cs typeface="+mn-cs"/>
              </a:rPr>
              <a:t> changes, configuration, features, fixes. </a:t>
            </a:r>
            <a:r>
              <a:rPr lang="en-US" sz="1200" b="0" i="0" kern="1200" dirty="0" err="1">
                <a:solidFill>
                  <a:schemeClr val="tx1"/>
                </a:solidFill>
                <a:effectLst/>
                <a:latin typeface="+mn-lt"/>
                <a:ea typeface="+mn-ea"/>
                <a:cs typeface="+mn-cs"/>
              </a:rPr>
              <a:t>Jie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deliverinami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customeriui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saugiu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greitu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budu</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deployment extends continuous delivery so that the software build will automatically deploy if it passes all tests. In such a process, there is no need for a person to decide when and what goes into production. The last step in a CI/CD system will automatically deploy whatever build components/packages successfully exit the delivery pipeline. Such automatic deployments can be configured to quickly distribute components, features, and fixes to customers, and provide clarity on precisely what has is presently in production.</a:t>
            </a:r>
          </a:p>
          <a:p>
            <a:endParaRPr lang="en-US" sz="1200" b="0" i="0" kern="1200" dirty="0">
              <a:solidFill>
                <a:schemeClr val="tx1"/>
              </a:solidFill>
              <a:effectLst/>
              <a:latin typeface="+mn-lt"/>
              <a:ea typeface="+mn-ea"/>
              <a:cs typeface="+mn-cs"/>
            </a:endParaRPr>
          </a:p>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(1)</a:t>
            </a:r>
          </a:p>
        </p:txBody>
      </p:sp>
      <p:sp>
        <p:nvSpPr>
          <p:cNvPr id="3" name="Content Placeholder 2"/>
          <p:cNvSpPr>
            <a:spLocks noGrp="1"/>
          </p:cNvSpPr>
          <p:nvPr>
            <p:ph idx="1"/>
          </p:nvPr>
        </p:nvSpPr>
        <p:spPr>
          <a:xfrm>
            <a:off x="809624" y="1533905"/>
            <a:ext cx="10621963" cy="4310304"/>
          </a:xfrm>
        </p:spPr>
        <p:txBody>
          <a:bodyPr/>
          <a:lstStyle/>
          <a:p>
            <a:r>
              <a:rPr lang="en-US" sz="3200" dirty="0"/>
              <a:t>The developer builds their code on the local system that has all the new changes or new requirements.</a:t>
            </a:r>
          </a:p>
          <a:p>
            <a:r>
              <a:rPr lang="en-US" sz="3200" dirty="0"/>
              <a:t>Once coding is completed, the developer needs to write automated unit testing scripts that will test the code. This process is optional, however, and can be done by the testing team as well.</a:t>
            </a:r>
          </a:p>
          <a:p>
            <a:r>
              <a:rPr lang="en-US" sz="3200" dirty="0"/>
              <a:t>A local build is executed which ensures that no breakage is occurring in the application because of the code.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(2)</a:t>
            </a:r>
          </a:p>
        </p:txBody>
      </p:sp>
      <p:sp>
        <p:nvSpPr>
          <p:cNvPr id="3" name="Content Placeholder 2"/>
          <p:cNvSpPr>
            <a:spLocks noGrp="1"/>
          </p:cNvSpPr>
          <p:nvPr>
            <p:ph idx="1"/>
          </p:nvPr>
        </p:nvSpPr>
        <p:spPr>
          <a:xfrm>
            <a:off x="809624" y="1533905"/>
            <a:ext cx="10621963" cy="4310304"/>
          </a:xfrm>
        </p:spPr>
        <p:txBody>
          <a:bodyPr/>
          <a:lstStyle/>
          <a:p>
            <a:r>
              <a:rPr lang="en-US" sz="3200" dirty="0"/>
              <a:t>After a successful build, the developer checks if any of his team members or peers have checked-in anything new. If there are any incoming changes, they should be accepted by the developer to make sure that the copy he is uploading is the most recent one.</a:t>
            </a:r>
          </a:p>
          <a:p>
            <a:r>
              <a:rPr lang="en-US" sz="3200" dirty="0"/>
              <a:t>Because of the newly merged copies, syncing the code with the main branch may cause certain conflicts.</a:t>
            </a:r>
          </a:p>
          <a:p>
            <a:r>
              <a:rPr lang="en-US" sz="3200" dirty="0"/>
              <a:t>In case there is any conflict, they should be fixed to make sure the changes made are in sync with the main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(3)</a:t>
            </a:r>
          </a:p>
        </p:txBody>
      </p:sp>
      <p:sp>
        <p:nvSpPr>
          <p:cNvPr id="3" name="Content Placeholder 2"/>
          <p:cNvSpPr>
            <a:spLocks noGrp="1"/>
          </p:cNvSpPr>
          <p:nvPr>
            <p:ph idx="1"/>
          </p:nvPr>
        </p:nvSpPr>
        <p:spPr>
          <a:xfrm>
            <a:off x="782637" y="1533905"/>
            <a:ext cx="10621963" cy="4310304"/>
          </a:xfrm>
        </p:spPr>
        <p:txBody>
          <a:bodyPr/>
          <a:lstStyle/>
          <a:p>
            <a:r>
              <a:rPr lang="en-US" sz="3200" dirty="0"/>
              <a:t>The changes are now ready to be checked in. This process is known as a “code commit.”</a:t>
            </a:r>
          </a:p>
          <a:p>
            <a:r>
              <a:rPr lang="en-US" sz="3200" dirty="0"/>
              <a:t>After the code is committed, another build of the source code is run on the integration system.</a:t>
            </a:r>
          </a:p>
          <a:p>
            <a:r>
              <a:rPr lang="en-US" sz="3200" dirty="0"/>
              <a:t>The new and updated code is finally ready for the next stage, i.e. testing or deployment. In the next section, we shall discuss some basic checklist for continuous delivery.</a:t>
            </a:r>
          </a:p>
          <a:p>
            <a:endParaRPr lang="en-US" sz="20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35722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Demo of Swedbank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15</a:t>
            </a:fld>
            <a:endParaRPr lang="en-GB" dirty="0"/>
          </a:p>
        </p:txBody>
      </p:sp>
    </p:spTree>
    <p:extLst>
      <p:ext uri="{BB962C8B-B14F-4D97-AF65-F5344CB8AC3E}">
        <p14:creationId xmlns:p14="http://schemas.microsoft.com/office/powerpoint/2010/main" val="110459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16</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17</a:t>
            </a:fld>
            <a:endParaRPr lang="en-GB" noProof="0" dirty="0"/>
          </a:p>
        </p:txBody>
      </p:sp>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716" y="0"/>
            <a:ext cx="3367427" cy="3697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enkins">
            <a:extLst>
              <a:ext uri="{FF2B5EF4-FFF2-40B4-BE49-F238E27FC236}">
                <a16:creationId xmlns:a16="http://schemas.microsoft.com/office/drawing/2014/main" id="{684799DE-0F30-4B86-BB77-5B502F4DC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375" y="768932"/>
            <a:ext cx="3503431" cy="48323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github) / Twitter">
            <a:extLst>
              <a:ext uri="{FF2B5EF4-FFF2-40B4-BE49-F238E27FC236}">
                <a16:creationId xmlns:a16="http://schemas.microsoft.com/office/drawing/2014/main" id="{51B6FCF7-B474-469E-A926-A186ED384D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598" y="3642162"/>
            <a:ext cx="2951661" cy="29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18</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result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dirty="0"/>
          </a:p>
        </p:txBody>
      </p:sp>
      <p:sp>
        <p:nvSpPr>
          <p:cNvPr id="8" name="Content Placeholder 7">
            <a:extLst>
              <a:ext uri="{FF2B5EF4-FFF2-40B4-BE49-F238E27FC236}">
                <a16:creationId xmlns:a16="http://schemas.microsoft.com/office/drawing/2014/main" id="{DAFE1992-D15F-4510-A068-CE3D3A950790}"/>
              </a:ext>
            </a:extLst>
          </p:cNvPr>
          <p:cNvSpPr>
            <a:spLocks noGrp="1"/>
          </p:cNvSpPr>
          <p:nvPr>
            <p:ph idx="1"/>
          </p:nvPr>
        </p:nvSpPr>
        <p:spPr/>
        <p:txBody>
          <a:bodyPr/>
          <a:lstStyle/>
          <a:p>
            <a:endParaRPr lang="lt-LT"/>
          </a:p>
        </p:txBody>
      </p:sp>
      <p:pic>
        <p:nvPicPr>
          <p:cNvPr id="9" name="Picture 8">
            <a:extLst>
              <a:ext uri="{FF2B5EF4-FFF2-40B4-BE49-F238E27FC236}">
                <a16:creationId xmlns:a16="http://schemas.microsoft.com/office/drawing/2014/main" id="{DC3F12EB-9745-446B-AB68-8D2E2F05AE33}"/>
              </a:ext>
            </a:extLst>
          </p:cNvPr>
          <p:cNvPicPr>
            <a:picLocks noChangeAspect="1"/>
          </p:cNvPicPr>
          <p:nvPr/>
        </p:nvPicPr>
        <p:blipFill>
          <a:blip r:embed="rId3"/>
          <a:stretch>
            <a:fillRect/>
          </a:stretch>
        </p:blipFill>
        <p:spPr>
          <a:xfrm>
            <a:off x="2035633" y="1277269"/>
            <a:ext cx="8119144" cy="4769853"/>
          </a:xfrm>
          <a:prstGeom prst="rect">
            <a:avLst/>
          </a:prstGeom>
        </p:spPr>
      </p:pic>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17969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Cos-effective process</a:t>
            </a:r>
          </a:p>
          <a:p>
            <a:r>
              <a:rPr lang="en-US" sz="3600" dirty="0" err="1"/>
              <a:t>Confidency</a:t>
            </a: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D6C778-C4AA-4A66-B6B5-60690C5199CD}">
  <ds:schemaRefs>
    <ds:schemaRef ds:uri="http://schemas.microsoft.com/office/2006/documentManagement/types"/>
    <ds:schemaRef ds:uri="http://schemas.openxmlformats.org/package/2006/metadata/core-properties"/>
    <ds:schemaRef ds:uri="http://purl.org/dc/dcmitype/"/>
    <ds:schemaRef ds:uri="6ed449f5-9e03-46ec-8941-bbdaa84be2a0"/>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7730</TotalTime>
  <Words>944</Words>
  <Application>Microsoft Office PowerPoint</Application>
  <PresentationFormat>Widescreen</PresentationFormat>
  <Paragraphs>121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(1)</vt:lpstr>
      <vt:lpstr>How To Perform Continuous Delivery (2)</vt:lpstr>
      <vt:lpstr>How To Perform Continuous Delivery (3)</vt:lpstr>
      <vt:lpstr>Demo of Swedbank CI/CD</vt:lpstr>
      <vt:lpstr>3. Tools</vt:lpstr>
      <vt:lpstr>PowerPoint Presentation</vt:lpstr>
      <vt:lpstr>Practice!!!</vt:lpstr>
      <vt:lpstr>Expected result</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Mantas Boronilščikovas</cp:lastModifiedBy>
  <cp:revision>157</cp:revision>
  <dcterms:created xsi:type="dcterms:W3CDTF">2019-01-10T08:53:19Z</dcterms:created>
  <dcterms:modified xsi:type="dcterms:W3CDTF">2022-03-10T11:01:54Z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