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1/19/2021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95396928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1/19/2021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25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1/19/2021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8678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1/19/2021</a:t>
            </a:fld>
            <a:endParaRPr lang="en-US" dirty="0"/>
          </a:p>
        </p:txBody>
      </p:sp>
    </p:spTree>
    <p:extLst>
      <p:ext uri="{BB962C8B-B14F-4D97-AF65-F5344CB8AC3E}">
        <p14:creationId xmlns:p14="http://schemas.microsoft.com/office/powerpoint/2010/main" val="417512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1/19/2021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9379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1/19/2021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720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1/19/2021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0708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1/19/2021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746045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1/19/2021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9825879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1/19/2021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064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1/19/2021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872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3/library/tkinter.html"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p:cNvSpPr>
            <a:spLocks noGrp="1"/>
          </p:cNvSpPr>
          <p:nvPr>
            <p:ph type="ctrTitle"/>
          </p:nvPr>
        </p:nvSpPr>
        <p:spPr>
          <a:xfrm>
            <a:off x="6090045" y="1346200"/>
            <a:ext cx="5624118" cy="3284538"/>
          </a:xfrm>
        </p:spPr>
        <p:txBody>
          <a:bodyPr anchor="b">
            <a:normAutofit/>
          </a:bodyPr>
          <a:lstStyle/>
          <a:p>
            <a:r>
              <a:rPr lang="en-US" dirty="0"/>
              <a:t>DIGITAL CLOCK USING PYTHON </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Picture 2">
            <a:extLst>
              <a:ext uri="{FF2B5EF4-FFF2-40B4-BE49-F238E27FC236}">
                <a16:creationId xmlns:a16="http://schemas.microsoft.com/office/drawing/2014/main" id="{3C72AB01-1666-4E31-8776-CE05E445161F}"/>
              </a:ext>
            </a:extLst>
          </p:cNvPr>
          <p:cNvPicPr>
            <a:picLocks noChangeAspect="1"/>
          </p:cNvPicPr>
          <p:nvPr/>
        </p:nvPicPr>
        <p:blipFill rotWithShape="1">
          <a:blip r:embed="rId2"/>
          <a:srcRect l="43759" r="7325" b="-3"/>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85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425D-1A06-1A49-AB58-BB60A01BF3AD}"/>
              </a:ext>
            </a:extLst>
          </p:cNvPr>
          <p:cNvSpPr>
            <a:spLocks noGrp="1"/>
          </p:cNvSpPr>
          <p:nvPr>
            <p:ph type="title"/>
          </p:nvPr>
        </p:nvSpPr>
        <p:spPr/>
        <p:txBody>
          <a:bodyPr/>
          <a:lstStyle/>
          <a:p>
            <a:pPr algn="ctr"/>
            <a:r>
              <a:rPr lang="en-GB"/>
              <a:t>RUNNING THE APPLICATION </a:t>
            </a:r>
            <a:endParaRPr lang="en-US"/>
          </a:p>
        </p:txBody>
      </p:sp>
      <p:sp>
        <p:nvSpPr>
          <p:cNvPr id="3" name="Content Placeholder 2">
            <a:extLst>
              <a:ext uri="{FF2B5EF4-FFF2-40B4-BE49-F238E27FC236}">
                <a16:creationId xmlns:a16="http://schemas.microsoft.com/office/drawing/2014/main" id="{F7C945EB-37F8-5947-B0C0-17FF0964EFA8}"/>
              </a:ext>
            </a:extLst>
          </p:cNvPr>
          <p:cNvSpPr>
            <a:spLocks noGrp="1"/>
          </p:cNvSpPr>
          <p:nvPr>
            <p:ph idx="1"/>
          </p:nvPr>
        </p:nvSpPr>
        <p:spPr>
          <a:xfrm>
            <a:off x="2015490" y="2300370"/>
            <a:ext cx="8770571" cy="3651504"/>
          </a:xfrm>
        </p:spPr>
        <p:txBody>
          <a:bodyPr/>
          <a:lstStyle/>
          <a:p>
            <a:r>
              <a:rPr lang="en-IN" b="0" i="0">
                <a:solidFill>
                  <a:srgbClr val="292929"/>
                </a:solidFill>
                <a:effectLst/>
                <a:latin typeface="charter"/>
              </a:rPr>
              <a:t> </a:t>
            </a:r>
            <a:r>
              <a:rPr lang="en-GB" b="0" i="0">
                <a:solidFill>
                  <a:srgbClr val="292929"/>
                </a:solidFill>
                <a:effectLst/>
                <a:latin typeface="charter"/>
              </a:rPr>
              <a:t>This</a:t>
            </a:r>
            <a:r>
              <a:rPr lang="en-IN" b="0" i="0">
                <a:solidFill>
                  <a:srgbClr val="292929"/>
                </a:solidFill>
                <a:effectLst/>
                <a:latin typeface="charter"/>
              </a:rPr>
              <a:t> is the final step of our application project. As </a:t>
            </a:r>
            <a:r>
              <a:rPr lang="en-GB" b="0" i="0">
                <a:solidFill>
                  <a:srgbClr val="292929"/>
                </a:solidFill>
                <a:effectLst/>
                <a:latin typeface="charter"/>
              </a:rPr>
              <a:t>we </a:t>
            </a:r>
            <a:r>
              <a:rPr lang="en-IN" b="0" i="0">
                <a:solidFill>
                  <a:srgbClr val="292929"/>
                </a:solidFill>
                <a:effectLst/>
                <a:latin typeface="charter"/>
              </a:rPr>
              <a:t>know functions will not run unless you call them. To trigger the application, we will call the function. Let’s run the application:</a:t>
            </a:r>
          </a:p>
          <a:p>
            <a:r>
              <a:rPr lang="en-GB" b="0" i="0">
                <a:solidFill>
                  <a:srgbClr val="292929"/>
                </a:solidFill>
                <a:effectLst/>
                <a:latin typeface="Menlo"/>
              </a:rPr>
              <a:t>                                </a:t>
            </a:r>
            <a:r>
              <a:rPr lang="en-IN" b="0" i="0">
                <a:solidFill>
                  <a:srgbClr val="292929"/>
                </a:solidFill>
                <a:effectLst/>
                <a:latin typeface="Menlo"/>
              </a:rPr>
              <a:t>digital_clock()</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app_window.mainloop()</a:t>
            </a:r>
            <a:endParaRPr lang="en-US"/>
          </a:p>
        </p:txBody>
      </p:sp>
    </p:spTree>
    <p:extLst>
      <p:ext uri="{BB962C8B-B14F-4D97-AF65-F5344CB8AC3E}">
        <p14:creationId xmlns:p14="http://schemas.microsoft.com/office/powerpoint/2010/main" val="3411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CC04-0669-7843-A7BD-03C0F9F0AE0C}"/>
              </a:ext>
            </a:extLst>
          </p:cNvPr>
          <p:cNvSpPr>
            <a:spLocks noGrp="1"/>
          </p:cNvSpPr>
          <p:nvPr>
            <p:ph type="title"/>
          </p:nvPr>
        </p:nvSpPr>
        <p:spPr>
          <a:xfrm>
            <a:off x="1824990" y="477939"/>
            <a:ext cx="8770571" cy="1345269"/>
          </a:xfrm>
        </p:spPr>
        <p:txBody>
          <a:bodyPr/>
          <a:lstStyle/>
          <a:p>
            <a:pPr algn="ctr"/>
            <a:r>
              <a:rPr lang="en-GB"/>
              <a:t>OUTPUT </a:t>
            </a:r>
            <a:endParaRPr lang="en-US"/>
          </a:p>
        </p:txBody>
      </p:sp>
      <p:pic>
        <p:nvPicPr>
          <p:cNvPr id="6" name="Content Placeholder 5">
            <a:extLst>
              <a:ext uri="{FF2B5EF4-FFF2-40B4-BE49-F238E27FC236}">
                <a16:creationId xmlns:a16="http://schemas.microsoft.com/office/drawing/2014/main" id="{C26A5C9A-A49C-134C-92CE-2F0979F43EFF}"/>
              </a:ext>
            </a:extLst>
          </p:cNvPr>
          <p:cNvPicPr>
            <a:picLocks noGrp="1" noChangeAspect="1"/>
          </p:cNvPicPr>
          <p:nvPr>
            <p:ph idx="1"/>
          </p:nvPr>
        </p:nvPicPr>
        <p:blipFill>
          <a:blip r:embed="rId2"/>
          <a:stretch>
            <a:fillRect/>
          </a:stretch>
        </p:blipFill>
        <p:spPr>
          <a:xfrm>
            <a:off x="2701131" y="2824163"/>
            <a:ext cx="7696200" cy="3257550"/>
          </a:xfrm>
          <a:prstGeom prst="rect">
            <a:avLst/>
          </a:prstGeom>
        </p:spPr>
      </p:pic>
    </p:spTree>
    <p:extLst>
      <p:ext uri="{BB962C8B-B14F-4D97-AF65-F5344CB8AC3E}">
        <p14:creationId xmlns:p14="http://schemas.microsoft.com/office/powerpoint/2010/main" val="275391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B41C-533D-CF4A-90EC-87C1D269D2D0}"/>
              </a:ext>
            </a:extLst>
          </p:cNvPr>
          <p:cNvSpPr>
            <a:spLocks noGrp="1"/>
          </p:cNvSpPr>
          <p:nvPr>
            <p:ph type="title" idx="4294967295"/>
          </p:nvPr>
        </p:nvSpPr>
        <p:spPr>
          <a:xfrm>
            <a:off x="0" y="442912"/>
            <a:ext cx="12192000" cy="6712744"/>
          </a:xfrm>
        </p:spPr>
        <p:txBody>
          <a:bodyPr anchor="ctr">
            <a:normAutofit/>
          </a:bodyPr>
          <a:lstStyle/>
          <a:p>
            <a:pPr algn="ctr"/>
            <a:r>
              <a:rPr lang="en-GB"/>
              <a:t>THANK YOU </a:t>
            </a:r>
            <a:endParaRPr lang="en-US"/>
          </a:p>
        </p:txBody>
      </p:sp>
    </p:spTree>
    <p:extLst>
      <p:ext uri="{BB962C8B-B14F-4D97-AF65-F5344CB8AC3E}">
        <p14:creationId xmlns:p14="http://schemas.microsoft.com/office/powerpoint/2010/main" val="225748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F8D5-A9FF-2C4E-B156-ADD618D1F16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904CBA9-EEFC-9147-BF7A-BAFB60228C94}"/>
              </a:ext>
            </a:extLst>
          </p:cNvPr>
          <p:cNvPicPr>
            <a:picLocks noGrp="1" noChangeAspect="1"/>
          </p:cNvPicPr>
          <p:nvPr>
            <p:ph idx="1"/>
          </p:nvPr>
        </p:nvPicPr>
        <p:blipFill>
          <a:blip r:embed="rId2"/>
          <a:stretch>
            <a:fillRect/>
          </a:stretch>
        </p:blipFill>
        <p:spPr>
          <a:xfrm>
            <a:off x="1839762" y="785813"/>
            <a:ext cx="8693452" cy="5929312"/>
          </a:xfrm>
          <a:prstGeom prst="rect">
            <a:avLst/>
          </a:prstGeom>
        </p:spPr>
      </p:pic>
    </p:spTree>
    <p:extLst>
      <p:ext uri="{BB962C8B-B14F-4D97-AF65-F5344CB8AC3E}">
        <p14:creationId xmlns:p14="http://schemas.microsoft.com/office/powerpoint/2010/main" val="347430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2AA2-25AB-AA4E-8B67-2F5DCAEE5F9C}"/>
              </a:ext>
            </a:extLst>
          </p:cNvPr>
          <p:cNvSpPr>
            <a:spLocks noGrp="1"/>
          </p:cNvSpPr>
          <p:nvPr>
            <p:ph type="title"/>
          </p:nvPr>
        </p:nvSpPr>
        <p:spPr/>
        <p:txBody>
          <a:bodyPr/>
          <a:lstStyle/>
          <a:p>
            <a:r>
              <a:rPr lang="en-GB"/>
              <a:t>CONTENT</a:t>
            </a:r>
            <a:endParaRPr lang="en-US"/>
          </a:p>
        </p:txBody>
      </p:sp>
      <p:sp>
        <p:nvSpPr>
          <p:cNvPr id="3" name="Content Placeholder 2">
            <a:extLst>
              <a:ext uri="{FF2B5EF4-FFF2-40B4-BE49-F238E27FC236}">
                <a16:creationId xmlns:a16="http://schemas.microsoft.com/office/drawing/2014/main" id="{E838E122-224A-2C47-96DE-07253763A7F0}"/>
              </a:ext>
            </a:extLst>
          </p:cNvPr>
          <p:cNvSpPr>
            <a:spLocks noGrp="1"/>
          </p:cNvSpPr>
          <p:nvPr>
            <p:ph idx="1"/>
          </p:nvPr>
        </p:nvSpPr>
        <p:spPr/>
        <p:txBody>
          <a:bodyPr>
            <a:normAutofit fontScale="40000" lnSpcReduction="20000"/>
          </a:bodyPr>
          <a:lstStyle/>
          <a:p>
            <a:pPr marL="742950" indent="-742950">
              <a:buAutoNum type="arabicParenR"/>
            </a:pPr>
            <a:r>
              <a:rPr lang="en-GB" sz="4000" b="1">
                <a:latin typeface="Algerian" panose="02000000000000000000" pitchFamily="2" charset="0"/>
                <a:ea typeface="Algerian" panose="02000000000000000000" pitchFamily="2" charset="0"/>
              </a:rPr>
              <a:t>ABSTRACT </a:t>
            </a:r>
          </a:p>
          <a:p>
            <a:pPr marL="742950" indent="-742950">
              <a:buAutoNum type="arabicParenR"/>
            </a:pPr>
            <a:r>
              <a:rPr lang="en-GB" sz="4000" b="1">
                <a:latin typeface="Algerian" panose="02000000000000000000" pitchFamily="2" charset="0"/>
                <a:ea typeface="Algerian" panose="02000000000000000000" pitchFamily="2" charset="0"/>
              </a:rPr>
              <a:t>INTRODUCTION </a:t>
            </a:r>
          </a:p>
          <a:p>
            <a:pPr marL="742950" indent="-742950">
              <a:buAutoNum type="arabicParenR"/>
            </a:pPr>
            <a:r>
              <a:rPr lang="en-GB" sz="4000" b="1">
                <a:latin typeface="Algerian" panose="02000000000000000000" pitchFamily="2" charset="0"/>
                <a:ea typeface="Algerian" panose="02000000000000000000" pitchFamily="2" charset="0"/>
              </a:rPr>
              <a:t>PYTHON </a:t>
            </a:r>
          </a:p>
          <a:p>
            <a:pPr marL="742950" indent="-742950">
              <a:buAutoNum type="arabicParenR"/>
            </a:pPr>
            <a:r>
              <a:rPr lang="en-GB" sz="4000" b="1">
                <a:latin typeface="Algerian" panose="02000000000000000000" pitchFamily="2" charset="0"/>
                <a:ea typeface="Algerian" panose="02000000000000000000" pitchFamily="2" charset="0"/>
              </a:rPr>
              <a:t>IMPORT LIBRARIES</a:t>
            </a:r>
          </a:p>
          <a:p>
            <a:pPr marL="742950" indent="-742950">
              <a:buAutoNum type="arabicParenR"/>
            </a:pPr>
            <a:r>
              <a:rPr lang="en-GB" sz="4000" b="1">
                <a:latin typeface="Algerian" panose="02000000000000000000" pitchFamily="2" charset="0"/>
                <a:ea typeface="Algerian" panose="02000000000000000000" pitchFamily="2" charset="0"/>
              </a:rPr>
              <a:t>DESIGNING THE APPLICATION WINDOW </a:t>
            </a:r>
          </a:p>
          <a:p>
            <a:pPr marL="742950" indent="-742950">
              <a:buAutoNum type="arabicParenR"/>
            </a:pPr>
            <a:r>
              <a:rPr lang="en-GB" sz="4000" b="1">
                <a:latin typeface="Algerian" panose="02000000000000000000" pitchFamily="2" charset="0"/>
                <a:ea typeface="Algerian" panose="02000000000000000000" pitchFamily="2" charset="0"/>
              </a:rPr>
              <a:t>DIGITAL CLOCK FUNCTION </a:t>
            </a:r>
          </a:p>
          <a:p>
            <a:pPr marL="742950" indent="-742950">
              <a:buAutoNum type="arabicParenR"/>
            </a:pPr>
            <a:r>
              <a:rPr lang="en-GB" sz="4000" b="1">
                <a:latin typeface="Algerian" panose="02000000000000000000" pitchFamily="2" charset="0"/>
                <a:ea typeface="Algerian" panose="02000000000000000000" pitchFamily="2" charset="0"/>
              </a:rPr>
              <a:t>RUNNING THE APPLICATION </a:t>
            </a:r>
          </a:p>
          <a:p>
            <a:pPr marL="742950" indent="-742950">
              <a:buAutoNum type="arabicParenR"/>
            </a:pPr>
            <a:r>
              <a:rPr lang="en-GB" sz="4000" b="1">
                <a:latin typeface="Algerian" panose="02000000000000000000" pitchFamily="2" charset="0"/>
                <a:ea typeface="Algerian" panose="02000000000000000000" pitchFamily="2" charset="0"/>
              </a:rPr>
              <a:t>OUTPUT </a:t>
            </a:r>
          </a:p>
          <a:p>
            <a:pPr marL="742950" indent="-742950">
              <a:buAutoNum type="arabicParenR"/>
            </a:pPr>
            <a:endParaRPr lang="en-US" sz="4000" b="1">
              <a:latin typeface="Algerian" panose="02000000000000000000" pitchFamily="2" charset="0"/>
              <a:ea typeface="Algerian" panose="02000000000000000000" pitchFamily="2" charset="0"/>
            </a:endParaRPr>
          </a:p>
        </p:txBody>
      </p:sp>
    </p:spTree>
    <p:extLst>
      <p:ext uri="{BB962C8B-B14F-4D97-AF65-F5344CB8AC3E}">
        <p14:creationId xmlns:p14="http://schemas.microsoft.com/office/powerpoint/2010/main" val="88901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994D-8371-E249-83CA-8F32D8D7AFBD}"/>
              </a:ext>
            </a:extLst>
          </p:cNvPr>
          <p:cNvSpPr>
            <a:spLocks noGrp="1"/>
          </p:cNvSpPr>
          <p:nvPr>
            <p:ph type="title"/>
          </p:nvPr>
        </p:nvSpPr>
        <p:spPr/>
        <p:txBody>
          <a:bodyPr/>
          <a:lstStyle/>
          <a:p>
            <a:pPr algn="ctr"/>
            <a:r>
              <a:rPr lang="en-GB"/>
              <a:t>ABSTRACT </a:t>
            </a:r>
            <a:endParaRPr lang="en-US"/>
          </a:p>
        </p:txBody>
      </p:sp>
      <p:sp>
        <p:nvSpPr>
          <p:cNvPr id="3" name="Content Placeholder 2">
            <a:extLst>
              <a:ext uri="{FF2B5EF4-FFF2-40B4-BE49-F238E27FC236}">
                <a16:creationId xmlns:a16="http://schemas.microsoft.com/office/drawing/2014/main" id="{43819CA8-5683-1A45-97B6-79C9EA126887}"/>
              </a:ext>
            </a:extLst>
          </p:cNvPr>
          <p:cNvSpPr>
            <a:spLocks noGrp="1"/>
          </p:cNvSpPr>
          <p:nvPr>
            <p:ph idx="1"/>
          </p:nvPr>
        </p:nvSpPr>
        <p:spPr>
          <a:xfrm>
            <a:off x="1920240" y="2484918"/>
            <a:ext cx="8770571" cy="3651504"/>
          </a:xfrm>
        </p:spPr>
        <p:txBody>
          <a:bodyPr/>
          <a:lstStyle/>
          <a:p>
            <a:r>
              <a:rPr lang="en-US"/>
              <a:t> </a:t>
            </a:r>
            <a:r>
              <a:rPr lang="en-GB"/>
              <a:t>H</a:t>
            </a:r>
            <a:r>
              <a:rPr lang="en-US"/>
              <a:t>ow to build and design your digital clock window using python. This is a simple project to get started with Tkinter, which is a built-in package that comes with Python. Tkinter is basically a graphical user interface package. It has great features that can be used to create simple applications. And today we will use it to create our digital clock.The great part of building your own digital clock is you can customize it as you wish. From text font to background color, all the features are available to be customized.</a:t>
            </a:r>
          </a:p>
        </p:txBody>
      </p:sp>
    </p:spTree>
    <p:extLst>
      <p:ext uri="{BB962C8B-B14F-4D97-AF65-F5344CB8AC3E}">
        <p14:creationId xmlns:p14="http://schemas.microsoft.com/office/powerpoint/2010/main" val="36377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5FEE-9FA2-564C-AA16-23222494DD89}"/>
              </a:ext>
            </a:extLst>
          </p:cNvPr>
          <p:cNvSpPr>
            <a:spLocks noGrp="1"/>
          </p:cNvSpPr>
          <p:nvPr>
            <p:ph type="title"/>
          </p:nvPr>
        </p:nvSpPr>
        <p:spPr/>
        <p:txBody>
          <a:bodyPr/>
          <a:lstStyle/>
          <a:p>
            <a:pPr algn="ctr"/>
            <a:r>
              <a:rPr lang="en-GB" b="0"/>
              <a:t>INTRODUCTION </a:t>
            </a:r>
            <a:endParaRPr lang="en-US" b="0"/>
          </a:p>
        </p:txBody>
      </p:sp>
      <p:sp>
        <p:nvSpPr>
          <p:cNvPr id="3" name="Content Placeholder 2">
            <a:extLst>
              <a:ext uri="{FF2B5EF4-FFF2-40B4-BE49-F238E27FC236}">
                <a16:creationId xmlns:a16="http://schemas.microsoft.com/office/drawing/2014/main" id="{266181E7-E54D-DD4E-A18B-C6AF24BCF6C4}"/>
              </a:ext>
            </a:extLst>
          </p:cNvPr>
          <p:cNvSpPr>
            <a:spLocks noGrp="1"/>
          </p:cNvSpPr>
          <p:nvPr>
            <p:ph idx="1"/>
          </p:nvPr>
        </p:nvSpPr>
        <p:spPr/>
        <p:txBody>
          <a:bodyPr/>
          <a:lstStyle/>
          <a:p>
            <a:r>
              <a:rPr lang="en-IN" b="0" i="0">
                <a:solidFill>
                  <a:srgbClr val="292929"/>
                </a:solidFill>
                <a:effectLst/>
                <a:latin typeface="charter"/>
              </a:rPr>
              <a:t>This is a simple project to get started with Tkinter, which is a built-in package that comes with Python. Tkinter is basically a graphical user interface package. It has great features that can be used to create simple applications. And today we will use it to create our digital clock.</a:t>
            </a:r>
          </a:p>
          <a:p>
            <a:r>
              <a:rPr lang="en-IN" b="0" i="0">
                <a:solidFill>
                  <a:srgbClr val="292929"/>
                </a:solidFill>
                <a:effectLst/>
                <a:latin typeface="charter"/>
              </a:rPr>
              <a:t>The great part of building your own digital clock is you can customize it as you wish. From text font to background color, all the features are available to be customized</a:t>
            </a:r>
            <a:r>
              <a:rPr lang="en-GB" b="0" i="0">
                <a:solidFill>
                  <a:srgbClr val="292929"/>
                </a:solidFill>
                <a:effectLst/>
                <a:latin typeface="charter"/>
              </a:rPr>
              <a:t>.</a:t>
            </a:r>
            <a:endParaRPr lang="en-IN" b="0" i="0">
              <a:solidFill>
                <a:srgbClr val="292929"/>
              </a:solidFill>
              <a:effectLst/>
              <a:latin typeface="charter"/>
            </a:endParaRPr>
          </a:p>
          <a:p>
            <a:endParaRPr lang="en-US"/>
          </a:p>
        </p:txBody>
      </p:sp>
      <p:sp>
        <p:nvSpPr>
          <p:cNvPr id="4" name="TextBox 3">
            <a:extLst>
              <a:ext uri="{FF2B5EF4-FFF2-40B4-BE49-F238E27FC236}">
                <a16:creationId xmlns:a16="http://schemas.microsoft.com/office/drawing/2014/main" id="{AE1EBD70-E0F0-C74E-A1F5-E3C031C28764}"/>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51436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C1F2-3FA6-7A41-8405-011C842AD070}"/>
              </a:ext>
            </a:extLst>
          </p:cNvPr>
          <p:cNvSpPr>
            <a:spLocks noGrp="1"/>
          </p:cNvSpPr>
          <p:nvPr>
            <p:ph type="title"/>
          </p:nvPr>
        </p:nvSpPr>
        <p:spPr/>
        <p:txBody>
          <a:bodyPr/>
          <a:lstStyle/>
          <a:p>
            <a:pPr algn="ctr"/>
            <a:r>
              <a:rPr lang="en-GB"/>
              <a:t>PYTHON </a:t>
            </a:r>
            <a:endParaRPr lang="en-US"/>
          </a:p>
        </p:txBody>
      </p:sp>
      <p:sp>
        <p:nvSpPr>
          <p:cNvPr id="3" name="Content Placeholder 2">
            <a:extLst>
              <a:ext uri="{FF2B5EF4-FFF2-40B4-BE49-F238E27FC236}">
                <a16:creationId xmlns:a16="http://schemas.microsoft.com/office/drawing/2014/main" id="{A0C9D07C-AEE9-D642-951A-5F6DA987DA1F}"/>
              </a:ext>
            </a:extLst>
          </p:cNvPr>
          <p:cNvSpPr>
            <a:spLocks noGrp="1"/>
          </p:cNvSpPr>
          <p:nvPr>
            <p:ph idx="1"/>
          </p:nvPr>
        </p:nvSpPr>
        <p:spPr>
          <a:xfrm>
            <a:off x="1622584" y="2598026"/>
            <a:ext cx="8770571" cy="3651504"/>
          </a:xfrm>
        </p:spPr>
        <p:txBody>
          <a:bodyPr/>
          <a:lstStyle/>
          <a:p>
            <a:r>
              <a:rPr lang="en-IN" b="0" i="0">
                <a:solidFill>
                  <a:srgbClr val="292929"/>
                </a:solidFill>
                <a:effectLst/>
                <a:latin typeface="charter"/>
              </a:rPr>
              <a:t>Python is a general-purpose programming language that is becoming ever more popular for analyzing data. Python also lets you work quickly and integrate systems more effectively. Companies from all around the world are utilizing Python to gather bits of knowledge from their data. </a:t>
            </a:r>
            <a:endParaRPr lang="en-US"/>
          </a:p>
        </p:txBody>
      </p:sp>
    </p:spTree>
    <p:extLst>
      <p:ext uri="{BB962C8B-B14F-4D97-AF65-F5344CB8AC3E}">
        <p14:creationId xmlns:p14="http://schemas.microsoft.com/office/powerpoint/2010/main" val="208445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D19C-9818-874F-9AC2-BB41137C136D}"/>
              </a:ext>
            </a:extLst>
          </p:cNvPr>
          <p:cNvSpPr>
            <a:spLocks noGrp="1"/>
          </p:cNvSpPr>
          <p:nvPr>
            <p:ph type="title"/>
          </p:nvPr>
        </p:nvSpPr>
        <p:spPr/>
        <p:txBody>
          <a:bodyPr/>
          <a:lstStyle/>
          <a:p>
            <a:pPr algn="ctr"/>
            <a:r>
              <a:rPr lang="en-GB" b="0"/>
              <a:t>IMPORT LIBRARIES </a:t>
            </a:r>
            <a:endParaRPr lang="en-US" b="0"/>
          </a:p>
        </p:txBody>
      </p:sp>
      <p:sp>
        <p:nvSpPr>
          <p:cNvPr id="3" name="Content Placeholder 2">
            <a:extLst>
              <a:ext uri="{FF2B5EF4-FFF2-40B4-BE49-F238E27FC236}">
                <a16:creationId xmlns:a16="http://schemas.microsoft.com/office/drawing/2014/main" id="{5F3E46B7-61CD-3642-92A1-50D0A262BBFB}"/>
              </a:ext>
            </a:extLst>
          </p:cNvPr>
          <p:cNvSpPr>
            <a:spLocks noGrp="1"/>
          </p:cNvSpPr>
          <p:nvPr>
            <p:ph idx="1"/>
          </p:nvPr>
        </p:nvSpPr>
        <p:spPr>
          <a:xfrm>
            <a:off x="1920239" y="2472098"/>
            <a:ext cx="8770571" cy="3651504"/>
          </a:xfrm>
        </p:spPr>
        <p:txBody>
          <a:bodyPr/>
          <a:lstStyle/>
          <a:p>
            <a:r>
              <a:rPr lang="en-IN" b="0" i="0">
                <a:solidFill>
                  <a:srgbClr val="292929"/>
                </a:solidFill>
                <a:effectLst/>
                <a:latin typeface="charter"/>
              </a:rPr>
              <a:t>We will use two libraries in this project. And both of them come with Python, which means we don’t have to install them. These kind of libraries is called Python built-in packages.</a:t>
            </a:r>
          </a:p>
          <a:p>
            <a:r>
              <a:rPr lang="en-IN" b="0" i="0">
                <a:solidFill>
                  <a:srgbClr val="292929"/>
                </a:solidFill>
                <a:effectLst/>
                <a:latin typeface="charter"/>
              </a:rPr>
              <a:t>The main package we will use is Tkinter. You can learn more about Tkinter from </a:t>
            </a:r>
            <a:r>
              <a:rPr lang="en-IN" b="0" i="0" u="sng">
                <a:solidFill>
                  <a:srgbClr val="292929"/>
                </a:solidFill>
                <a:effectLst/>
                <a:latin typeface="charter"/>
                <a:hlinkClick r:id="rId2"/>
              </a:rPr>
              <a:t>here</a:t>
            </a:r>
            <a:r>
              <a:rPr lang="en-IN" b="0" i="0">
                <a:solidFill>
                  <a:srgbClr val="292929"/>
                </a:solidFill>
                <a:effectLst/>
                <a:latin typeface="charter"/>
              </a:rPr>
              <a:t>, the official documentation page.</a:t>
            </a:r>
          </a:p>
          <a:p>
            <a:r>
              <a:rPr lang="en-IN" b="0" i="0">
                <a:solidFill>
                  <a:srgbClr val="292929"/>
                </a:solidFill>
                <a:effectLst/>
                <a:latin typeface="charter"/>
              </a:rPr>
              <a:t>So for this step, all we need to do is to import them to our program:</a:t>
            </a:r>
          </a:p>
          <a:p>
            <a:r>
              <a:rPr lang="en-GB" b="0" i="0">
                <a:solidFill>
                  <a:srgbClr val="292929"/>
                </a:solidFill>
                <a:effectLst/>
                <a:latin typeface="Menlo"/>
              </a:rPr>
              <a:t>                                   </a:t>
            </a:r>
            <a:r>
              <a:rPr lang="en-IN" b="0" i="0">
                <a:solidFill>
                  <a:srgbClr val="292929"/>
                </a:solidFill>
                <a:effectLst/>
                <a:latin typeface="Menlo"/>
              </a:rPr>
              <a:t>from tkinter import Label, Tk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import time</a:t>
            </a:r>
            <a:endParaRPr lang="en-US"/>
          </a:p>
        </p:txBody>
      </p:sp>
    </p:spTree>
    <p:extLst>
      <p:ext uri="{BB962C8B-B14F-4D97-AF65-F5344CB8AC3E}">
        <p14:creationId xmlns:p14="http://schemas.microsoft.com/office/powerpoint/2010/main" val="7506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0E1B-DC7D-AC49-AD98-4A6B65F00636}"/>
              </a:ext>
            </a:extLst>
          </p:cNvPr>
          <p:cNvSpPr>
            <a:spLocks noGrp="1"/>
          </p:cNvSpPr>
          <p:nvPr>
            <p:ph type="title"/>
          </p:nvPr>
        </p:nvSpPr>
        <p:spPr/>
        <p:txBody>
          <a:bodyPr>
            <a:normAutofit fontScale="90000"/>
          </a:bodyPr>
          <a:lstStyle/>
          <a:p>
            <a:pPr algn="ctr"/>
            <a:r>
              <a:rPr lang="en-GB"/>
              <a:t>DESIGNING THE APPLICATION WINDOW </a:t>
            </a:r>
            <a:endParaRPr lang="en-US"/>
          </a:p>
        </p:txBody>
      </p:sp>
      <p:sp>
        <p:nvSpPr>
          <p:cNvPr id="3" name="Content Placeholder 2">
            <a:extLst>
              <a:ext uri="{FF2B5EF4-FFF2-40B4-BE49-F238E27FC236}">
                <a16:creationId xmlns:a16="http://schemas.microsoft.com/office/drawing/2014/main" id="{D0AE85E6-1536-9247-91B1-56318F6FBA6C}"/>
              </a:ext>
            </a:extLst>
          </p:cNvPr>
          <p:cNvSpPr>
            <a:spLocks noGrp="1"/>
          </p:cNvSpPr>
          <p:nvPr>
            <p:ph idx="1"/>
          </p:nvPr>
        </p:nvSpPr>
        <p:spPr>
          <a:xfrm>
            <a:off x="1920240" y="2460261"/>
            <a:ext cx="8770571" cy="3651504"/>
          </a:xfrm>
        </p:spPr>
        <p:txBody>
          <a:bodyPr>
            <a:normAutofit fontScale="92500" lnSpcReduction="20000"/>
          </a:bodyPr>
          <a:lstStyle/>
          <a:p>
            <a:r>
              <a:rPr lang="en-IN" b="0" i="0">
                <a:solidFill>
                  <a:srgbClr val="292929"/>
                </a:solidFill>
                <a:effectLst/>
                <a:latin typeface="charter"/>
              </a:rPr>
              <a:t>In this step, we will first define the window panel using Tkinter package. And after that, we will define the text design that we want to use for the digital clock.</a:t>
            </a:r>
          </a:p>
          <a:p>
            <a:r>
              <a:rPr lang="en-IN" b="0" i="0">
                <a:solidFill>
                  <a:srgbClr val="292929"/>
                </a:solidFill>
                <a:effectLst/>
                <a:latin typeface="sohne"/>
              </a:rPr>
              <a:t>Define the Window</a:t>
            </a:r>
          </a:p>
          <a:p>
            <a:r>
              <a:rPr lang="en-IN" b="0" i="0">
                <a:solidFill>
                  <a:srgbClr val="292929"/>
                </a:solidFill>
                <a:effectLst/>
                <a:latin typeface="charter"/>
              </a:rPr>
              <a:t>As mentioned earlier, we will use Tkinter package. Tkinter is can be defined as Tk. And after defining it, we will customize it.</a:t>
            </a:r>
          </a:p>
          <a:p>
            <a:r>
              <a:rPr lang="en-GB" b="0" i="0">
                <a:solidFill>
                  <a:srgbClr val="292929"/>
                </a:solidFill>
                <a:effectLst/>
                <a:latin typeface="Menlo"/>
              </a:rPr>
              <a:t>                                    </a:t>
            </a:r>
            <a:r>
              <a:rPr lang="en-IN" b="0" i="0">
                <a:solidFill>
                  <a:srgbClr val="292929"/>
                </a:solidFill>
                <a:effectLst/>
                <a:latin typeface="Menlo"/>
              </a:rPr>
              <a:t>app_window = Tk()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app_window.title("My Digital Time")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app_window.geometry("350x150")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app_window.resizable(0,0)</a:t>
            </a:r>
            <a:endParaRPr lang="en-US"/>
          </a:p>
        </p:txBody>
      </p:sp>
    </p:spTree>
    <p:extLst>
      <p:ext uri="{BB962C8B-B14F-4D97-AF65-F5344CB8AC3E}">
        <p14:creationId xmlns:p14="http://schemas.microsoft.com/office/powerpoint/2010/main" val="167842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78EF-74FF-7F4C-BC30-795FE1A1FF70}"/>
              </a:ext>
            </a:extLst>
          </p:cNvPr>
          <p:cNvSpPr>
            <a:spLocks noGrp="1"/>
          </p:cNvSpPr>
          <p:nvPr>
            <p:ph type="title"/>
          </p:nvPr>
        </p:nvSpPr>
        <p:spPr/>
        <p:txBody>
          <a:bodyPr>
            <a:normAutofit/>
          </a:bodyPr>
          <a:lstStyle/>
          <a:p>
            <a:pPr algn="ctr"/>
            <a:r>
              <a:rPr lang="en-GB"/>
              <a:t>DIGITAL CLOCK FUNCTION </a:t>
            </a:r>
            <a:endParaRPr lang="en-US"/>
          </a:p>
        </p:txBody>
      </p:sp>
      <p:sp>
        <p:nvSpPr>
          <p:cNvPr id="3" name="Content Placeholder 2">
            <a:extLst>
              <a:ext uri="{FF2B5EF4-FFF2-40B4-BE49-F238E27FC236}">
                <a16:creationId xmlns:a16="http://schemas.microsoft.com/office/drawing/2014/main" id="{32683310-9F97-9548-AD66-F170B74DA639}"/>
              </a:ext>
            </a:extLst>
          </p:cNvPr>
          <p:cNvSpPr>
            <a:spLocks noGrp="1"/>
          </p:cNvSpPr>
          <p:nvPr>
            <p:ph idx="1"/>
          </p:nvPr>
        </p:nvSpPr>
        <p:spPr>
          <a:xfrm>
            <a:off x="1979771" y="2264651"/>
            <a:ext cx="8770571" cy="3651504"/>
          </a:xfrm>
        </p:spPr>
        <p:txBody>
          <a:bodyPr/>
          <a:lstStyle/>
          <a:p>
            <a:r>
              <a:rPr lang="en-IN" b="0" i="0">
                <a:solidFill>
                  <a:srgbClr val="292929"/>
                </a:solidFill>
                <a:effectLst/>
                <a:latin typeface="charter"/>
              </a:rPr>
              <a:t>If we are working on an application project, functions are the best way to make things work. Functions are also great because they make the program more structured and easier to understand. Alright, let’s define our digital clock function then:</a:t>
            </a:r>
          </a:p>
          <a:p>
            <a:r>
              <a:rPr lang="en-GB" b="0" i="0">
                <a:solidFill>
                  <a:srgbClr val="292929"/>
                </a:solidFill>
                <a:effectLst/>
                <a:latin typeface="Menlo"/>
              </a:rPr>
              <a:t>                                           </a:t>
            </a:r>
            <a:r>
              <a:rPr lang="en-IN" b="0" i="0">
                <a:solidFill>
                  <a:srgbClr val="292929"/>
                </a:solidFill>
                <a:effectLst/>
                <a:latin typeface="Menlo"/>
              </a:rPr>
              <a:t>def digital_clock():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time_live = time.strftime("%H:%M:%S")</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label.config(text=time_live) </a:t>
            </a:r>
            <a:br>
              <a:rPr lang="en-IN" b="0" i="0">
                <a:solidFill>
                  <a:srgbClr val="292929"/>
                </a:solidFill>
                <a:effectLst/>
                <a:latin typeface="Menlo"/>
              </a:rPr>
            </a:br>
            <a:r>
              <a:rPr lang="en-GB" b="0" i="0">
                <a:solidFill>
                  <a:srgbClr val="292929"/>
                </a:solidFill>
                <a:effectLst/>
                <a:latin typeface="Menlo"/>
              </a:rPr>
              <a:t>                                           </a:t>
            </a:r>
            <a:r>
              <a:rPr lang="en-IN" b="0" i="0">
                <a:solidFill>
                  <a:srgbClr val="292929"/>
                </a:solidFill>
                <a:effectLst/>
                <a:latin typeface="Menlo"/>
              </a:rPr>
              <a:t>label.after(200, digital_clock)</a:t>
            </a:r>
            <a:endParaRPr lang="en-US"/>
          </a:p>
        </p:txBody>
      </p:sp>
    </p:spTree>
    <p:extLst>
      <p:ext uri="{BB962C8B-B14F-4D97-AF65-F5344CB8AC3E}">
        <p14:creationId xmlns:p14="http://schemas.microsoft.com/office/powerpoint/2010/main" val="3388965857"/>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431"/>
      </a:dk2>
      <a:lt2>
        <a:srgbClr val="F1F3F0"/>
      </a:lt2>
      <a:accent1>
        <a:srgbClr val="CC2BE5"/>
      </a:accent1>
      <a:accent2>
        <a:srgbClr val="6E1BD4"/>
      </a:accent2>
      <a:accent3>
        <a:srgbClr val="312BE5"/>
      </a:accent3>
      <a:accent4>
        <a:srgbClr val="1961D3"/>
      </a:accent4>
      <a:accent5>
        <a:srgbClr val="29BADE"/>
      </a:accent5>
      <a:accent6>
        <a:srgbClr val="17C29D"/>
      </a:accent6>
      <a:hlink>
        <a:srgbClr val="3F90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SketchLinesVTI</vt:lpstr>
      <vt:lpstr>DIGITAL CLOCK USING PYTHON </vt:lpstr>
      <vt:lpstr>PowerPoint Presentation</vt:lpstr>
      <vt:lpstr>CONTENT</vt:lpstr>
      <vt:lpstr>ABSTRACT </vt:lpstr>
      <vt:lpstr>INTRODUCTION </vt:lpstr>
      <vt:lpstr>PYTHON </vt:lpstr>
      <vt:lpstr>IMPORT LIBRARIES </vt:lpstr>
      <vt:lpstr>DESIGNING THE APPLICATION WINDOW </vt:lpstr>
      <vt:lpstr>DIGITAL CLOCK FUNCTION </vt:lpstr>
      <vt:lpstr>RUNNING THE APPLICATION </vt:lpstr>
      <vt:lpstr>OUTPUT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CLOCK USING PYTHON </dc:title>
  <dc:creator>Unknown User</dc:creator>
  <cp:lastModifiedBy>Unknown User</cp:lastModifiedBy>
  <cp:revision>2</cp:revision>
  <dcterms:created xsi:type="dcterms:W3CDTF">2021-01-19T08:05:12Z</dcterms:created>
  <dcterms:modified xsi:type="dcterms:W3CDTF">2021-01-19T09:03:16Z</dcterms:modified>
</cp:coreProperties>
</file>