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7" r:id="rId12"/>
    <p:sldId id="269" r:id="rId13"/>
    <p:sldId id="271" r:id="rId14"/>
    <p:sldId id="272" r:id="rId15"/>
    <p:sldId id="273" r:id="rId16"/>
    <p:sldId id="274" r:id="rId17"/>
    <p:sldId id="265" r:id="rId18"/>
    <p:sldId id="277" r:id="rId19"/>
    <p:sldId id="278" r:id="rId20"/>
    <p:sldId id="279" r:id="rId21"/>
    <p:sldId id="280" r:id="rId22"/>
    <p:sldId id="281" r:id="rId23"/>
  </p:sldIdLst>
  <p:sldSz cx="12192000" cy="6858000"/>
  <p:notesSz cx="7559675" cy="1069149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1: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 name="Google Shape;55;p1: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2: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 name="Google Shape;61;p2: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3: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3: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5: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 name="Google Shape;79;p5: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7: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 name="Google Shape;84;p7: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8: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 name="Google Shape;90;p8: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9: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9: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p:txBody>
      </p:sp>
      <p:sp>
        <p:nvSpPr>
          <p:cNvPr id="47" name="Google Shape;47;p1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609480" y="190440"/>
            <a:ext cx="10972500" cy="5820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37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p:txBody>
      </p:sp>
      <p:sp>
        <p:nvSpPr>
          <p:cNvPr id="52" name="Google Shape;52;p13"/>
          <p:cNvSpPr txBox="1"/>
          <p:nvPr>
            <p:ph type="subTitle" idx="1"/>
          </p:nvPr>
        </p:nvSpPr>
        <p:spPr>
          <a:xfrm>
            <a:off x="609480" y="1174680"/>
            <a:ext cx="10972500" cy="49524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2400"/>
              <a:buNone/>
              <a:defRPr/>
            </a:lvl1pPr>
            <a:lvl2pPr lvl="1" algn="l" rtl="0">
              <a:spcBef>
                <a:spcPts val="1600"/>
              </a:spcBef>
              <a:spcAft>
                <a:spcPts val="0"/>
              </a:spcAft>
              <a:buSzPts val="1900"/>
              <a:buNone/>
              <a:defRPr/>
            </a:lvl2pPr>
            <a:lvl3pPr lvl="2" algn="l" rtl="0">
              <a:spcBef>
                <a:spcPts val="1600"/>
              </a:spcBef>
              <a:spcAft>
                <a:spcPts val="0"/>
              </a:spcAft>
              <a:buSzPts val="1900"/>
              <a:buNone/>
              <a:defRPr/>
            </a:lvl3pPr>
            <a:lvl4pPr lvl="3" algn="l" rtl="0">
              <a:spcBef>
                <a:spcPts val="1600"/>
              </a:spcBef>
              <a:spcAft>
                <a:spcPts val="0"/>
              </a:spcAft>
              <a:buSzPts val="1900"/>
              <a:buNone/>
              <a:defRPr/>
            </a:lvl4pPr>
            <a:lvl5pPr lvl="4" algn="l" rtl="0">
              <a:spcBef>
                <a:spcPts val="1600"/>
              </a:spcBef>
              <a:spcAft>
                <a:spcPts val="0"/>
              </a:spcAft>
              <a:buSzPts val="1900"/>
              <a:buNone/>
              <a:defRPr/>
            </a:lvl5pPr>
            <a:lvl6pPr lvl="5" algn="l" rtl="0">
              <a:spcBef>
                <a:spcPts val="1600"/>
              </a:spcBef>
              <a:spcAft>
                <a:spcPts val="0"/>
              </a:spcAft>
              <a:buSzPts val="1900"/>
              <a:buNone/>
              <a:defRPr/>
            </a:lvl6pPr>
            <a:lvl7pPr lvl="6" algn="l" rtl="0">
              <a:spcBef>
                <a:spcPts val="1600"/>
              </a:spcBef>
              <a:spcAft>
                <a:spcPts val="0"/>
              </a:spcAft>
              <a:buSzPts val="1900"/>
              <a:buNone/>
              <a:defRPr/>
            </a:lvl7pPr>
            <a:lvl8pPr lvl="7" algn="l" rtl="0">
              <a:spcBef>
                <a:spcPts val="1600"/>
              </a:spcBef>
              <a:spcAft>
                <a:spcPts val="0"/>
              </a:spcAft>
              <a:buSzPts val="1900"/>
              <a:buNone/>
              <a:defRPr/>
            </a:lvl8pPr>
            <a:lvl9pPr lvl="8" algn="l" rtl="0">
              <a:spcBef>
                <a:spcPts val="1600"/>
              </a:spcBef>
              <a:spcAft>
                <a:spcPts val="1600"/>
              </a:spcAft>
              <a:buSzPts val="1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19" name="Google Shape;19;p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3" name="Google Shape;23;p5"/>
          <p:cNvSpPr txBox="1"/>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4" name="Google Shape;24;p5"/>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1" name="Google Shape;31;p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40" name="Google Shape;40;p9"/>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p:txBody>
      </p:sp>
      <p:sp>
        <p:nvSpPr>
          <p:cNvPr id="43" name="Google Shape;43;p10"/>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6" name="Shape 56"/>
        <p:cNvGrpSpPr/>
        <p:nvPr/>
      </p:nvGrpSpPr>
      <p:grpSpPr>
        <a:xfrm>
          <a:off x="0" y="0"/>
          <a:ext cx="0" cy="0"/>
          <a:chOff x="0" y="0"/>
          <a:chExt cx="0" cy="0"/>
        </a:xfrm>
      </p:grpSpPr>
      <p:sp>
        <p:nvSpPr>
          <p:cNvPr id="57" name="Google Shape;57;p14"/>
          <p:cNvSpPr txBox="1"/>
          <p:nvPr/>
        </p:nvSpPr>
        <p:spPr>
          <a:xfrm>
            <a:off x="1523880" y="735480"/>
            <a:ext cx="9143640" cy="21866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IN" sz="9600" b="1" strike="noStrike">
                <a:solidFill>
                  <a:srgbClr val="FFCA28"/>
                </a:solidFill>
                <a:latin typeface="Arial"/>
                <a:ea typeface="Arial"/>
                <a:cs typeface="Arial"/>
                <a:sym typeface="Arial"/>
              </a:rPr>
              <a:t>Odoo</a:t>
            </a:r>
            <a:r>
              <a:rPr lang="en-IN" sz="9600" b="0" strike="noStrike">
                <a:solidFill>
                  <a:srgbClr val="000000"/>
                </a:solidFill>
                <a:latin typeface="Arial"/>
                <a:ea typeface="Arial"/>
                <a:cs typeface="Arial"/>
                <a:sym typeface="Arial"/>
              </a:rPr>
              <a:t> </a:t>
            </a:r>
            <a:r>
              <a:rPr lang="en-IN" sz="9600" b="1" strike="noStrike">
                <a:solidFill>
                  <a:srgbClr val="000000"/>
                </a:solidFill>
                <a:latin typeface="Arial"/>
                <a:ea typeface="Arial"/>
                <a:cs typeface="Arial"/>
                <a:sym typeface="Arial"/>
              </a:rPr>
              <a:t>India</a:t>
            </a:r>
            <a:endParaRPr sz="9600" b="0" strike="noStrike">
              <a:solidFill>
                <a:srgbClr val="000000"/>
              </a:solidFill>
              <a:latin typeface="Arial"/>
              <a:ea typeface="Arial"/>
              <a:cs typeface="Arial"/>
              <a:sym typeface="Arial"/>
            </a:endParaRPr>
          </a:p>
        </p:txBody>
      </p:sp>
      <p:sp>
        <p:nvSpPr>
          <p:cNvPr id="58" name="Google Shape;58;p14"/>
          <p:cNvSpPr txBox="1"/>
          <p:nvPr/>
        </p:nvSpPr>
        <p:spPr>
          <a:xfrm>
            <a:off x="874800" y="4341960"/>
            <a:ext cx="10501200" cy="1654920"/>
          </a:xfrm>
          <a:prstGeom prst="rect">
            <a:avLst/>
          </a:prstGeom>
          <a:noFill/>
          <a:ln>
            <a:noFill/>
          </a:ln>
        </p:spPr>
        <p:txBody>
          <a:bodyPr spcFirstLastPara="1" wrap="square" lIns="90000" tIns="45000" rIns="90000" bIns="45000" anchor="t" anchorCtr="0">
            <a:normAutofit/>
          </a:bodyPr>
          <a:lstStyle/>
          <a:p>
            <a:pPr marL="0" marR="0" lvl="0" indent="0" algn="r" rtl="0">
              <a:lnSpc>
                <a:spcPct val="100000"/>
              </a:lnSpc>
              <a:spcBef>
                <a:spcPts val="0"/>
              </a:spcBef>
              <a:spcAft>
                <a:spcPts val="0"/>
              </a:spcAft>
              <a:buNone/>
            </a:pPr>
            <a:r>
              <a:rPr lang="en-IN" sz="3200" b="0" strike="noStrike">
                <a:solidFill>
                  <a:srgbClr val="FFFFFE"/>
                </a:solidFill>
                <a:latin typeface="Arial"/>
                <a:ea typeface="Arial"/>
                <a:cs typeface="Arial"/>
                <a:sym typeface="Arial"/>
              </a:rPr>
              <a:t>			</a:t>
            </a:r>
            <a:r>
              <a:rPr lang="en-IN" sz="2800" b="1" strike="noStrike">
                <a:solidFill>
                  <a:srgbClr val="333333"/>
                </a:solidFill>
                <a:latin typeface="Arial"/>
                <a:ea typeface="Arial"/>
                <a:cs typeface="Arial"/>
                <a:sym typeface="Arial"/>
              </a:rPr>
              <a:t>Address</a:t>
            </a:r>
            <a:r>
              <a:rPr lang="en-IN" sz="2800" b="1" strike="noStrike">
                <a:solidFill>
                  <a:srgbClr val="FFFFFE"/>
                </a:solidFill>
                <a:latin typeface="Arial"/>
                <a:ea typeface="Arial"/>
                <a:cs typeface="Arial"/>
                <a:sym typeface="Arial"/>
              </a:rPr>
              <a:t>: </a:t>
            </a:r>
            <a:endParaRPr sz="28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401 &amp; 402, Floor 4, </a:t>
            </a:r>
            <a:endParaRPr sz="20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IT Tower 3 InfoCity Gate, </a:t>
            </a:r>
            <a:endParaRPr sz="20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1, Gandhinagar, Gujarat 382007</a:t>
            </a:r>
            <a:endParaRPr sz="2000" b="0" strike="noStrike">
              <a:solidFill>
                <a:srgbClr val="FFFFF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ORGANIZATION</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623570" y="1844675"/>
            <a:ext cx="10972165" cy="37109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rgbClr val="000000"/>
                </a:solidFill>
                <a:latin typeface="Arial"/>
                <a:ea typeface="Arial"/>
                <a:cs typeface="Arial"/>
                <a:sym typeface="Arial"/>
              </a:rPr>
              <a:t>Departments in Odoo:</a:t>
            </a:r>
            <a:endParaRPr lang="en-IN" sz="3200" b="1" strike="noStrike">
              <a:solidFill>
                <a:srgbClr val="000000"/>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Sales</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Research &amp; Development</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Upgrade</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Deveopment on demand</a:t>
            </a:r>
            <a:endParaRPr lang="en-IN" sz="3200" b="1" strike="noStrike">
              <a:solidFill>
                <a:schemeClr val="bg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3657600" marR="0" lvl="8"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Sales</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In Sales, you’re either a hunter or a farmer: the former negotiate and sign new customers (Business Advisors, Partnership Recruitment), the latter build and nurture long-term business  relationships with partners (Account Manager) or clients (Customer Success Team "CST"). For the ambitious ones who want to work with the big guys, our Mid-market &amp; Corporate team will suit you just fine.</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Sales are superman/women; they do demos, understand the business, find tailored solutions to pain points, negotiate contracts, etc. The direct sales are business advisors, more than salesmen (no outbound sales).</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Research &amp; Development</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The R&amp;D department works at the core of the product development. Each team has different responsibilities; a set of apps, frontend framework (JS), backend (Python), IA, mobile apps, etc. </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There is no planning, no budget, no boring managers: just smart engineers and great technology</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Odoo Update</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As the name denotes, it is switching over from Odoo 13 to the latest Odoo 14. Keep in mind that it does not change the edition from community to enterprise editions, and it also does not cover the hosting type or migration from enterprise software to Odoo. </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As discussed, an updated version gives you more ease of use, better options, and better technical support for doing complicated tasks. An updated version also gives you timely alerts on other newer additions, better workflow, and options for availing of other premium services for Odoo customization.</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a:solidFill>
                  <a:schemeClr val="tx1"/>
                </a:solidFill>
                <a:sym typeface="Arial"/>
              </a:rPr>
              <a:t>Deveopment on demand</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We have proven the offshore methodology to be successful for any project development, as long as it's combined with the right project management.</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you will be responsible for creating and customizing Odoo modules, developing and implementing features.</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Create and customize Odoo modules based on our business needs.</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Develop and implement new features and functionalities in Odoo.</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Troubleshoot and debug any issues with our Odoo installation.</a:t>
            </a:r>
            <a:endParaRPr lang="en-IN" sz="2400" b="1" strike="noStrike">
              <a:solidFill>
                <a:schemeClr val="bg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207895" y="-27305"/>
            <a:ext cx="6998335" cy="6895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My Intenrship Experience</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strike="noStrike">
                <a:solidFill>
                  <a:schemeClr val="bg1"/>
                </a:solidFill>
                <a:latin typeface="Arial"/>
                <a:ea typeface="Arial"/>
                <a:cs typeface="Arial"/>
                <a:sym typeface="Arial"/>
              </a:rPr>
              <a:t>Odoo Training:</a:t>
            </a:r>
            <a:endParaRPr lang="en-IN" sz="28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a:solidFill>
                  <a:schemeClr val="tx1"/>
                </a:solidFill>
                <a:sym typeface="Arial"/>
              </a:rPr>
              <a:t>Training Duration: - 2 Months</a:t>
            </a:r>
            <a:endParaRPr lang="en-IN" sz="2800" b="1" strike="noStrike">
              <a:solidFill>
                <a:schemeClr val="tx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a:solidFill>
                  <a:schemeClr val="tx1"/>
                </a:solidFill>
                <a:sym typeface="Arial"/>
              </a:rPr>
              <a:t>Module :- Real Estate Advertisement Module</a:t>
            </a:r>
            <a:endParaRPr lang="en-IN" sz="2800" b="1" strike="noStrike">
              <a:solidFill>
                <a:schemeClr val="tx1"/>
              </a:solidFill>
              <a:latin typeface="Arial"/>
              <a:ea typeface="Arial"/>
              <a:cs typeface="Arial"/>
              <a:sym typeface="Arial"/>
            </a:endParaRPr>
          </a:p>
          <a:p>
            <a:pPr marL="457200" marR="0" lvl="1" indent="0" algn="l" rtl="0">
              <a:lnSpc>
                <a:spcPct val="100000"/>
              </a:lnSpc>
              <a:spcBef>
                <a:spcPts val="400"/>
              </a:spcBef>
              <a:spcAft>
                <a:spcPts val="0"/>
              </a:spcAft>
              <a:buClr>
                <a:srgbClr val="000000"/>
              </a:buClr>
              <a:buSzPts val="2000"/>
              <a:buFont typeface="Arial" panose="02080604020202020204" pitchFamily="34" charset="0"/>
              <a:buNone/>
            </a:pPr>
            <a:endParaRPr lang="en-IN" sz="2800" b="1" strike="noStrike">
              <a:solidFill>
                <a:schemeClr val="bg1"/>
              </a:solidFill>
              <a:latin typeface="Arial"/>
              <a:ea typeface="Arial"/>
              <a:cs typeface="Arial"/>
              <a:sym typeface="Arial"/>
            </a:endParaRPr>
          </a:p>
          <a:p>
            <a:pPr marL="457200" marR="0" lvl="1" indent="0" algn="l" rtl="0">
              <a:lnSpc>
                <a:spcPct val="100000"/>
              </a:lnSpc>
              <a:spcBef>
                <a:spcPts val="400"/>
              </a:spcBef>
              <a:spcAft>
                <a:spcPts val="0"/>
              </a:spcAft>
              <a:buClr>
                <a:srgbClr val="000000"/>
              </a:buClr>
              <a:buSzPts val="2000"/>
              <a:buFont typeface="Arial" panose="02080604020202020204" pitchFamily="34" charset="0"/>
              <a:buNone/>
            </a:pPr>
            <a:endParaRPr lang="en-IN" sz="28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strike="noStrike">
                <a:solidFill>
                  <a:schemeClr val="bg1"/>
                </a:solidFill>
                <a:latin typeface="Arial"/>
                <a:ea typeface="Arial"/>
                <a:cs typeface="Arial"/>
                <a:sym typeface="Arial"/>
              </a:rPr>
              <a:t>Description :- </a:t>
            </a:r>
            <a:endParaRPr lang="en-IN" sz="28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In the training, we worked on the module “Real Estate Advertisement Module”.</a:t>
            </a:r>
            <a:endParaRPr lang="en-IN" sz="2400" b="1" strike="noStrike">
              <a:solidFill>
                <a:schemeClr val="tx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In which we added the functionality such as – property offer, property tags, property types.</a:t>
            </a:r>
            <a:endParaRPr lang="en-IN" sz="2400" b="1" strike="noStrike">
              <a:solidFill>
                <a:schemeClr val="tx1"/>
              </a:solidFill>
              <a:latin typeface="Arial"/>
              <a:ea typeface="Arial"/>
              <a:cs typeface="Arial"/>
              <a:sym typeface="Arial"/>
            </a:endParaRPr>
          </a:p>
          <a:p>
            <a:pPr marL="457200" marR="0" lvl="1"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We used languages such as – python, xml and javascript and for the database we used postgresql.</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We have also added the functionality to generate the invoice of the sold property and also to download it’s pdf report.</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After odoo training i completed my functional and technical training.</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2329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Current working Experince	..</a:t>
            </a: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After completing the training, I am currently working in the sentry team of the R&amp;D department.</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Currently we have 20 people working in our team.</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strike="noStrike">
                <a:solidFill>
                  <a:schemeClr val="bg1"/>
                </a:solidFill>
                <a:latin typeface="Arial"/>
                <a:ea typeface="Arial"/>
                <a:cs typeface="Arial"/>
                <a:sym typeface="Arial"/>
              </a:rPr>
              <a:t>SENTRY :</a:t>
            </a:r>
            <a:endParaRPr lang="en-IN" sz="28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Sentry is a team in R&amp;D department in odoo which uses the sentry platform.</a:t>
            </a:r>
            <a:endParaRPr lang="en-IN" sz="2400" b="1" strike="noStrike">
              <a:solidFill>
                <a:schemeClr val="tx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Sentry is crash reporting platform that provides you with “real-time insight into production deployments with info to reproduce and fix crashes”.</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3329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Current working Experince	..</a:t>
            </a: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It is third party software used by odoo.</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Sentry has support for Javascript, React, Node, Python, PHP, Ruby, Java and other programming languages.</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In odoo, sentry report the errors (trace back) that occurred in the user’s database.</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And our team try to generate the same error by information provided by sentry and fix them.</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Basically, team sentry fixes all the bugs that has come in the user’s database.</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2" name="Shape 62"/>
        <p:cNvGrpSpPr/>
        <p:nvPr/>
      </p:nvGrpSpPr>
      <p:grpSpPr>
        <a:xfrm>
          <a:off x="0" y="0"/>
          <a:ext cx="0" cy="0"/>
          <a:chOff x="0" y="0"/>
          <a:chExt cx="0" cy="0"/>
        </a:xfrm>
      </p:grpSpPr>
      <p:sp>
        <p:nvSpPr>
          <p:cNvPr id="63" name="Google Shape;63;p15"/>
          <p:cNvSpPr txBox="1"/>
          <p:nvPr/>
        </p:nvSpPr>
        <p:spPr>
          <a:xfrm>
            <a:off x="647640" y="1383840"/>
            <a:ext cx="10515240" cy="1325160"/>
          </a:xfrm>
          <a:prstGeom prst="rect">
            <a:avLst/>
          </a:prstGeom>
          <a:noFill/>
          <a:ln>
            <a:noFill/>
          </a:ln>
        </p:spPr>
        <p:txBody>
          <a:bodyPr spcFirstLastPara="1" wrap="square" lIns="90000" tIns="45000" rIns="90000" bIns="45000" anchor="ctr" anchorCtr="0">
            <a:normAutofit fontScale="83000" lnSpcReduction="10000"/>
          </a:bodyPr>
          <a:lstStyle/>
          <a:p>
            <a:pPr marL="0" marR="0" lvl="0" indent="0" algn="l" rtl="0">
              <a:lnSpc>
                <a:spcPct val="100000"/>
              </a:lnSpc>
              <a:spcBef>
                <a:spcPts val="0"/>
              </a:spcBef>
              <a:spcAft>
                <a:spcPts val="0"/>
              </a:spcAft>
              <a:buNone/>
            </a:pPr>
            <a:r>
              <a:rPr lang="en-IN" sz="4800" b="1" strike="noStrike">
                <a:solidFill>
                  <a:srgbClr val="FFFFFE"/>
                </a:solidFill>
                <a:latin typeface="Arial"/>
                <a:ea typeface="Arial"/>
                <a:cs typeface="Arial"/>
                <a:sym typeface="Arial"/>
              </a:rPr>
              <a:t>		</a:t>
            </a:r>
            <a:r>
              <a:rPr lang="en-IN" sz="4900" b="1" strike="noStrike">
                <a:solidFill>
                  <a:srgbClr val="FFFFFE"/>
                </a:solidFill>
                <a:latin typeface="Arial"/>
                <a:ea typeface="Arial"/>
                <a:cs typeface="Arial"/>
                <a:sym typeface="Arial"/>
              </a:rPr>
              <a:t>Our </a:t>
            </a:r>
            <a:r>
              <a:rPr lang="en-IN" sz="4900" b="1">
                <a:solidFill>
                  <a:srgbClr val="FFFFFE"/>
                </a:solidFill>
              </a:rPr>
              <a:t>Internship</a:t>
            </a:r>
            <a:r>
              <a:rPr lang="en-IN" sz="4900" b="1" strike="noStrike">
                <a:solidFill>
                  <a:srgbClr val="FFFFFE"/>
                </a:solidFill>
                <a:latin typeface="Arial"/>
                <a:ea typeface="Arial"/>
                <a:cs typeface="Arial"/>
                <a:sym typeface="Arial"/>
              </a:rPr>
              <a:t> Experience</a:t>
            </a:r>
            <a:br>
              <a:rPr lang="en-IN" sz="1800"/>
            </a:br>
            <a:r>
              <a:rPr lang="en-IN" sz="4900" b="1" strike="noStrike">
                <a:solidFill>
                  <a:srgbClr val="FFFFFE"/>
                </a:solidFill>
                <a:latin typeface="Arial"/>
                <a:ea typeface="Arial"/>
                <a:cs typeface="Arial"/>
                <a:sym typeface="Arial"/>
              </a:rPr>
              <a:t>			    At odoo India</a:t>
            </a:r>
            <a:endParaRPr sz="4900" b="1" strike="noStrike">
              <a:solidFill>
                <a:srgbClr val="FFFFFE"/>
              </a:solidFill>
              <a:latin typeface="Arial"/>
              <a:ea typeface="Arial"/>
              <a:cs typeface="Arial"/>
              <a:sym typeface="Arial"/>
            </a:endParaRPr>
          </a:p>
        </p:txBody>
      </p:sp>
      <p:sp>
        <p:nvSpPr>
          <p:cNvPr id="64" name="Google Shape;64;p15"/>
          <p:cNvSpPr txBox="1"/>
          <p:nvPr/>
        </p:nvSpPr>
        <p:spPr>
          <a:xfrm>
            <a:off x="5963760" y="4400640"/>
            <a:ext cx="5899320" cy="2121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200" b="1" strike="noStrike">
                <a:solidFill>
                  <a:srgbClr val="191919"/>
                </a:solidFill>
                <a:latin typeface="Arial"/>
                <a:ea typeface="Arial"/>
                <a:cs typeface="Arial"/>
                <a:sym typeface="Arial"/>
              </a:rPr>
              <a:t>Prepared By :</a:t>
            </a:r>
            <a:endParaRPr sz="3200" b="0" strike="noStrike">
              <a:solidFill>
                <a:srgbClr val="191919"/>
              </a:solidFill>
              <a:latin typeface="Arial"/>
              <a:ea typeface="Arial"/>
              <a:cs typeface="Arial"/>
              <a:sym typeface="Arial"/>
            </a:endParaRPr>
          </a:p>
          <a:p>
            <a:pPr marL="0" marR="0" lvl="0" indent="0" algn="l" rtl="0">
              <a:lnSpc>
                <a:spcPct val="100000"/>
              </a:lnSpc>
              <a:spcBef>
                <a:spcPts val="640"/>
              </a:spcBef>
              <a:spcAft>
                <a:spcPts val="0"/>
              </a:spcAft>
              <a:buNone/>
            </a:pPr>
            <a:r>
              <a:rPr lang="en-IN" sz="3200" b="0" strike="noStrike">
                <a:solidFill>
                  <a:srgbClr val="191919"/>
                </a:solidFill>
                <a:latin typeface="Arial"/>
                <a:ea typeface="Arial"/>
                <a:cs typeface="Arial"/>
                <a:sym typeface="Arial"/>
              </a:rPr>
              <a:t>	</a:t>
            </a:r>
            <a:r>
              <a:rPr lang="en-IN" sz="2400" b="1" strike="noStrike">
                <a:solidFill>
                  <a:srgbClr val="191919"/>
                </a:solidFill>
                <a:latin typeface="Arial"/>
                <a:ea typeface="Arial"/>
                <a:cs typeface="Arial"/>
                <a:sym typeface="Arial"/>
              </a:rPr>
              <a:t>V</a:t>
            </a:r>
            <a:r>
              <a:rPr lang="en-IN" sz="2400" b="0" strike="noStrike">
                <a:solidFill>
                  <a:srgbClr val="191919"/>
                </a:solidFill>
                <a:latin typeface="Arial"/>
                <a:ea typeface="Arial"/>
                <a:cs typeface="Arial"/>
                <a:sym typeface="Arial"/>
              </a:rPr>
              <a:t>aghasiya </a:t>
            </a:r>
            <a:r>
              <a:rPr lang="en-IN" sz="2400" b="1" strike="noStrike">
                <a:solidFill>
                  <a:srgbClr val="191919"/>
                </a:solidFill>
                <a:latin typeface="Arial"/>
                <a:ea typeface="Arial"/>
                <a:cs typeface="Arial"/>
                <a:sym typeface="Arial"/>
              </a:rPr>
              <a:t>A</a:t>
            </a:r>
            <a:r>
              <a:rPr lang="en-IN" sz="2400" b="0" strike="noStrike">
                <a:solidFill>
                  <a:srgbClr val="191919"/>
                </a:solidFill>
                <a:latin typeface="Arial"/>
                <a:ea typeface="Arial"/>
                <a:cs typeface="Arial"/>
                <a:sym typeface="Arial"/>
              </a:rPr>
              <a:t>rchana  (</a:t>
            </a:r>
            <a:r>
              <a:rPr lang="en-IN" sz="2400" b="1" strike="noStrike">
                <a:solidFill>
                  <a:srgbClr val="191919"/>
                </a:solidFill>
                <a:latin typeface="Arial"/>
                <a:ea typeface="Arial"/>
                <a:cs typeface="Arial"/>
                <a:sym typeface="Arial"/>
              </a:rPr>
              <a:t>12108102</a:t>
            </a:r>
            <a:r>
              <a:rPr lang="en-IN" sz="2400" b="0" strike="noStrike">
                <a:solidFill>
                  <a:srgbClr val="191919"/>
                </a:solidFill>
                <a:latin typeface="Arial"/>
                <a:ea typeface="Arial"/>
                <a:cs typeface="Arial"/>
                <a:sym typeface="Arial"/>
              </a:rPr>
              <a:t>)</a:t>
            </a:r>
            <a:endParaRPr sz="2400" b="0" strike="noStrike">
              <a:solidFill>
                <a:srgbClr val="191919"/>
              </a:solidFill>
              <a:latin typeface="Arial"/>
              <a:ea typeface="Arial"/>
              <a:cs typeface="Arial"/>
              <a:sym typeface="Arial"/>
            </a:endParaRPr>
          </a:p>
          <a:p>
            <a:pPr marL="0" marR="0" lvl="0" indent="0" algn="l" rtl="0">
              <a:lnSpc>
                <a:spcPct val="100000"/>
              </a:lnSpc>
              <a:spcBef>
                <a:spcPts val="480"/>
              </a:spcBef>
              <a:spcAft>
                <a:spcPts val="0"/>
              </a:spcAft>
              <a:buNone/>
            </a:pPr>
            <a:r>
              <a:rPr lang="en-IN" sz="2400" b="0" strike="noStrike">
                <a:solidFill>
                  <a:srgbClr val="191919"/>
                </a:solidFill>
                <a:latin typeface="Arial"/>
                <a:ea typeface="Arial"/>
                <a:cs typeface="Arial"/>
                <a:sym typeface="Arial"/>
              </a:rPr>
              <a:t>	</a:t>
            </a:r>
            <a:r>
              <a:rPr lang="en-IN" sz="2400" b="1" strike="noStrike">
                <a:solidFill>
                  <a:srgbClr val="191919"/>
                </a:solidFill>
                <a:latin typeface="Arial"/>
                <a:ea typeface="Arial"/>
                <a:cs typeface="Arial"/>
                <a:sym typeface="Arial"/>
              </a:rPr>
              <a:t>G</a:t>
            </a:r>
            <a:r>
              <a:rPr lang="en-IN" sz="2400" b="0" strike="noStrike">
                <a:solidFill>
                  <a:srgbClr val="191919"/>
                </a:solidFill>
                <a:latin typeface="Arial"/>
                <a:ea typeface="Arial"/>
                <a:cs typeface="Arial"/>
                <a:sym typeface="Arial"/>
              </a:rPr>
              <a:t>ehlot </a:t>
            </a:r>
            <a:r>
              <a:rPr lang="en-IN" sz="2400" b="1" strike="noStrike">
                <a:solidFill>
                  <a:srgbClr val="191919"/>
                </a:solidFill>
                <a:latin typeface="Arial"/>
                <a:ea typeface="Arial"/>
                <a:cs typeface="Arial"/>
                <a:sym typeface="Arial"/>
              </a:rPr>
              <a:t>M</a:t>
            </a:r>
            <a:r>
              <a:rPr lang="en-IN" sz="2400" b="0" strike="noStrike">
                <a:solidFill>
                  <a:srgbClr val="191919"/>
                </a:solidFill>
                <a:latin typeface="Arial"/>
                <a:ea typeface="Arial"/>
                <a:cs typeface="Arial"/>
                <a:sym typeface="Arial"/>
              </a:rPr>
              <a:t>anthan        (</a:t>
            </a:r>
            <a:r>
              <a:rPr lang="en-IN" sz="2400" b="1" strike="noStrike">
                <a:solidFill>
                  <a:srgbClr val="191919"/>
                </a:solidFill>
                <a:latin typeface="Arial"/>
                <a:ea typeface="Arial"/>
                <a:cs typeface="Arial"/>
                <a:sym typeface="Arial"/>
              </a:rPr>
              <a:t>12108124</a:t>
            </a:r>
            <a:r>
              <a:rPr lang="en-IN" sz="2400" b="0" strike="noStrike">
                <a:solidFill>
                  <a:srgbClr val="191919"/>
                </a:solidFill>
                <a:latin typeface="Arial"/>
                <a:ea typeface="Arial"/>
                <a:cs typeface="Arial"/>
                <a:sym typeface="Arial"/>
              </a:rPr>
              <a:t>)</a:t>
            </a:r>
            <a:endParaRPr sz="2400" b="0" strike="noStrike">
              <a:solidFill>
                <a:srgbClr val="19191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83712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Current working Experince	..</a:t>
            </a: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36600" y="1917065"/>
            <a:ext cx="10717530" cy="39395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I was fortunate enough to work under the direct mentorship of our sentry team leadeer : bhaumik sir who was not only kind and knowledgeable but also knew how to teach a trainee of  an internship program.</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Problems can be difficult to solve on your own. That’s why working together as a team can offer quicker and often more effective solutions. </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8" name="Shape 68"/>
        <p:cNvGrpSpPr/>
        <p:nvPr/>
      </p:nvGrpSpPr>
      <p:grpSpPr>
        <a:xfrm>
          <a:off x="0" y="0"/>
          <a:ext cx="0" cy="0"/>
          <a:chOff x="0" y="0"/>
          <a:chExt cx="0" cy="0"/>
        </a:xfrm>
      </p:grpSpPr>
      <p:sp>
        <p:nvSpPr>
          <p:cNvPr id="69" name="Google Shape;69;p16"/>
          <p:cNvSpPr txBox="1"/>
          <p:nvPr/>
        </p:nvSpPr>
        <p:spPr>
          <a:xfrm>
            <a:off x="4172760" y="432000"/>
            <a:ext cx="10515240" cy="9205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4000" b="1" strike="noStrike">
                <a:solidFill>
                  <a:srgbClr val="000000"/>
                </a:solidFill>
                <a:latin typeface="Arial"/>
                <a:ea typeface="Arial"/>
                <a:cs typeface="Arial"/>
                <a:sym typeface="Arial"/>
              </a:rPr>
              <a:t>Odoo India </a:t>
            </a:r>
            <a:endParaRPr sz="4000" b="1" strike="noStrike">
              <a:solidFill>
                <a:srgbClr val="000000"/>
              </a:solidFill>
              <a:latin typeface="Arial"/>
              <a:ea typeface="Arial"/>
              <a:cs typeface="Arial"/>
              <a:sym typeface="Arial"/>
            </a:endParaRPr>
          </a:p>
        </p:txBody>
      </p:sp>
      <p:sp>
        <p:nvSpPr>
          <p:cNvPr id="70" name="Google Shape;70;p16"/>
          <p:cNvSpPr txBox="1"/>
          <p:nvPr/>
        </p:nvSpPr>
        <p:spPr>
          <a:xfrm>
            <a:off x="788760" y="1411560"/>
            <a:ext cx="10515240" cy="52124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Odoo is a suite of open source business apps that cover all your company needs: CRM, eCommerce, accounting, inventory, point of sale, project management, etc.</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latin typeface="Arial"/>
                <a:ea typeface="Arial"/>
                <a:cs typeface="Arial"/>
                <a:sym typeface="Arial"/>
              </a:rPr>
              <a:t>Odoo is a Belgian suite of business management software tools including, for example, CRM, e-commerce, billing, accounting, manufacturing, warehouse, project management, and inventory management.</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Between the Odoo apps and the tens of thousands of Community apps, there is something to help address all of your business needs in a single, cost-effective and modular solution: no more work to get different technology cooperating.</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Odoo apps are perfectly integrated with each other, allowing you to fully automate your business processes and reap the savings and benefits.</a:t>
            </a:r>
            <a:endParaRPr sz="20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4390110" y="5996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1" strike="noStrike">
                <a:solidFill>
                  <a:srgbClr val="000000"/>
                </a:solidFill>
                <a:latin typeface="Arial"/>
                <a:ea typeface="Arial"/>
                <a:cs typeface="Arial"/>
                <a:sym typeface="Arial"/>
              </a:rPr>
              <a:t>History</a:t>
            </a:r>
            <a:endParaRPr sz="3600" b="0" strike="noStrike">
              <a:solidFill>
                <a:srgbClr val="000000"/>
              </a:solidFill>
              <a:latin typeface="Arial"/>
              <a:ea typeface="Arial"/>
              <a:cs typeface="Arial"/>
              <a:sym typeface="Arial"/>
            </a:endParaRPr>
          </a:p>
        </p:txBody>
      </p:sp>
      <p:sp>
        <p:nvSpPr>
          <p:cNvPr id="76" name="Google Shape;76;p17"/>
          <p:cNvSpPr txBox="1"/>
          <p:nvPr/>
        </p:nvSpPr>
        <p:spPr>
          <a:xfrm>
            <a:off x="619560" y="1368000"/>
            <a:ext cx="10972440" cy="495252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In 2005, Fabien Pinckaers, the founder and current CEO of Odoo, started to develop his first software product, TinyERP. Three years later, the name was changed to OpenERP. The company started to grow quickly and in 2010, OpenERP had become a 100+ employee company.</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In 2013, the company won a Deloitte award for being the fastest-growing company in Belgium, with 1549% growth over a five-year period.</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In 2014, the company was renamed Odoo, to diversify itself from the term "ERP".[15] In 2015, Inc. Magazine placed Odoo in the top 5000 fastest-growing private companies in Europe,In 2019, the company raised a $90 million investment.</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In 2021, Odoo products were used by more than 5 million customers.Odoo expects to hire 1,000 new employees, according to CEO Fabien Pinckaers.</a:t>
            </a:r>
            <a:endParaRPr sz="2000" b="1"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0" name="Shape 80"/>
        <p:cNvGrpSpPr/>
        <p:nvPr/>
      </p:nvGrpSpPr>
      <p:grpSpPr>
        <a:xfrm>
          <a:off x="0" y="0"/>
          <a:ext cx="0" cy="0"/>
          <a:chOff x="0" y="0"/>
          <a:chExt cx="0" cy="0"/>
        </a:xfrm>
      </p:grpSpPr>
      <p:sp>
        <p:nvSpPr>
          <p:cNvPr id="81" name="Google Shape;81;p18"/>
          <p:cNvSpPr txBox="1"/>
          <p:nvPr/>
        </p:nvSpPr>
        <p:spPr>
          <a:xfrm>
            <a:off x="792000" y="504000"/>
            <a:ext cx="11044440" cy="59040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Initial release date:</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7B6993"/>
              </a:buClr>
              <a:buSzPts val="2100"/>
              <a:buFont typeface="Noto Sans Symbols"/>
              <a:buChar char="−"/>
            </a:pPr>
            <a:r>
              <a:rPr lang="en-IN" sz="2100" b="0" i="0" u="none" strike="noStrike" cap="none">
                <a:solidFill>
                  <a:srgbClr val="7B6993"/>
                </a:solidFill>
                <a:latin typeface="Arial"/>
                <a:ea typeface="Arial"/>
                <a:cs typeface="Arial"/>
                <a:sym typeface="Arial"/>
              </a:rPr>
              <a:t> </a:t>
            </a:r>
            <a:r>
              <a:rPr lang="en-IN" sz="2100" b="1" i="0" u="none" strike="noStrike" cap="none">
                <a:solidFill>
                  <a:srgbClr val="FFFFFE"/>
                </a:solidFill>
                <a:latin typeface="Arial"/>
                <a:ea typeface="Arial"/>
                <a:cs typeface="Arial"/>
                <a:sym typeface="Arial"/>
              </a:rPr>
              <a:t>February 2005</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Developer</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Odoo SA</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License:</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000000"/>
              </a:buClr>
              <a:buSzPts val="2100"/>
              <a:buFont typeface="Noto Sans Symbols"/>
              <a:buChar char="−"/>
            </a:pPr>
            <a:r>
              <a:rPr lang="en-IN" sz="2100" b="0" i="0" u="none" strike="noStrike" cap="none">
                <a:solidFill>
                  <a:srgbClr val="FFFFFE"/>
                </a:solidFill>
                <a:latin typeface="Arial"/>
                <a:ea typeface="Arial"/>
                <a:cs typeface="Arial"/>
                <a:sym typeface="Arial"/>
              </a:rPr>
              <a:t> </a:t>
            </a:r>
            <a:r>
              <a:rPr lang="en-IN" sz="2100" b="1" i="0" u="none" strike="noStrike" cap="none">
                <a:solidFill>
                  <a:srgbClr val="FFFFFE"/>
                </a:solidFill>
                <a:latin typeface="Arial"/>
                <a:ea typeface="Arial"/>
                <a:cs typeface="Arial"/>
                <a:sym typeface="Arial"/>
              </a:rPr>
              <a:t>"Community" version: GNU Lesser General Public License v3; "Enterprise" version: Proprietary license</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Repository</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365"/>
              </a:spcBef>
              <a:spcAft>
                <a:spcPts val="0"/>
              </a:spcAft>
              <a:buClr>
                <a:srgbClr val="A51842"/>
              </a:buClr>
              <a:buSzPts val="1840"/>
              <a:buFont typeface="Noto Sans Symbols"/>
              <a:buChar char="−"/>
            </a:pPr>
            <a:r>
              <a:rPr lang="en-IN" sz="1840" b="1" i="0" u="none" strike="noStrike" cap="none">
                <a:solidFill>
                  <a:srgbClr val="FFFFFE"/>
                </a:solidFill>
                <a:latin typeface="Arial"/>
                <a:ea typeface="Arial"/>
                <a:cs typeface="Arial"/>
                <a:sym typeface="Arial"/>
              </a:rPr>
              <a:t>github.com/odoo/odoo</a:t>
            </a:r>
            <a:endParaRPr sz="184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Operating system:</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Linux, Unix-like, OS X, Windows, iOS, Android</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Preview release:</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master</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Programming languages</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Python, JavaScript</a:t>
            </a:r>
            <a:endParaRPr sz="21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5" name="Shape 85"/>
        <p:cNvGrpSpPr/>
        <p:nvPr/>
      </p:nvGrpSpPr>
      <p:grpSpPr>
        <a:xfrm>
          <a:off x="0" y="0"/>
          <a:ext cx="0" cy="0"/>
          <a:chOff x="0" y="0"/>
          <a:chExt cx="0" cy="0"/>
        </a:xfrm>
      </p:grpSpPr>
      <p:sp>
        <p:nvSpPr>
          <p:cNvPr id="86" name="Google Shape;86;p19"/>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87" name="Google Shape;87;p19" descr="our_offices"/>
          <p:cNvPicPr preferRelativeResize="0"/>
          <p:nvPr/>
        </p:nvPicPr>
        <p:blipFill rotWithShape="1">
          <a:blip r:embed="rId2"/>
          <a:srcRect/>
          <a:stretch>
            <a:fillRect/>
          </a:stretch>
        </p:blipFill>
        <p:spPr>
          <a:xfrm>
            <a:off x="496080" y="567000"/>
            <a:ext cx="11200320" cy="5723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1" name="Shape 91"/>
        <p:cNvGrpSpPr/>
        <p:nvPr/>
      </p:nvGrpSpPr>
      <p:grpSpPr>
        <a:xfrm>
          <a:off x="0" y="0"/>
          <a:ext cx="0" cy="0"/>
          <a:chOff x="0" y="0"/>
          <a:chExt cx="0" cy="0"/>
        </a:xfrm>
      </p:grpSpPr>
      <p:sp>
        <p:nvSpPr>
          <p:cNvPr id="92" name="Google Shape;92;p20"/>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93" name="Google Shape;93;p20" descr="users"/>
          <p:cNvPicPr preferRelativeResize="0"/>
          <p:nvPr/>
        </p:nvPicPr>
        <p:blipFill rotWithShape="1">
          <a:blip r:embed="rId2"/>
          <a:srcRect/>
          <a:stretch>
            <a:fillRect/>
          </a:stretch>
        </p:blipFill>
        <p:spPr>
          <a:xfrm>
            <a:off x="361080" y="504000"/>
            <a:ext cx="11590920" cy="6027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7" name="Shape 97"/>
        <p:cNvGrpSpPr/>
        <p:nvPr/>
      </p:nvGrpSpPr>
      <p:grpSpPr>
        <a:xfrm>
          <a:off x="0" y="0"/>
          <a:ext cx="0" cy="0"/>
          <a:chOff x="0" y="0"/>
          <a:chExt cx="0" cy="0"/>
        </a:xfrm>
      </p:grpSpPr>
      <p:sp>
        <p:nvSpPr>
          <p:cNvPr id="98" name="Google Shape;98;p21"/>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99" name="Google Shape;99;p21" descr="awards"/>
          <p:cNvPicPr preferRelativeResize="0"/>
          <p:nvPr/>
        </p:nvPicPr>
        <p:blipFill rotWithShape="1">
          <a:blip r:embed="rId2"/>
          <a:srcRect/>
          <a:stretch>
            <a:fillRect/>
          </a:stretch>
        </p:blipFill>
        <p:spPr>
          <a:xfrm>
            <a:off x="432000" y="280080"/>
            <a:ext cx="11354760" cy="6271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Open Source</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623570" y="1844675"/>
            <a:ext cx="10972165" cy="37109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Open Source is a great development model! But it’s not a business model8.To build a sustainable solution, we use an open core business model, based on two products:</a:t>
            </a:r>
            <a:endParaRPr lang="en-IN" sz="2000" b="1" strike="noStrike">
              <a:solidFill>
                <a:srgbClr val="FFFFFE"/>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endParaRPr lang="en-IN" sz="2000" b="1" strike="noStrike">
              <a:solidFill>
                <a:srgbClr val="FFFFFE"/>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1. Odoo Community, </a:t>
            </a:r>
            <a:r>
              <a:rPr lang="en-IN" sz="2000" b="1" strike="noStrike">
                <a:solidFill>
                  <a:schemeClr val="bg1"/>
                </a:solidFill>
                <a:latin typeface="Arial"/>
                <a:ea typeface="Arial"/>
                <a:cs typeface="Arial"/>
                <a:sym typeface="Arial"/>
              </a:rPr>
              <a:t>our open source product that covers most management needs: CRM, Sales, Invoicing, MRP, Website, etc.</a:t>
            </a:r>
            <a:endParaRPr lang="en-IN" sz="2000" b="1" strike="noStrike">
              <a:solidFill>
                <a:schemeClr val="bg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Noto Sans Symbols"/>
              <a:buNone/>
            </a:pPr>
            <a:endParaRPr lang="en-IN" sz="20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chemeClr val="tx1"/>
                </a:solidFill>
                <a:latin typeface="Arial"/>
                <a:ea typeface="Arial"/>
                <a:cs typeface="Arial"/>
                <a:sym typeface="Arial"/>
              </a:rPr>
              <a:t>2. Odoo Enterprise,</a:t>
            </a:r>
            <a:r>
              <a:rPr lang="en-IN" sz="2000" b="1" strike="noStrike">
                <a:solidFill>
                  <a:srgbClr val="FFFFFE"/>
                </a:solidFill>
                <a:latin typeface="Arial"/>
                <a:ea typeface="Arial"/>
                <a:cs typeface="Arial"/>
                <a:sym typeface="Arial"/>
              </a:rPr>
              <a:t> a subscription to get extra features (Accounting, Studio, Timesheet, etc) and services (upgrades, support, Odoo.sh).</a:t>
            </a:r>
            <a:endParaRPr lang="en-IN" sz="2000" b="1" strike="noStrike">
              <a:solidFill>
                <a:srgbClr val="FFFFFE"/>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Noto Sans Symbols"/>
              <a:buNone/>
            </a:pPr>
            <a:endParaRPr sz="2000" b="1"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6370</Words>
  <Application>WPS Presentation</Application>
  <PresentationFormat/>
  <Paragraphs>145</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Arial</vt:lpstr>
      <vt:lpstr>Nimbus Roman No9 L</vt:lpstr>
      <vt:lpstr>Noto Sans Symbols</vt:lpstr>
      <vt:lpstr>Gubbi</vt:lpstr>
      <vt:lpstr>Microsoft YaHei</vt:lpstr>
      <vt:lpstr>Droid Sans Fallback</vt:lpstr>
      <vt:lpstr>Arial Unicode MS</vt:lpstr>
      <vt:lpstr>OpenSymbol</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odoo</cp:lastModifiedBy>
  <cp:revision>7</cp:revision>
  <dcterms:created xsi:type="dcterms:W3CDTF">2023-04-12T15:55:06Z</dcterms:created>
  <dcterms:modified xsi:type="dcterms:W3CDTF">2023-04-12T15:55:06Z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