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AND_BODY_1">
    <p:spTree>
      <p:nvGrpSpPr>
        <p:cNvPr id="50" name="Shape 50"/>
        <p:cNvGrpSpPr/>
        <p:nvPr/>
      </p:nvGrpSpPr>
      <p:grpSpPr>
        <a:xfrm>
          <a:off x="0" y="0"/>
          <a:ext cx="0" cy="0"/>
          <a:chOff x="0" y="0"/>
          <a:chExt cx="0" cy="0"/>
        </a:xfrm>
      </p:grpSpPr>
      <p:sp>
        <p:nvSpPr>
          <p:cNvPr id="51" name="Google Shape;51;p13"/>
          <p:cNvSpPr txBox="1"/>
          <p:nvPr>
            <p:ph type="title"/>
          </p:nvPr>
        </p:nvSpPr>
        <p:spPr>
          <a:xfrm>
            <a:off x="609480" y="190440"/>
            <a:ext cx="10972500" cy="5820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37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52" name="Google Shape;52;p13"/>
          <p:cNvSpPr txBox="1"/>
          <p:nvPr>
            <p:ph idx="1" type="subTitle"/>
          </p:nvPr>
        </p:nvSpPr>
        <p:spPr>
          <a:xfrm>
            <a:off x="609480" y="1174680"/>
            <a:ext cx="10972500" cy="495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2400"/>
              <a:buNone/>
              <a:defRPr/>
            </a:lvl1pPr>
            <a:lvl2pPr lvl="1" rtl="0" algn="l">
              <a:spcBef>
                <a:spcPts val="1600"/>
              </a:spcBef>
              <a:spcAft>
                <a:spcPts val="0"/>
              </a:spcAft>
              <a:buSzPts val="1900"/>
              <a:buNone/>
              <a:defRPr/>
            </a:lvl2pPr>
            <a:lvl3pPr lvl="2" rtl="0" algn="l">
              <a:spcBef>
                <a:spcPts val="1600"/>
              </a:spcBef>
              <a:spcAft>
                <a:spcPts val="0"/>
              </a:spcAft>
              <a:buSzPts val="1900"/>
              <a:buNone/>
              <a:defRPr/>
            </a:lvl3pPr>
            <a:lvl4pPr lvl="3" rtl="0" algn="l">
              <a:spcBef>
                <a:spcPts val="1600"/>
              </a:spcBef>
              <a:spcAft>
                <a:spcPts val="0"/>
              </a:spcAft>
              <a:buSzPts val="1900"/>
              <a:buNone/>
              <a:defRPr/>
            </a:lvl4pPr>
            <a:lvl5pPr lvl="4" rtl="0" algn="l">
              <a:spcBef>
                <a:spcPts val="1600"/>
              </a:spcBef>
              <a:spcAft>
                <a:spcPts val="0"/>
              </a:spcAft>
              <a:buSzPts val="1900"/>
              <a:buNone/>
              <a:defRPr/>
            </a:lvl5pPr>
            <a:lvl6pPr lvl="5" rtl="0" algn="l">
              <a:spcBef>
                <a:spcPts val="1600"/>
              </a:spcBef>
              <a:spcAft>
                <a:spcPts val="0"/>
              </a:spcAft>
              <a:buSzPts val="1900"/>
              <a:buNone/>
              <a:defRPr/>
            </a:lvl6pPr>
            <a:lvl7pPr lvl="6" rtl="0" algn="l">
              <a:spcBef>
                <a:spcPts val="1600"/>
              </a:spcBef>
              <a:spcAft>
                <a:spcPts val="0"/>
              </a:spcAft>
              <a:buSzPts val="1900"/>
              <a:buNone/>
              <a:defRPr/>
            </a:lvl7pPr>
            <a:lvl8pPr lvl="7" rtl="0" algn="l">
              <a:spcBef>
                <a:spcPts val="1600"/>
              </a:spcBef>
              <a:spcAft>
                <a:spcPts val="0"/>
              </a:spcAft>
              <a:buSzPts val="1900"/>
              <a:buNone/>
              <a:defRPr/>
            </a:lvl8pPr>
            <a:lvl9pPr lvl="8" rtl="0" algn="l">
              <a:spcBef>
                <a:spcPts val="1600"/>
              </a:spcBef>
              <a:spcAft>
                <a:spcPts val="1600"/>
              </a:spcAft>
              <a:buSzPts val="19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p9"/>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0" name="Google Shape;40;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3" name="Google Shape;43;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6" name="Shape 56"/>
        <p:cNvGrpSpPr/>
        <p:nvPr/>
      </p:nvGrpSpPr>
      <p:grpSpPr>
        <a:xfrm>
          <a:off x="0" y="0"/>
          <a:ext cx="0" cy="0"/>
          <a:chOff x="0" y="0"/>
          <a:chExt cx="0" cy="0"/>
        </a:xfrm>
      </p:grpSpPr>
      <p:sp>
        <p:nvSpPr>
          <p:cNvPr id="57" name="Google Shape;57;p14"/>
          <p:cNvSpPr txBox="1"/>
          <p:nvPr/>
        </p:nvSpPr>
        <p:spPr>
          <a:xfrm>
            <a:off x="1523880" y="735480"/>
            <a:ext cx="9143640" cy="218664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r>
              <a:rPr b="1" lang="en-IN" sz="9600" strike="noStrike">
                <a:solidFill>
                  <a:srgbClr val="FFCA28"/>
                </a:solidFill>
                <a:latin typeface="Arial"/>
                <a:ea typeface="Arial"/>
                <a:cs typeface="Arial"/>
                <a:sym typeface="Arial"/>
              </a:rPr>
              <a:t>Odoo</a:t>
            </a:r>
            <a:r>
              <a:rPr b="0" lang="en-IN" sz="9600" strike="noStrike">
                <a:solidFill>
                  <a:srgbClr val="000000"/>
                </a:solidFill>
                <a:latin typeface="Arial"/>
                <a:ea typeface="Arial"/>
                <a:cs typeface="Arial"/>
                <a:sym typeface="Arial"/>
              </a:rPr>
              <a:t> </a:t>
            </a:r>
            <a:r>
              <a:rPr b="1" lang="en-IN" sz="9600" strike="noStrike">
                <a:solidFill>
                  <a:srgbClr val="000000"/>
                </a:solidFill>
                <a:latin typeface="Arial"/>
                <a:ea typeface="Arial"/>
                <a:cs typeface="Arial"/>
                <a:sym typeface="Arial"/>
              </a:rPr>
              <a:t>India</a:t>
            </a:r>
            <a:endParaRPr b="0" sz="9600" strike="noStrike">
              <a:solidFill>
                <a:srgbClr val="000000"/>
              </a:solidFill>
              <a:latin typeface="Arial"/>
              <a:ea typeface="Arial"/>
              <a:cs typeface="Arial"/>
              <a:sym typeface="Arial"/>
            </a:endParaRPr>
          </a:p>
        </p:txBody>
      </p:sp>
      <p:sp>
        <p:nvSpPr>
          <p:cNvPr id="58" name="Google Shape;58;p14"/>
          <p:cNvSpPr txBox="1"/>
          <p:nvPr/>
        </p:nvSpPr>
        <p:spPr>
          <a:xfrm>
            <a:off x="874800" y="4341960"/>
            <a:ext cx="10501200" cy="1654920"/>
          </a:xfrm>
          <a:prstGeom prst="rect">
            <a:avLst/>
          </a:prstGeom>
          <a:noFill/>
          <a:ln>
            <a:noFill/>
          </a:ln>
        </p:spPr>
        <p:txBody>
          <a:bodyPr anchorCtr="0" anchor="t" bIns="45000" lIns="90000" spcFirstLastPara="1" rIns="90000" wrap="square" tIns="45000">
            <a:normAutofit/>
          </a:bodyPr>
          <a:lstStyle/>
          <a:p>
            <a:pPr indent="0" lvl="0" marL="0" marR="0" rtl="0" algn="r">
              <a:lnSpc>
                <a:spcPct val="100000"/>
              </a:lnSpc>
              <a:spcBef>
                <a:spcPts val="0"/>
              </a:spcBef>
              <a:spcAft>
                <a:spcPts val="0"/>
              </a:spcAft>
              <a:buNone/>
            </a:pPr>
            <a:r>
              <a:rPr b="0" lang="en-IN" sz="3200" strike="noStrike">
                <a:solidFill>
                  <a:srgbClr val="FFFFFE"/>
                </a:solidFill>
                <a:latin typeface="Arial"/>
                <a:ea typeface="Arial"/>
                <a:cs typeface="Arial"/>
                <a:sym typeface="Arial"/>
              </a:rPr>
              <a:t>			</a:t>
            </a:r>
            <a:r>
              <a:rPr b="1" lang="en-IN" sz="2800" strike="noStrike">
                <a:solidFill>
                  <a:srgbClr val="333333"/>
                </a:solidFill>
                <a:latin typeface="Arial"/>
                <a:ea typeface="Arial"/>
                <a:cs typeface="Arial"/>
                <a:sym typeface="Arial"/>
              </a:rPr>
              <a:t>Address</a:t>
            </a:r>
            <a:r>
              <a:rPr b="1" lang="en-IN" sz="2800" strike="noStrike">
                <a:solidFill>
                  <a:srgbClr val="FFFFFE"/>
                </a:solidFill>
                <a:latin typeface="Arial"/>
                <a:ea typeface="Arial"/>
                <a:cs typeface="Arial"/>
                <a:sym typeface="Arial"/>
              </a:rPr>
              <a:t>: </a:t>
            </a:r>
            <a:endParaRPr b="0" sz="2800" strike="noStrike">
              <a:solidFill>
                <a:srgbClr val="FFFFFE"/>
              </a:solidFill>
              <a:latin typeface="Arial"/>
              <a:ea typeface="Arial"/>
              <a:cs typeface="Arial"/>
              <a:sym typeface="Arial"/>
            </a:endParaRPr>
          </a:p>
          <a:p>
            <a:pPr indent="0" lvl="0" marL="0" marR="0" rtl="0" algn="r">
              <a:lnSpc>
                <a:spcPct val="100000"/>
              </a:lnSpc>
              <a:spcBef>
                <a:spcPts val="400"/>
              </a:spcBef>
              <a:spcAft>
                <a:spcPts val="0"/>
              </a:spcAft>
              <a:buNone/>
            </a:pPr>
            <a:r>
              <a:rPr b="1" lang="en-IN" sz="2000" strike="noStrike">
                <a:solidFill>
                  <a:srgbClr val="FFFFFE"/>
                </a:solidFill>
                <a:latin typeface="Arial"/>
                <a:ea typeface="Arial"/>
                <a:cs typeface="Arial"/>
                <a:sym typeface="Arial"/>
              </a:rPr>
              <a:t>						401 &amp; 402, Floor 4, </a:t>
            </a:r>
            <a:endParaRPr b="0" sz="2000" strike="noStrike">
              <a:solidFill>
                <a:srgbClr val="FFFFFE"/>
              </a:solidFill>
              <a:latin typeface="Arial"/>
              <a:ea typeface="Arial"/>
              <a:cs typeface="Arial"/>
              <a:sym typeface="Arial"/>
            </a:endParaRPr>
          </a:p>
          <a:p>
            <a:pPr indent="0" lvl="0" marL="0" marR="0" rtl="0" algn="r">
              <a:lnSpc>
                <a:spcPct val="100000"/>
              </a:lnSpc>
              <a:spcBef>
                <a:spcPts val="400"/>
              </a:spcBef>
              <a:spcAft>
                <a:spcPts val="0"/>
              </a:spcAft>
              <a:buNone/>
            </a:pPr>
            <a:r>
              <a:rPr b="1" lang="en-IN" sz="2000" strike="noStrike">
                <a:solidFill>
                  <a:srgbClr val="FFFFFE"/>
                </a:solidFill>
                <a:latin typeface="Arial"/>
                <a:ea typeface="Arial"/>
                <a:cs typeface="Arial"/>
                <a:sym typeface="Arial"/>
              </a:rPr>
              <a:t>						       IT Tower 3 InfoCity Gate, </a:t>
            </a:r>
            <a:endParaRPr b="0" sz="2000" strike="noStrike">
              <a:solidFill>
                <a:srgbClr val="FFFFFE"/>
              </a:solidFill>
              <a:latin typeface="Arial"/>
              <a:ea typeface="Arial"/>
              <a:cs typeface="Arial"/>
              <a:sym typeface="Arial"/>
            </a:endParaRPr>
          </a:p>
          <a:p>
            <a:pPr indent="0" lvl="0" marL="0" marR="0" rtl="0" algn="r">
              <a:lnSpc>
                <a:spcPct val="100000"/>
              </a:lnSpc>
              <a:spcBef>
                <a:spcPts val="400"/>
              </a:spcBef>
              <a:spcAft>
                <a:spcPts val="0"/>
              </a:spcAft>
              <a:buNone/>
            </a:pPr>
            <a:r>
              <a:rPr b="1" lang="en-IN" sz="2000" strike="noStrike">
                <a:solidFill>
                  <a:srgbClr val="FFFFFE"/>
                </a:solidFill>
                <a:latin typeface="Arial"/>
                <a:ea typeface="Arial"/>
                <a:cs typeface="Arial"/>
                <a:sym typeface="Arial"/>
              </a:rPr>
              <a:t>							     1, Gandhinagar, Gujarat 382007</a:t>
            </a:r>
            <a:endParaRPr b="0" sz="2000" strike="noStrike">
              <a:solidFill>
                <a:srgbClr val="FFFFFE"/>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15"/>
          <p:cNvSpPr txBox="1"/>
          <p:nvPr/>
        </p:nvSpPr>
        <p:spPr>
          <a:xfrm>
            <a:off x="647640" y="1383840"/>
            <a:ext cx="10515240" cy="1325160"/>
          </a:xfrm>
          <a:prstGeom prst="rect">
            <a:avLst/>
          </a:prstGeom>
          <a:noFill/>
          <a:ln>
            <a:noFill/>
          </a:ln>
        </p:spPr>
        <p:txBody>
          <a:bodyPr anchorCtr="0" anchor="ctr" bIns="45000" lIns="90000" spcFirstLastPara="1" rIns="90000" wrap="square" tIns="45000">
            <a:normAutofit fontScale="83000" lnSpcReduction="10000"/>
          </a:bodyPr>
          <a:lstStyle/>
          <a:p>
            <a:pPr indent="0" lvl="0" marL="0" marR="0" rtl="0" algn="l">
              <a:lnSpc>
                <a:spcPct val="100000"/>
              </a:lnSpc>
              <a:spcBef>
                <a:spcPts val="0"/>
              </a:spcBef>
              <a:spcAft>
                <a:spcPts val="0"/>
              </a:spcAft>
              <a:buNone/>
            </a:pPr>
            <a:r>
              <a:rPr b="1" lang="en-IN" sz="4800" strike="noStrike">
                <a:solidFill>
                  <a:srgbClr val="FFFFFE"/>
                </a:solidFill>
                <a:latin typeface="Arial"/>
                <a:ea typeface="Arial"/>
                <a:cs typeface="Arial"/>
                <a:sym typeface="Arial"/>
              </a:rPr>
              <a:t>		</a:t>
            </a:r>
            <a:r>
              <a:rPr b="1" lang="en-IN" sz="4900" strike="noStrike">
                <a:solidFill>
                  <a:srgbClr val="FFFFFE"/>
                </a:solidFill>
                <a:latin typeface="Arial"/>
                <a:ea typeface="Arial"/>
                <a:cs typeface="Arial"/>
                <a:sym typeface="Arial"/>
              </a:rPr>
              <a:t>Our </a:t>
            </a:r>
            <a:r>
              <a:rPr b="1" lang="en-IN" sz="4900">
                <a:solidFill>
                  <a:srgbClr val="FFFFFE"/>
                </a:solidFill>
              </a:rPr>
              <a:t>Internship</a:t>
            </a:r>
            <a:r>
              <a:rPr b="1" lang="en-IN" sz="4900" strike="noStrike">
                <a:solidFill>
                  <a:srgbClr val="FFFFFE"/>
                </a:solidFill>
                <a:latin typeface="Arial"/>
                <a:ea typeface="Arial"/>
                <a:cs typeface="Arial"/>
                <a:sym typeface="Arial"/>
              </a:rPr>
              <a:t> Experience</a:t>
            </a:r>
            <a:br>
              <a:rPr lang="en-IN" sz="1800"/>
            </a:br>
            <a:r>
              <a:rPr b="1" lang="en-IN" sz="4900" strike="noStrike">
                <a:solidFill>
                  <a:srgbClr val="FFFFFE"/>
                </a:solidFill>
                <a:latin typeface="Arial"/>
                <a:ea typeface="Arial"/>
                <a:cs typeface="Arial"/>
                <a:sym typeface="Arial"/>
              </a:rPr>
              <a:t>			    At odoo India</a:t>
            </a:r>
            <a:endParaRPr b="1" sz="4900" strike="noStrike">
              <a:solidFill>
                <a:srgbClr val="FFFFFE"/>
              </a:solidFill>
              <a:latin typeface="Arial"/>
              <a:ea typeface="Arial"/>
              <a:cs typeface="Arial"/>
              <a:sym typeface="Arial"/>
            </a:endParaRPr>
          </a:p>
        </p:txBody>
      </p:sp>
      <p:sp>
        <p:nvSpPr>
          <p:cNvPr id="64" name="Google Shape;64;p15"/>
          <p:cNvSpPr txBox="1"/>
          <p:nvPr/>
        </p:nvSpPr>
        <p:spPr>
          <a:xfrm>
            <a:off x="5963760" y="4400640"/>
            <a:ext cx="5899320" cy="2121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3200" strike="noStrike">
                <a:solidFill>
                  <a:srgbClr val="191919"/>
                </a:solidFill>
                <a:latin typeface="Arial"/>
                <a:ea typeface="Arial"/>
                <a:cs typeface="Arial"/>
                <a:sym typeface="Arial"/>
              </a:rPr>
              <a:t>Prepared By :</a:t>
            </a:r>
            <a:endParaRPr b="0" sz="3200" strike="noStrike">
              <a:solidFill>
                <a:srgbClr val="191919"/>
              </a:solidFill>
              <a:latin typeface="Arial"/>
              <a:ea typeface="Arial"/>
              <a:cs typeface="Arial"/>
              <a:sym typeface="Arial"/>
            </a:endParaRPr>
          </a:p>
          <a:p>
            <a:pPr indent="0" lvl="0" marL="0" marR="0" rtl="0" algn="l">
              <a:lnSpc>
                <a:spcPct val="100000"/>
              </a:lnSpc>
              <a:spcBef>
                <a:spcPts val="641"/>
              </a:spcBef>
              <a:spcAft>
                <a:spcPts val="0"/>
              </a:spcAft>
              <a:buNone/>
            </a:pPr>
            <a:r>
              <a:rPr b="0" lang="en-IN" sz="3200" strike="noStrike">
                <a:solidFill>
                  <a:srgbClr val="191919"/>
                </a:solidFill>
                <a:latin typeface="Arial"/>
                <a:ea typeface="Arial"/>
                <a:cs typeface="Arial"/>
                <a:sym typeface="Arial"/>
              </a:rPr>
              <a:t>	</a:t>
            </a:r>
            <a:r>
              <a:rPr b="1" lang="en-IN" sz="2400" strike="noStrike">
                <a:solidFill>
                  <a:srgbClr val="191919"/>
                </a:solidFill>
                <a:latin typeface="Arial"/>
                <a:ea typeface="Arial"/>
                <a:cs typeface="Arial"/>
                <a:sym typeface="Arial"/>
              </a:rPr>
              <a:t>V</a:t>
            </a:r>
            <a:r>
              <a:rPr b="0" lang="en-IN" sz="2400" strike="noStrike">
                <a:solidFill>
                  <a:srgbClr val="191919"/>
                </a:solidFill>
                <a:latin typeface="Arial"/>
                <a:ea typeface="Arial"/>
                <a:cs typeface="Arial"/>
                <a:sym typeface="Arial"/>
              </a:rPr>
              <a:t>aghasiya </a:t>
            </a:r>
            <a:r>
              <a:rPr b="1" lang="en-IN" sz="2400" strike="noStrike">
                <a:solidFill>
                  <a:srgbClr val="191919"/>
                </a:solidFill>
                <a:latin typeface="Arial"/>
                <a:ea typeface="Arial"/>
                <a:cs typeface="Arial"/>
                <a:sym typeface="Arial"/>
              </a:rPr>
              <a:t>A</a:t>
            </a:r>
            <a:r>
              <a:rPr b="0" lang="en-IN" sz="2400" strike="noStrike">
                <a:solidFill>
                  <a:srgbClr val="191919"/>
                </a:solidFill>
                <a:latin typeface="Arial"/>
                <a:ea typeface="Arial"/>
                <a:cs typeface="Arial"/>
                <a:sym typeface="Arial"/>
              </a:rPr>
              <a:t>rchana  (</a:t>
            </a:r>
            <a:r>
              <a:rPr b="1" lang="en-IN" sz="2400" strike="noStrike">
                <a:solidFill>
                  <a:srgbClr val="191919"/>
                </a:solidFill>
                <a:latin typeface="Arial"/>
                <a:ea typeface="Arial"/>
                <a:cs typeface="Arial"/>
                <a:sym typeface="Arial"/>
              </a:rPr>
              <a:t>12108102</a:t>
            </a:r>
            <a:r>
              <a:rPr b="0" lang="en-IN" sz="2400" strike="noStrike">
                <a:solidFill>
                  <a:srgbClr val="191919"/>
                </a:solidFill>
                <a:latin typeface="Arial"/>
                <a:ea typeface="Arial"/>
                <a:cs typeface="Arial"/>
                <a:sym typeface="Arial"/>
              </a:rPr>
              <a:t>)</a:t>
            </a:r>
            <a:endParaRPr b="0" sz="2400" strike="noStrike">
              <a:solidFill>
                <a:srgbClr val="191919"/>
              </a:solidFill>
              <a:latin typeface="Arial"/>
              <a:ea typeface="Arial"/>
              <a:cs typeface="Arial"/>
              <a:sym typeface="Arial"/>
            </a:endParaRPr>
          </a:p>
          <a:p>
            <a:pPr indent="0" lvl="0" marL="0" marR="0" rtl="0" algn="l">
              <a:lnSpc>
                <a:spcPct val="100000"/>
              </a:lnSpc>
              <a:spcBef>
                <a:spcPts val="479"/>
              </a:spcBef>
              <a:spcAft>
                <a:spcPts val="0"/>
              </a:spcAft>
              <a:buNone/>
            </a:pPr>
            <a:r>
              <a:rPr b="0" lang="en-IN" sz="2400" strike="noStrike">
                <a:solidFill>
                  <a:srgbClr val="191919"/>
                </a:solidFill>
                <a:latin typeface="Arial"/>
                <a:ea typeface="Arial"/>
                <a:cs typeface="Arial"/>
                <a:sym typeface="Arial"/>
              </a:rPr>
              <a:t>	</a:t>
            </a:r>
            <a:r>
              <a:rPr b="1" lang="en-IN" sz="2400" strike="noStrike">
                <a:solidFill>
                  <a:srgbClr val="191919"/>
                </a:solidFill>
                <a:latin typeface="Arial"/>
                <a:ea typeface="Arial"/>
                <a:cs typeface="Arial"/>
                <a:sym typeface="Arial"/>
              </a:rPr>
              <a:t>G</a:t>
            </a:r>
            <a:r>
              <a:rPr b="0" lang="en-IN" sz="2400" strike="noStrike">
                <a:solidFill>
                  <a:srgbClr val="191919"/>
                </a:solidFill>
                <a:latin typeface="Arial"/>
                <a:ea typeface="Arial"/>
                <a:cs typeface="Arial"/>
                <a:sym typeface="Arial"/>
              </a:rPr>
              <a:t>ehlot </a:t>
            </a:r>
            <a:r>
              <a:rPr b="1" lang="en-IN" sz="2400" strike="noStrike">
                <a:solidFill>
                  <a:srgbClr val="191919"/>
                </a:solidFill>
                <a:latin typeface="Arial"/>
                <a:ea typeface="Arial"/>
                <a:cs typeface="Arial"/>
                <a:sym typeface="Arial"/>
              </a:rPr>
              <a:t>M</a:t>
            </a:r>
            <a:r>
              <a:rPr b="0" lang="en-IN" sz="2400" strike="noStrike">
                <a:solidFill>
                  <a:srgbClr val="191919"/>
                </a:solidFill>
                <a:latin typeface="Arial"/>
                <a:ea typeface="Arial"/>
                <a:cs typeface="Arial"/>
                <a:sym typeface="Arial"/>
              </a:rPr>
              <a:t>anthan        (</a:t>
            </a:r>
            <a:r>
              <a:rPr b="1" lang="en-IN" sz="2400" strike="noStrike">
                <a:solidFill>
                  <a:srgbClr val="191919"/>
                </a:solidFill>
                <a:latin typeface="Arial"/>
                <a:ea typeface="Arial"/>
                <a:cs typeface="Arial"/>
                <a:sym typeface="Arial"/>
              </a:rPr>
              <a:t>12108124</a:t>
            </a:r>
            <a:r>
              <a:rPr b="0" lang="en-IN" sz="2400" strike="noStrike">
                <a:solidFill>
                  <a:srgbClr val="191919"/>
                </a:solidFill>
                <a:latin typeface="Arial"/>
                <a:ea typeface="Arial"/>
                <a:cs typeface="Arial"/>
                <a:sym typeface="Arial"/>
              </a:rPr>
              <a:t>)</a:t>
            </a:r>
            <a:endParaRPr b="0" sz="2400" strike="noStrike">
              <a:solidFill>
                <a:srgbClr val="191919"/>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6"/>
          <p:cNvSpPr txBox="1"/>
          <p:nvPr/>
        </p:nvSpPr>
        <p:spPr>
          <a:xfrm>
            <a:off x="4172760" y="432000"/>
            <a:ext cx="10515240" cy="92052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lang="en-IN" sz="4000" strike="noStrike">
                <a:solidFill>
                  <a:srgbClr val="000000"/>
                </a:solidFill>
                <a:latin typeface="Arial"/>
                <a:ea typeface="Arial"/>
                <a:cs typeface="Arial"/>
                <a:sym typeface="Arial"/>
              </a:rPr>
              <a:t>Odoo India </a:t>
            </a:r>
            <a:endParaRPr b="1" sz="4000" strike="noStrike">
              <a:solidFill>
                <a:srgbClr val="000000"/>
              </a:solidFill>
              <a:latin typeface="Arial"/>
              <a:ea typeface="Arial"/>
              <a:cs typeface="Arial"/>
              <a:sym typeface="Arial"/>
            </a:endParaRPr>
          </a:p>
        </p:txBody>
      </p:sp>
      <p:sp>
        <p:nvSpPr>
          <p:cNvPr id="70" name="Google Shape;70;p16"/>
          <p:cNvSpPr txBox="1"/>
          <p:nvPr/>
        </p:nvSpPr>
        <p:spPr>
          <a:xfrm>
            <a:off x="788760" y="1411560"/>
            <a:ext cx="10515240" cy="5212440"/>
          </a:xfrm>
          <a:prstGeom prst="rect">
            <a:avLst/>
          </a:prstGeom>
          <a:noFill/>
          <a:ln>
            <a:noFill/>
          </a:ln>
        </p:spPr>
        <p:txBody>
          <a:bodyPr anchorCtr="0" anchor="t" bIns="45000" lIns="90000" spcFirstLastPara="1" rIns="90000" wrap="square" tIns="45000">
            <a:noAutofit/>
          </a:bodyPr>
          <a:lstStyle/>
          <a:p>
            <a:pPr indent="-342720" lvl="0" marL="343080" marR="0" rtl="0" algn="l">
              <a:lnSpc>
                <a:spcPct val="100000"/>
              </a:lnSpc>
              <a:spcBef>
                <a:spcPts val="0"/>
              </a:spcBef>
              <a:spcAft>
                <a:spcPts val="0"/>
              </a:spcAft>
              <a:buClr>
                <a:srgbClr val="000000"/>
              </a:buClr>
              <a:buSzPts val="2000"/>
              <a:buFont typeface="Noto Sans Symbols"/>
              <a:buChar char="∙"/>
            </a:pPr>
            <a:r>
              <a:rPr b="1" lang="en-IN" sz="2000" strike="noStrike">
                <a:solidFill>
                  <a:srgbClr val="FFFFFE"/>
                </a:solidFill>
                <a:latin typeface="Arial"/>
                <a:ea typeface="Arial"/>
                <a:cs typeface="Arial"/>
                <a:sym typeface="Arial"/>
              </a:rPr>
              <a:t>Odoo is a suite of open source business apps that cover all your company needs: CRM, eCommerce, accounting, inventory, point of sale, project management, etc.</a:t>
            </a:r>
            <a:endParaRPr b="0" sz="2000"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None/>
            </a:pPr>
            <a:r>
              <a:t/>
            </a:r>
            <a:endParaRPr b="0" sz="2000" strike="noStrike">
              <a:solidFill>
                <a:srgbClr val="000000"/>
              </a:solidFill>
              <a:latin typeface="Arial"/>
              <a:ea typeface="Arial"/>
              <a:cs typeface="Arial"/>
              <a:sym typeface="Arial"/>
            </a:endParaRPr>
          </a:p>
          <a:p>
            <a:pPr indent="-342720" lvl="0" marL="343080" marR="0" rtl="0" algn="l">
              <a:lnSpc>
                <a:spcPct val="100000"/>
              </a:lnSpc>
              <a:spcBef>
                <a:spcPts val="400"/>
              </a:spcBef>
              <a:spcAft>
                <a:spcPts val="0"/>
              </a:spcAft>
              <a:buClr>
                <a:srgbClr val="000000"/>
              </a:buClr>
              <a:buSzPts val="2000"/>
              <a:buFont typeface="Noto Sans Symbols"/>
              <a:buChar char="∙"/>
            </a:pPr>
            <a:r>
              <a:rPr b="1" lang="en-IN" sz="2000" strike="noStrike">
                <a:latin typeface="Arial"/>
                <a:ea typeface="Arial"/>
                <a:cs typeface="Arial"/>
                <a:sym typeface="Arial"/>
              </a:rPr>
              <a:t>Odoo is a Belgian suite of business management software tools including, for example, CRM, e-commerce, billing, accounting, manufacturing, warehouse, project management, and inventory management.</a:t>
            </a:r>
            <a:endParaRPr b="0" sz="2000"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None/>
            </a:pPr>
            <a:r>
              <a:t/>
            </a:r>
            <a:endParaRPr b="0" sz="2000" strike="noStrike">
              <a:solidFill>
                <a:srgbClr val="000000"/>
              </a:solidFill>
              <a:latin typeface="Arial"/>
              <a:ea typeface="Arial"/>
              <a:cs typeface="Arial"/>
              <a:sym typeface="Arial"/>
            </a:endParaRPr>
          </a:p>
          <a:p>
            <a:pPr indent="-342720" lvl="0" marL="343080" marR="0" rtl="0" algn="l">
              <a:lnSpc>
                <a:spcPct val="100000"/>
              </a:lnSpc>
              <a:spcBef>
                <a:spcPts val="400"/>
              </a:spcBef>
              <a:spcAft>
                <a:spcPts val="0"/>
              </a:spcAft>
              <a:buClr>
                <a:srgbClr val="000000"/>
              </a:buClr>
              <a:buSzPts val="2000"/>
              <a:buFont typeface="Noto Sans Symbols"/>
              <a:buChar char="∙"/>
            </a:pPr>
            <a:r>
              <a:rPr b="1" lang="en-IN" sz="2000" strike="noStrike">
                <a:solidFill>
                  <a:srgbClr val="FFFFFE"/>
                </a:solidFill>
                <a:latin typeface="Arial"/>
                <a:ea typeface="Arial"/>
                <a:cs typeface="Arial"/>
                <a:sym typeface="Arial"/>
              </a:rPr>
              <a:t>Between the Odoo apps and the tens of thousands of Community apps, there is something to help address all of your business needs in a single, cost-effective and modular solution: no more work to get different technology cooperating.</a:t>
            </a:r>
            <a:endParaRPr b="0" sz="2000"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None/>
            </a:pPr>
            <a:r>
              <a:t/>
            </a:r>
            <a:endParaRPr b="0" sz="2000" strike="noStrike">
              <a:solidFill>
                <a:srgbClr val="000000"/>
              </a:solidFill>
              <a:latin typeface="Arial"/>
              <a:ea typeface="Arial"/>
              <a:cs typeface="Arial"/>
              <a:sym typeface="Arial"/>
            </a:endParaRPr>
          </a:p>
          <a:p>
            <a:pPr indent="-342720" lvl="0" marL="343080" marR="0" rtl="0" algn="l">
              <a:lnSpc>
                <a:spcPct val="100000"/>
              </a:lnSpc>
              <a:spcBef>
                <a:spcPts val="400"/>
              </a:spcBef>
              <a:spcAft>
                <a:spcPts val="0"/>
              </a:spcAft>
              <a:buClr>
                <a:srgbClr val="000000"/>
              </a:buClr>
              <a:buSzPts val="2000"/>
              <a:buFont typeface="Noto Sans Symbols"/>
              <a:buChar char="∙"/>
            </a:pPr>
            <a:r>
              <a:rPr b="1" lang="en-IN" sz="2000" strike="noStrike">
                <a:solidFill>
                  <a:srgbClr val="000000"/>
                </a:solidFill>
                <a:latin typeface="Arial"/>
                <a:ea typeface="Arial"/>
                <a:cs typeface="Arial"/>
                <a:sym typeface="Arial"/>
              </a:rPr>
              <a:t>Odoo apps are perfectly integrated with each other, allowing you to fully automate your business processes and reap the savings and benefits.</a:t>
            </a:r>
            <a:endParaRPr b="0" sz="2000"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17"/>
          <p:cNvSpPr txBox="1"/>
          <p:nvPr/>
        </p:nvSpPr>
        <p:spPr>
          <a:xfrm>
            <a:off x="4390110" y="599630"/>
            <a:ext cx="10972500" cy="582000"/>
          </a:xfrm>
          <a:prstGeom prst="rect">
            <a:avLst/>
          </a:prstGeom>
          <a:noFill/>
          <a:ln>
            <a:noFill/>
          </a:ln>
        </p:spPr>
        <p:txBody>
          <a:bodyPr anchorCtr="0" anchor="ctr" bIns="45000" lIns="90000" spcFirstLastPara="1" rIns="90000" wrap="square" tIns="45000">
            <a:noAutofit/>
          </a:bodyPr>
          <a:lstStyle/>
          <a:p>
            <a:pPr indent="457200" lvl="0" marL="0" marR="0" rtl="0" algn="l">
              <a:lnSpc>
                <a:spcPct val="100000"/>
              </a:lnSpc>
              <a:spcBef>
                <a:spcPts val="0"/>
              </a:spcBef>
              <a:spcAft>
                <a:spcPts val="0"/>
              </a:spcAft>
              <a:buNone/>
            </a:pPr>
            <a:r>
              <a:rPr b="1" lang="en-IN" sz="3600" strike="noStrike">
                <a:solidFill>
                  <a:srgbClr val="000000"/>
                </a:solidFill>
                <a:latin typeface="Arial"/>
                <a:ea typeface="Arial"/>
                <a:cs typeface="Arial"/>
                <a:sym typeface="Arial"/>
              </a:rPr>
              <a:t>History</a:t>
            </a:r>
            <a:endParaRPr b="0" sz="3600" strike="noStrike">
              <a:solidFill>
                <a:srgbClr val="000000"/>
              </a:solidFill>
              <a:latin typeface="Arial"/>
              <a:ea typeface="Arial"/>
              <a:cs typeface="Arial"/>
              <a:sym typeface="Arial"/>
            </a:endParaRPr>
          </a:p>
        </p:txBody>
      </p:sp>
      <p:sp>
        <p:nvSpPr>
          <p:cNvPr id="76" name="Google Shape;76;p17"/>
          <p:cNvSpPr txBox="1"/>
          <p:nvPr/>
        </p:nvSpPr>
        <p:spPr>
          <a:xfrm>
            <a:off x="619560" y="1368000"/>
            <a:ext cx="10972440" cy="4952520"/>
          </a:xfrm>
          <a:prstGeom prst="rect">
            <a:avLst/>
          </a:prstGeom>
          <a:noFill/>
          <a:ln>
            <a:noFill/>
          </a:ln>
        </p:spPr>
        <p:txBody>
          <a:bodyPr anchorCtr="0" anchor="t" bIns="45000" lIns="90000" spcFirstLastPara="1" rIns="90000" wrap="square" tIns="45000">
            <a:noAutofit/>
          </a:bodyPr>
          <a:lstStyle/>
          <a:p>
            <a:pPr indent="-342720" lvl="0" marL="343080" marR="0" rtl="0" algn="l">
              <a:lnSpc>
                <a:spcPct val="100000"/>
              </a:lnSpc>
              <a:spcBef>
                <a:spcPts val="0"/>
              </a:spcBef>
              <a:spcAft>
                <a:spcPts val="0"/>
              </a:spcAft>
              <a:buClr>
                <a:srgbClr val="000000"/>
              </a:buClr>
              <a:buSzPts val="2000"/>
              <a:buFont typeface="Noto Sans Symbols"/>
              <a:buChar char="∙"/>
            </a:pPr>
            <a:r>
              <a:rPr b="1" lang="en-IN" sz="2000" strike="noStrike">
                <a:solidFill>
                  <a:srgbClr val="FFFFFE"/>
                </a:solidFill>
                <a:latin typeface="Arial"/>
                <a:ea typeface="Arial"/>
                <a:cs typeface="Arial"/>
                <a:sym typeface="Arial"/>
              </a:rPr>
              <a:t>In 2005, Fabien Pinckaers, the founder and current CEO of Odoo, started to develop his first software product, TinyERP. Three years later, the name was changed to OpenERP. The company started to grow quickly and in 2010, OpenERP had become a 100+ employee company.</a:t>
            </a:r>
            <a:endParaRPr b="1" sz="2000"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None/>
            </a:pPr>
            <a:r>
              <a:t/>
            </a:r>
            <a:endParaRPr b="1" sz="2000" strike="noStrike">
              <a:solidFill>
                <a:srgbClr val="000000"/>
              </a:solidFill>
              <a:latin typeface="Arial"/>
              <a:ea typeface="Arial"/>
              <a:cs typeface="Arial"/>
              <a:sym typeface="Arial"/>
            </a:endParaRPr>
          </a:p>
          <a:p>
            <a:pPr indent="-342720" lvl="0" marL="343080" marR="0" rtl="0" algn="l">
              <a:lnSpc>
                <a:spcPct val="100000"/>
              </a:lnSpc>
              <a:spcBef>
                <a:spcPts val="400"/>
              </a:spcBef>
              <a:spcAft>
                <a:spcPts val="0"/>
              </a:spcAft>
              <a:buClr>
                <a:srgbClr val="000000"/>
              </a:buClr>
              <a:buSzPts val="2000"/>
              <a:buFont typeface="Noto Sans Symbols"/>
              <a:buChar char="∙"/>
            </a:pPr>
            <a:r>
              <a:rPr b="1" lang="en-IN" sz="2000" strike="noStrike">
                <a:solidFill>
                  <a:srgbClr val="000000"/>
                </a:solidFill>
                <a:latin typeface="Arial"/>
                <a:ea typeface="Arial"/>
                <a:cs typeface="Arial"/>
                <a:sym typeface="Arial"/>
              </a:rPr>
              <a:t>In 2013, the company won a Deloitte award for being the fastest-growing company in Belgium, with 1549% growth over a five-year period.</a:t>
            </a:r>
            <a:endParaRPr b="1" sz="2000"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None/>
            </a:pPr>
            <a:r>
              <a:t/>
            </a:r>
            <a:endParaRPr b="1" sz="2000" strike="noStrike">
              <a:solidFill>
                <a:srgbClr val="000000"/>
              </a:solidFill>
              <a:latin typeface="Arial"/>
              <a:ea typeface="Arial"/>
              <a:cs typeface="Arial"/>
              <a:sym typeface="Arial"/>
            </a:endParaRPr>
          </a:p>
          <a:p>
            <a:pPr indent="-342720" lvl="0" marL="343080" marR="0" rtl="0" algn="l">
              <a:lnSpc>
                <a:spcPct val="100000"/>
              </a:lnSpc>
              <a:spcBef>
                <a:spcPts val="400"/>
              </a:spcBef>
              <a:spcAft>
                <a:spcPts val="0"/>
              </a:spcAft>
              <a:buClr>
                <a:srgbClr val="000000"/>
              </a:buClr>
              <a:buSzPts val="2000"/>
              <a:buFont typeface="Noto Sans Symbols"/>
              <a:buChar char="∙"/>
            </a:pPr>
            <a:r>
              <a:rPr b="1" lang="en-IN" sz="2000" strike="noStrike">
                <a:solidFill>
                  <a:srgbClr val="FFFFFE"/>
                </a:solidFill>
                <a:latin typeface="Arial"/>
                <a:ea typeface="Arial"/>
                <a:cs typeface="Arial"/>
                <a:sym typeface="Arial"/>
              </a:rPr>
              <a:t>In 2014, the company was renamed Odoo, to diversify itself from the term "ERP".[15] In 2015, Inc. Magazine placed Odoo in the top 5000 fastest-growing private companies in Europe,In 2019, the company raised a $90 million investment.</a:t>
            </a:r>
            <a:endParaRPr b="1" sz="2000"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None/>
            </a:pPr>
            <a:r>
              <a:t/>
            </a:r>
            <a:endParaRPr b="1" sz="2000" strike="noStrike">
              <a:solidFill>
                <a:srgbClr val="000000"/>
              </a:solidFill>
              <a:latin typeface="Arial"/>
              <a:ea typeface="Arial"/>
              <a:cs typeface="Arial"/>
              <a:sym typeface="Arial"/>
            </a:endParaRPr>
          </a:p>
          <a:p>
            <a:pPr indent="-342720" lvl="0" marL="343080" marR="0" rtl="0" algn="l">
              <a:lnSpc>
                <a:spcPct val="100000"/>
              </a:lnSpc>
              <a:spcBef>
                <a:spcPts val="400"/>
              </a:spcBef>
              <a:spcAft>
                <a:spcPts val="0"/>
              </a:spcAft>
              <a:buClr>
                <a:srgbClr val="000000"/>
              </a:buClr>
              <a:buSzPts val="2000"/>
              <a:buFont typeface="Noto Sans Symbols"/>
              <a:buChar char="∙"/>
            </a:pPr>
            <a:r>
              <a:rPr b="1" lang="en-IN" sz="2000" strike="noStrike">
                <a:solidFill>
                  <a:srgbClr val="000000"/>
                </a:solidFill>
                <a:latin typeface="Arial"/>
                <a:ea typeface="Arial"/>
                <a:cs typeface="Arial"/>
                <a:sym typeface="Arial"/>
              </a:rPr>
              <a:t>In 2021, Odoo products were used by more than 5 million customers.Odoo expects to hire 1,000 new employees, according to CEO Fabien Pinckaers.</a:t>
            </a:r>
            <a:endParaRPr b="1" sz="2000"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8"/>
          <p:cNvSpPr txBox="1"/>
          <p:nvPr/>
        </p:nvSpPr>
        <p:spPr>
          <a:xfrm>
            <a:off x="792000" y="504000"/>
            <a:ext cx="11044440" cy="5904000"/>
          </a:xfrm>
          <a:prstGeom prst="rect">
            <a:avLst/>
          </a:prstGeom>
          <a:noFill/>
          <a:ln>
            <a:noFill/>
          </a:ln>
        </p:spPr>
        <p:txBody>
          <a:bodyPr anchorCtr="0" anchor="t" bIns="45000" lIns="90000" spcFirstLastPara="1" rIns="90000" wrap="square" tIns="45000">
            <a:noAutofit/>
          </a:bodyPr>
          <a:lstStyle/>
          <a:p>
            <a:pPr indent="-342720" lvl="0" marL="343080" marR="0" rtl="0" algn="l">
              <a:lnSpc>
                <a:spcPct val="100000"/>
              </a:lnSpc>
              <a:spcBef>
                <a:spcPts val="0"/>
              </a:spcBef>
              <a:spcAft>
                <a:spcPts val="0"/>
              </a:spcAft>
              <a:buClr>
                <a:srgbClr val="000000"/>
              </a:buClr>
              <a:buSzPts val="2400"/>
              <a:buFont typeface="Noto Sans Symbols"/>
              <a:buChar char="∙"/>
            </a:pPr>
            <a:r>
              <a:rPr b="1" lang="en-IN" sz="2400" strike="noStrike">
                <a:solidFill>
                  <a:srgbClr val="000000"/>
                </a:solidFill>
                <a:latin typeface="Arial"/>
                <a:ea typeface="Arial"/>
                <a:cs typeface="Arial"/>
                <a:sym typeface="Arial"/>
              </a:rPr>
              <a:t>Initial release date:</a:t>
            </a:r>
            <a:endParaRPr b="0" sz="2400" strike="noStrike">
              <a:solidFill>
                <a:srgbClr val="000000"/>
              </a:solidFill>
              <a:latin typeface="Arial"/>
              <a:ea typeface="Arial"/>
              <a:cs typeface="Arial"/>
              <a:sym typeface="Arial"/>
            </a:endParaRPr>
          </a:p>
          <a:p>
            <a:pPr indent="-285480" lvl="1" marL="743040" marR="0" rtl="0" algn="l">
              <a:lnSpc>
                <a:spcPct val="100000"/>
              </a:lnSpc>
              <a:spcBef>
                <a:spcPts val="420"/>
              </a:spcBef>
              <a:spcAft>
                <a:spcPts val="0"/>
              </a:spcAft>
              <a:buClr>
                <a:srgbClr val="7B6993"/>
              </a:buClr>
              <a:buSzPts val="2100"/>
              <a:buFont typeface="Noto Sans Symbols"/>
              <a:buChar char="−"/>
            </a:pPr>
            <a:r>
              <a:rPr b="0" i="0" lang="en-IN" sz="2100" u="none" cap="none" strike="noStrike">
                <a:solidFill>
                  <a:srgbClr val="7B6993"/>
                </a:solidFill>
                <a:latin typeface="Arial"/>
                <a:ea typeface="Arial"/>
                <a:cs typeface="Arial"/>
                <a:sym typeface="Arial"/>
              </a:rPr>
              <a:t> </a:t>
            </a:r>
            <a:r>
              <a:rPr b="1" i="0" lang="en-IN" sz="2100" u="none" cap="none" strike="noStrike">
                <a:solidFill>
                  <a:srgbClr val="FFFFFE"/>
                </a:solidFill>
                <a:latin typeface="Arial"/>
                <a:ea typeface="Arial"/>
                <a:cs typeface="Arial"/>
                <a:sym typeface="Arial"/>
              </a:rPr>
              <a:t>February 2005</a:t>
            </a:r>
            <a:endParaRPr b="0" i="0" sz="2100" u="none" cap="none" strike="noStrike">
              <a:solidFill>
                <a:srgbClr val="000000"/>
              </a:solidFill>
              <a:latin typeface="Arial"/>
              <a:ea typeface="Arial"/>
              <a:cs typeface="Arial"/>
              <a:sym typeface="Arial"/>
            </a:endParaRPr>
          </a:p>
          <a:p>
            <a:pPr indent="-342720" lvl="0" marL="343080" marR="0" rtl="0" algn="l">
              <a:lnSpc>
                <a:spcPct val="100000"/>
              </a:lnSpc>
              <a:spcBef>
                <a:spcPts val="479"/>
              </a:spcBef>
              <a:spcAft>
                <a:spcPts val="0"/>
              </a:spcAft>
              <a:buClr>
                <a:srgbClr val="000000"/>
              </a:buClr>
              <a:buSzPts val="2400"/>
              <a:buFont typeface="Noto Sans Symbols"/>
              <a:buChar char="∙"/>
            </a:pPr>
            <a:r>
              <a:rPr b="1" lang="en-IN" sz="2400" strike="noStrike">
                <a:solidFill>
                  <a:srgbClr val="000000"/>
                </a:solidFill>
                <a:latin typeface="Arial"/>
                <a:ea typeface="Arial"/>
                <a:cs typeface="Arial"/>
                <a:sym typeface="Arial"/>
              </a:rPr>
              <a:t>Developer</a:t>
            </a:r>
            <a:r>
              <a:rPr b="0" lang="en-IN" sz="2400" strike="noStrike">
                <a:solidFill>
                  <a:srgbClr val="000000"/>
                </a:solidFill>
                <a:latin typeface="Arial"/>
                <a:ea typeface="Arial"/>
                <a:cs typeface="Arial"/>
                <a:sym typeface="Arial"/>
              </a:rPr>
              <a:t>: </a:t>
            </a:r>
            <a:endParaRPr b="0" sz="2400" strike="noStrike">
              <a:solidFill>
                <a:srgbClr val="000000"/>
              </a:solidFill>
              <a:latin typeface="Arial"/>
              <a:ea typeface="Arial"/>
              <a:cs typeface="Arial"/>
              <a:sym typeface="Arial"/>
            </a:endParaRPr>
          </a:p>
          <a:p>
            <a:pPr indent="-285480" lvl="1" marL="743040" marR="0" rtl="0" algn="l">
              <a:lnSpc>
                <a:spcPct val="100000"/>
              </a:lnSpc>
              <a:spcBef>
                <a:spcPts val="420"/>
              </a:spcBef>
              <a:spcAft>
                <a:spcPts val="0"/>
              </a:spcAft>
              <a:buClr>
                <a:srgbClr val="A51842"/>
              </a:buClr>
              <a:buSzPts val="2100"/>
              <a:buFont typeface="Noto Sans Symbols"/>
              <a:buChar char="−"/>
            </a:pPr>
            <a:r>
              <a:rPr b="1" i="0" lang="en-IN" sz="2100" u="none" cap="none" strike="noStrike">
                <a:solidFill>
                  <a:srgbClr val="FFFFFE"/>
                </a:solidFill>
                <a:latin typeface="Arial"/>
                <a:ea typeface="Arial"/>
                <a:cs typeface="Arial"/>
                <a:sym typeface="Arial"/>
              </a:rPr>
              <a:t>Odoo SA</a:t>
            </a:r>
            <a:endParaRPr b="0" i="0" sz="2100" u="none" cap="none" strike="noStrike">
              <a:solidFill>
                <a:srgbClr val="000000"/>
              </a:solidFill>
              <a:latin typeface="Arial"/>
              <a:ea typeface="Arial"/>
              <a:cs typeface="Arial"/>
              <a:sym typeface="Arial"/>
            </a:endParaRPr>
          </a:p>
          <a:p>
            <a:pPr indent="-342720" lvl="0" marL="343080" marR="0" rtl="0" algn="l">
              <a:lnSpc>
                <a:spcPct val="100000"/>
              </a:lnSpc>
              <a:spcBef>
                <a:spcPts val="479"/>
              </a:spcBef>
              <a:spcAft>
                <a:spcPts val="0"/>
              </a:spcAft>
              <a:buClr>
                <a:srgbClr val="000000"/>
              </a:buClr>
              <a:buSzPts val="2400"/>
              <a:buFont typeface="Noto Sans Symbols"/>
              <a:buChar char="∙"/>
            </a:pPr>
            <a:r>
              <a:rPr b="1" lang="en-IN" sz="2400" strike="noStrike">
                <a:solidFill>
                  <a:srgbClr val="000000"/>
                </a:solidFill>
                <a:latin typeface="Arial"/>
                <a:ea typeface="Arial"/>
                <a:cs typeface="Arial"/>
                <a:sym typeface="Arial"/>
              </a:rPr>
              <a:t>License:</a:t>
            </a:r>
            <a:endParaRPr b="0" sz="2400" strike="noStrike">
              <a:solidFill>
                <a:srgbClr val="000000"/>
              </a:solidFill>
              <a:latin typeface="Arial"/>
              <a:ea typeface="Arial"/>
              <a:cs typeface="Arial"/>
              <a:sym typeface="Arial"/>
            </a:endParaRPr>
          </a:p>
          <a:p>
            <a:pPr indent="-285480" lvl="1" marL="743040" marR="0" rtl="0" algn="l">
              <a:lnSpc>
                <a:spcPct val="100000"/>
              </a:lnSpc>
              <a:spcBef>
                <a:spcPts val="420"/>
              </a:spcBef>
              <a:spcAft>
                <a:spcPts val="0"/>
              </a:spcAft>
              <a:buClr>
                <a:srgbClr val="000000"/>
              </a:buClr>
              <a:buSzPts val="2100"/>
              <a:buFont typeface="Noto Sans Symbols"/>
              <a:buChar char="−"/>
            </a:pPr>
            <a:r>
              <a:rPr b="0" i="0" lang="en-IN" sz="2100" u="none" cap="none" strike="noStrike">
                <a:solidFill>
                  <a:srgbClr val="FFFFFE"/>
                </a:solidFill>
                <a:latin typeface="Arial"/>
                <a:ea typeface="Arial"/>
                <a:cs typeface="Arial"/>
                <a:sym typeface="Arial"/>
              </a:rPr>
              <a:t> </a:t>
            </a:r>
            <a:r>
              <a:rPr b="1" i="0" lang="en-IN" sz="2100" u="none" cap="none" strike="noStrike">
                <a:solidFill>
                  <a:srgbClr val="FFFFFE"/>
                </a:solidFill>
                <a:latin typeface="Arial"/>
                <a:ea typeface="Arial"/>
                <a:cs typeface="Arial"/>
                <a:sym typeface="Arial"/>
              </a:rPr>
              <a:t>"Community" version: GNU Lesser General Public License v3; "Enterprise" version: Proprietary license</a:t>
            </a:r>
            <a:endParaRPr b="0" i="0" sz="2100" u="none" cap="none" strike="noStrike">
              <a:solidFill>
                <a:srgbClr val="000000"/>
              </a:solidFill>
              <a:latin typeface="Arial"/>
              <a:ea typeface="Arial"/>
              <a:cs typeface="Arial"/>
              <a:sym typeface="Arial"/>
            </a:endParaRPr>
          </a:p>
          <a:p>
            <a:pPr indent="-342720" lvl="0" marL="343080" marR="0" rtl="0" algn="l">
              <a:lnSpc>
                <a:spcPct val="100000"/>
              </a:lnSpc>
              <a:spcBef>
                <a:spcPts val="479"/>
              </a:spcBef>
              <a:spcAft>
                <a:spcPts val="0"/>
              </a:spcAft>
              <a:buClr>
                <a:srgbClr val="000000"/>
              </a:buClr>
              <a:buSzPts val="2400"/>
              <a:buFont typeface="Noto Sans Symbols"/>
              <a:buChar char="∙"/>
            </a:pPr>
            <a:r>
              <a:rPr b="1" lang="en-IN" sz="2400" strike="noStrike">
                <a:solidFill>
                  <a:srgbClr val="000000"/>
                </a:solidFill>
                <a:latin typeface="Arial"/>
                <a:ea typeface="Arial"/>
                <a:cs typeface="Arial"/>
                <a:sym typeface="Arial"/>
              </a:rPr>
              <a:t>Repository</a:t>
            </a:r>
            <a:r>
              <a:rPr b="0" lang="en-IN" sz="2400" strike="noStrike">
                <a:solidFill>
                  <a:srgbClr val="000000"/>
                </a:solidFill>
                <a:latin typeface="Arial"/>
                <a:ea typeface="Arial"/>
                <a:cs typeface="Arial"/>
                <a:sym typeface="Arial"/>
              </a:rPr>
              <a:t>: </a:t>
            </a:r>
            <a:endParaRPr b="0" sz="2400" strike="noStrike">
              <a:solidFill>
                <a:srgbClr val="000000"/>
              </a:solidFill>
              <a:latin typeface="Arial"/>
              <a:ea typeface="Arial"/>
              <a:cs typeface="Arial"/>
              <a:sym typeface="Arial"/>
            </a:endParaRPr>
          </a:p>
          <a:p>
            <a:pPr indent="-285480" lvl="1" marL="743040" marR="0" rtl="0" algn="l">
              <a:lnSpc>
                <a:spcPct val="100000"/>
              </a:lnSpc>
              <a:spcBef>
                <a:spcPts val="366"/>
              </a:spcBef>
              <a:spcAft>
                <a:spcPts val="0"/>
              </a:spcAft>
              <a:buClr>
                <a:srgbClr val="A51842"/>
              </a:buClr>
              <a:buSzPts val="1840"/>
              <a:buFont typeface="Noto Sans Symbols"/>
              <a:buChar char="−"/>
            </a:pPr>
            <a:r>
              <a:rPr b="1" i="0" lang="en-IN" sz="1840" u="none" cap="none" strike="noStrike">
                <a:solidFill>
                  <a:srgbClr val="FFFFFE"/>
                </a:solidFill>
                <a:latin typeface="Arial"/>
                <a:ea typeface="Arial"/>
                <a:cs typeface="Arial"/>
                <a:sym typeface="Arial"/>
              </a:rPr>
              <a:t>github.com/odoo/odoo</a:t>
            </a:r>
            <a:endParaRPr b="0" i="0" sz="1840" u="none" cap="none" strike="noStrike">
              <a:solidFill>
                <a:srgbClr val="000000"/>
              </a:solidFill>
              <a:latin typeface="Arial"/>
              <a:ea typeface="Arial"/>
              <a:cs typeface="Arial"/>
              <a:sym typeface="Arial"/>
            </a:endParaRPr>
          </a:p>
          <a:p>
            <a:pPr indent="-342720" lvl="0" marL="343080" marR="0" rtl="0" algn="l">
              <a:lnSpc>
                <a:spcPct val="100000"/>
              </a:lnSpc>
              <a:spcBef>
                <a:spcPts val="479"/>
              </a:spcBef>
              <a:spcAft>
                <a:spcPts val="0"/>
              </a:spcAft>
              <a:buClr>
                <a:srgbClr val="000000"/>
              </a:buClr>
              <a:buSzPts val="2400"/>
              <a:buFont typeface="Noto Sans Symbols"/>
              <a:buChar char="∙"/>
            </a:pPr>
            <a:r>
              <a:rPr b="1" lang="en-IN" sz="2400" strike="noStrike">
                <a:solidFill>
                  <a:srgbClr val="000000"/>
                </a:solidFill>
                <a:latin typeface="Arial"/>
                <a:ea typeface="Arial"/>
                <a:cs typeface="Arial"/>
                <a:sym typeface="Arial"/>
              </a:rPr>
              <a:t>Operating system:</a:t>
            </a:r>
            <a:r>
              <a:rPr b="0" lang="en-IN" sz="2400" strike="noStrike">
                <a:solidFill>
                  <a:srgbClr val="000000"/>
                </a:solidFill>
                <a:latin typeface="Arial"/>
                <a:ea typeface="Arial"/>
                <a:cs typeface="Arial"/>
                <a:sym typeface="Arial"/>
              </a:rPr>
              <a:t> </a:t>
            </a:r>
            <a:endParaRPr b="0" sz="2400" strike="noStrike">
              <a:solidFill>
                <a:srgbClr val="000000"/>
              </a:solidFill>
              <a:latin typeface="Arial"/>
              <a:ea typeface="Arial"/>
              <a:cs typeface="Arial"/>
              <a:sym typeface="Arial"/>
            </a:endParaRPr>
          </a:p>
          <a:p>
            <a:pPr indent="-285480" lvl="1" marL="743040" marR="0" rtl="0" algn="l">
              <a:lnSpc>
                <a:spcPct val="100000"/>
              </a:lnSpc>
              <a:spcBef>
                <a:spcPts val="420"/>
              </a:spcBef>
              <a:spcAft>
                <a:spcPts val="0"/>
              </a:spcAft>
              <a:buClr>
                <a:srgbClr val="A51842"/>
              </a:buClr>
              <a:buSzPts val="2100"/>
              <a:buFont typeface="Noto Sans Symbols"/>
              <a:buChar char="−"/>
            </a:pPr>
            <a:r>
              <a:rPr b="1" i="0" lang="en-IN" sz="2100" u="none" cap="none" strike="noStrike">
                <a:solidFill>
                  <a:srgbClr val="FFFFFE"/>
                </a:solidFill>
                <a:latin typeface="Arial"/>
                <a:ea typeface="Arial"/>
                <a:cs typeface="Arial"/>
                <a:sym typeface="Arial"/>
              </a:rPr>
              <a:t>Linux, Unix-like, OS X, Windows, iOS, Android</a:t>
            </a:r>
            <a:endParaRPr b="0" i="0" sz="2100" u="none" cap="none" strike="noStrike">
              <a:solidFill>
                <a:srgbClr val="000000"/>
              </a:solidFill>
              <a:latin typeface="Arial"/>
              <a:ea typeface="Arial"/>
              <a:cs typeface="Arial"/>
              <a:sym typeface="Arial"/>
            </a:endParaRPr>
          </a:p>
          <a:p>
            <a:pPr indent="-342720" lvl="0" marL="343080" marR="0" rtl="0" algn="l">
              <a:lnSpc>
                <a:spcPct val="100000"/>
              </a:lnSpc>
              <a:spcBef>
                <a:spcPts val="479"/>
              </a:spcBef>
              <a:spcAft>
                <a:spcPts val="0"/>
              </a:spcAft>
              <a:buClr>
                <a:srgbClr val="000000"/>
              </a:buClr>
              <a:buSzPts val="2400"/>
              <a:buFont typeface="Noto Sans Symbols"/>
              <a:buChar char="∙"/>
            </a:pPr>
            <a:r>
              <a:rPr b="1" lang="en-IN" sz="2400" strike="noStrike">
                <a:solidFill>
                  <a:srgbClr val="000000"/>
                </a:solidFill>
                <a:latin typeface="Arial"/>
                <a:ea typeface="Arial"/>
                <a:cs typeface="Arial"/>
                <a:sym typeface="Arial"/>
              </a:rPr>
              <a:t>Preview release:</a:t>
            </a:r>
            <a:r>
              <a:rPr b="0" lang="en-IN" sz="2400" strike="noStrike">
                <a:solidFill>
                  <a:srgbClr val="000000"/>
                </a:solidFill>
                <a:latin typeface="Arial"/>
                <a:ea typeface="Arial"/>
                <a:cs typeface="Arial"/>
                <a:sym typeface="Arial"/>
              </a:rPr>
              <a:t> </a:t>
            </a:r>
            <a:endParaRPr b="0" sz="2400" strike="noStrike">
              <a:solidFill>
                <a:srgbClr val="000000"/>
              </a:solidFill>
              <a:latin typeface="Arial"/>
              <a:ea typeface="Arial"/>
              <a:cs typeface="Arial"/>
              <a:sym typeface="Arial"/>
            </a:endParaRPr>
          </a:p>
          <a:p>
            <a:pPr indent="-285480" lvl="1" marL="743040" marR="0" rtl="0" algn="l">
              <a:lnSpc>
                <a:spcPct val="100000"/>
              </a:lnSpc>
              <a:spcBef>
                <a:spcPts val="420"/>
              </a:spcBef>
              <a:spcAft>
                <a:spcPts val="0"/>
              </a:spcAft>
              <a:buClr>
                <a:srgbClr val="A51842"/>
              </a:buClr>
              <a:buSzPts val="2100"/>
              <a:buFont typeface="Noto Sans Symbols"/>
              <a:buChar char="−"/>
            </a:pPr>
            <a:r>
              <a:rPr b="1" i="0" lang="en-IN" sz="2100" u="none" cap="none" strike="noStrike">
                <a:solidFill>
                  <a:srgbClr val="FFFFFE"/>
                </a:solidFill>
                <a:latin typeface="Arial"/>
                <a:ea typeface="Arial"/>
                <a:cs typeface="Arial"/>
                <a:sym typeface="Arial"/>
              </a:rPr>
              <a:t>master</a:t>
            </a:r>
            <a:endParaRPr b="0" i="0" sz="2100" u="none" cap="none" strike="noStrike">
              <a:solidFill>
                <a:srgbClr val="000000"/>
              </a:solidFill>
              <a:latin typeface="Arial"/>
              <a:ea typeface="Arial"/>
              <a:cs typeface="Arial"/>
              <a:sym typeface="Arial"/>
            </a:endParaRPr>
          </a:p>
          <a:p>
            <a:pPr indent="-342720" lvl="0" marL="343080" marR="0" rtl="0" algn="l">
              <a:lnSpc>
                <a:spcPct val="100000"/>
              </a:lnSpc>
              <a:spcBef>
                <a:spcPts val="479"/>
              </a:spcBef>
              <a:spcAft>
                <a:spcPts val="0"/>
              </a:spcAft>
              <a:buClr>
                <a:srgbClr val="000000"/>
              </a:buClr>
              <a:buSzPts val="2400"/>
              <a:buFont typeface="Noto Sans Symbols"/>
              <a:buChar char="∙"/>
            </a:pPr>
            <a:r>
              <a:rPr b="1" lang="en-IN" sz="2400" strike="noStrike">
                <a:solidFill>
                  <a:srgbClr val="000000"/>
                </a:solidFill>
                <a:latin typeface="Arial"/>
                <a:ea typeface="Arial"/>
                <a:cs typeface="Arial"/>
                <a:sym typeface="Arial"/>
              </a:rPr>
              <a:t>Programming languages</a:t>
            </a:r>
            <a:r>
              <a:rPr b="0" lang="en-IN" sz="2400" strike="noStrike">
                <a:solidFill>
                  <a:srgbClr val="000000"/>
                </a:solidFill>
                <a:latin typeface="Arial"/>
                <a:ea typeface="Arial"/>
                <a:cs typeface="Arial"/>
                <a:sym typeface="Arial"/>
              </a:rPr>
              <a:t>: </a:t>
            </a:r>
            <a:endParaRPr b="0" sz="2400" strike="noStrike">
              <a:solidFill>
                <a:srgbClr val="000000"/>
              </a:solidFill>
              <a:latin typeface="Arial"/>
              <a:ea typeface="Arial"/>
              <a:cs typeface="Arial"/>
              <a:sym typeface="Arial"/>
            </a:endParaRPr>
          </a:p>
          <a:p>
            <a:pPr indent="-285480" lvl="1" marL="743040" marR="0" rtl="0" algn="l">
              <a:lnSpc>
                <a:spcPct val="100000"/>
              </a:lnSpc>
              <a:spcBef>
                <a:spcPts val="420"/>
              </a:spcBef>
              <a:spcAft>
                <a:spcPts val="0"/>
              </a:spcAft>
              <a:buClr>
                <a:srgbClr val="A51842"/>
              </a:buClr>
              <a:buSzPts val="2100"/>
              <a:buFont typeface="Noto Sans Symbols"/>
              <a:buChar char="−"/>
            </a:pPr>
            <a:r>
              <a:rPr b="1" i="0" lang="en-IN" sz="2100" u="none" cap="none" strike="noStrike">
                <a:solidFill>
                  <a:srgbClr val="FFFFFE"/>
                </a:solidFill>
                <a:latin typeface="Arial"/>
                <a:ea typeface="Arial"/>
                <a:cs typeface="Arial"/>
                <a:sym typeface="Arial"/>
              </a:rPr>
              <a:t>Python, JavaScript</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9"/>
          <p:cNvSpPr txBox="1"/>
          <p:nvPr/>
        </p:nvSpPr>
        <p:spPr>
          <a:xfrm>
            <a:off x="609480" y="190440"/>
            <a:ext cx="10972440" cy="582120"/>
          </a:xfrm>
          <a:prstGeom prst="rect">
            <a:avLst/>
          </a:prstGeom>
          <a:noFill/>
          <a:ln>
            <a:noFill/>
          </a:ln>
        </p:spPr>
        <p:txBody>
          <a:bodyPr anchorCtr="0"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pic>
        <p:nvPicPr>
          <p:cNvPr descr="our_offices" id="87" name="Google Shape;87;p19"/>
          <p:cNvPicPr preferRelativeResize="0"/>
          <p:nvPr/>
        </p:nvPicPr>
        <p:blipFill rotWithShape="1">
          <a:blip r:embed="rId4">
            <a:alphaModFix/>
          </a:blip>
          <a:srcRect b="0" l="0" r="0" t="0"/>
          <a:stretch/>
        </p:blipFill>
        <p:spPr>
          <a:xfrm>
            <a:off x="496080" y="567000"/>
            <a:ext cx="11200320" cy="57236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20"/>
          <p:cNvSpPr txBox="1"/>
          <p:nvPr/>
        </p:nvSpPr>
        <p:spPr>
          <a:xfrm>
            <a:off x="609480" y="190440"/>
            <a:ext cx="10972440" cy="582120"/>
          </a:xfrm>
          <a:prstGeom prst="rect">
            <a:avLst/>
          </a:prstGeom>
          <a:noFill/>
          <a:ln>
            <a:noFill/>
          </a:ln>
        </p:spPr>
        <p:txBody>
          <a:bodyPr anchorCtr="0"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pic>
        <p:nvPicPr>
          <p:cNvPr descr="users" id="93" name="Google Shape;93;p20"/>
          <p:cNvPicPr preferRelativeResize="0"/>
          <p:nvPr/>
        </p:nvPicPr>
        <p:blipFill rotWithShape="1">
          <a:blip r:embed="rId4">
            <a:alphaModFix/>
          </a:blip>
          <a:srcRect b="0" l="0" r="0" t="0"/>
          <a:stretch/>
        </p:blipFill>
        <p:spPr>
          <a:xfrm>
            <a:off x="361080" y="504000"/>
            <a:ext cx="11590920" cy="60271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Google Shape;98;p21"/>
          <p:cNvSpPr txBox="1"/>
          <p:nvPr/>
        </p:nvSpPr>
        <p:spPr>
          <a:xfrm>
            <a:off x="609480" y="190440"/>
            <a:ext cx="10972440" cy="582120"/>
          </a:xfrm>
          <a:prstGeom prst="rect">
            <a:avLst/>
          </a:prstGeom>
          <a:noFill/>
          <a:ln>
            <a:noFill/>
          </a:ln>
        </p:spPr>
        <p:txBody>
          <a:bodyPr anchorCtr="0"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pic>
        <p:nvPicPr>
          <p:cNvPr descr="awards" id="99" name="Google Shape;99;p21"/>
          <p:cNvPicPr preferRelativeResize="0"/>
          <p:nvPr/>
        </p:nvPicPr>
        <p:blipFill rotWithShape="1">
          <a:blip r:embed="rId4">
            <a:alphaModFix/>
          </a:blip>
          <a:srcRect b="0" l="0" r="0" t="0"/>
          <a:stretch/>
        </p:blipFill>
        <p:spPr>
          <a:xfrm>
            <a:off x="432000" y="280080"/>
            <a:ext cx="11354760" cy="62719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nvSpPr>
        <p:spPr>
          <a:xfrm>
            <a:off x="374040" y="1389240"/>
            <a:ext cx="10972440" cy="4952520"/>
          </a:xfrm>
          <a:prstGeom prst="rect">
            <a:avLst/>
          </a:prstGeom>
          <a:noFill/>
          <a:ln>
            <a:noFill/>
          </a:ln>
        </p:spPr>
        <p:txBody>
          <a:bodyPr anchorCtr="0" anchor="t" bIns="45000" lIns="90000" spcFirstLastPara="1" rIns="90000" wrap="square" tIns="45000">
            <a:noAutofit/>
          </a:bodyPr>
          <a:lstStyle/>
          <a:p>
            <a:pPr indent="-342720" lvl="0" marL="343080" marR="0" rtl="0" algn="l">
              <a:lnSpc>
                <a:spcPct val="100000"/>
              </a:lnSpc>
              <a:spcBef>
                <a:spcPts val="0"/>
              </a:spcBef>
              <a:spcAft>
                <a:spcPts val="0"/>
              </a:spcAft>
              <a:buClr>
                <a:srgbClr val="000000"/>
              </a:buClr>
              <a:buSzPts val="3200"/>
              <a:buFont typeface="Noto Sans Symbols"/>
              <a:buChar char="∙"/>
            </a:pPr>
            <a:r>
              <a:rPr b="0" lang="en-IN" sz="3200" strike="noStrike">
                <a:solidFill>
                  <a:srgbClr val="000000"/>
                </a:solidFill>
                <a:latin typeface="Arial"/>
                <a:ea typeface="Arial"/>
                <a:cs typeface="Arial"/>
                <a:sym typeface="Arial"/>
              </a:rPr>
              <a:t>Odoo is open source so you write public code and contribute to the development community. Greate, is not it? moreever what you develop will be used by milions of people all over the world.</a:t>
            </a:r>
            <a:endParaRPr b="0" sz="3200"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