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FE2EB-0223-46BF-805C-EA784F27B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4AAF-360F-4526-9886-572B92A0F2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4F162-4BD1-4548-A45A-8D389AA2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DFFD-5E44-4095-8FDA-C73B97EC43AE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CE911-EFDE-4202-9DF8-3FD0E547F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12CC8-B5E8-46C4-AD16-DEE4507B7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9B81-0767-4198-8A90-41646BAC2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729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802D4-C025-4E67-8BE8-7BB462335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2814E-8B01-4335-895B-5FDE2FF24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F0FDC-B1EB-40B2-9BC8-F011E21DF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DFFD-5E44-4095-8FDA-C73B97EC43AE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0DBBB-F05F-4C22-B8D9-811A3D400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F7E42-28A6-4BA4-A569-7FFA284C7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9B81-0767-4198-8A90-41646BAC2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288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654EEE-95FF-4108-9D0A-B73959DECB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A308C0-7269-4121-8B65-9BE19FA0D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3815B-8D1E-4935-8F66-B474F1AD1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DFFD-5E44-4095-8FDA-C73B97EC43AE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9C335-92B2-450F-B177-F67144765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FABD5-975E-453B-8684-18BA7F70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9B81-0767-4198-8A90-41646BAC2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70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DD5E1-ED6E-41C5-9316-F51CC41F0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F2344-4DC9-4C7E-89E2-9C417571B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A3A14-6553-4852-9CCF-6A3636975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DFFD-5E44-4095-8FDA-C73B97EC43AE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A7F41-9CC5-452F-BEC0-AEA6E113D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AACA0-E537-4085-87AE-B6FE554CF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9B81-0767-4198-8A90-41646BAC2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444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886A1-F6EA-4629-B1E2-64DE17EF0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4F524-32EC-4F8B-866F-4B560ED53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94AFE-5F2B-4F48-BC7F-E287755D6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DFFD-5E44-4095-8FDA-C73B97EC43AE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96199-CBCE-4FF1-BD66-48402F9AC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4ED8C-5C6C-4FAD-B3A6-9A087C4B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9B81-0767-4198-8A90-41646BAC2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851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8031F-4BE1-47ED-83C3-8CDEBF301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5F68B-A210-4FA2-99EE-9C528CD3E5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6A07F1-3D39-44BF-8EFC-8AF03714A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192CB-49AF-49C4-A5B6-AE8C45E86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DFFD-5E44-4095-8FDA-C73B97EC43AE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E6133-B6C6-414F-BB67-14DA6D467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4904A-73E7-4F17-B7B3-36259A686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9B81-0767-4198-8A90-41646BAC2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247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B3B13-2BC2-4286-8F79-77E03481A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13960-1071-4331-B032-C2BA13667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326796-AA69-4A1D-AC78-4D9BB360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F56700-CE14-4EE9-BD9A-062D94BB34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B56767-3CE3-441B-B076-8EE5BB49EA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B66843-7011-4B19-B9A9-BD888A101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DFFD-5E44-4095-8FDA-C73B97EC43AE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27DA73-3204-4AC9-972B-994173558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F5D066-C8A7-4152-93B3-7F2DBCC34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9B81-0767-4198-8A90-41646BAC2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004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5F2DF-A936-4FBE-9A4D-2AEDCB10E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729307-3B16-48E5-B37B-77FB122F2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DFFD-5E44-4095-8FDA-C73B97EC43AE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FF3C33-4010-4F7F-A674-7B323ADA2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A4AE77-E5C3-4C58-96E2-65E117862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9B81-0767-4198-8A90-41646BAC2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692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50F6DD-0ECA-439A-8070-7486E5892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DFFD-5E44-4095-8FDA-C73B97EC43AE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E8201F-F9A4-4EB9-A389-3C77C00E3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EA57C-7EBA-4484-A485-00D8BDADA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9B81-0767-4198-8A90-41646BAC2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104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060EB-586F-4852-A06C-F87C65604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E8EC2-11BC-4F36-BBD7-280E4689E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DD54E-04E8-499F-8D7B-6B046593A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31C94-0949-446C-BD47-A031509B0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DFFD-5E44-4095-8FDA-C73B97EC43AE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51104-C733-4A23-9D2D-94D9A7CCE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D16FE-1E2A-485F-9C2A-94CDA7B83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9B81-0767-4198-8A90-41646BAC2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312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F0A06-03BA-4893-AA04-13AB8E68F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85D9A7-7BEB-4D64-A633-A0BF6F8752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3F19B-6167-46C9-9D1C-427B5A596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78921-D37E-413E-9864-9440C0FEF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DFFD-5E44-4095-8FDA-C73B97EC43AE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C4BD9-E502-4891-A6BF-97C83B2EE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D026D-BA2B-455B-A300-BEE6C80B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9B81-0767-4198-8A90-41646BAC2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862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1A1D77-EA5E-4BC3-AF97-7D721C65E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BA22F-E7B8-4025-BEFB-CC1A0ACE7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34A0B-AC34-4AA0-9C64-2B6F35B5E0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9DFFD-5E44-4095-8FDA-C73B97EC43AE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E7B59-4B7B-4F80-A01D-C6DCE68BF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7EB2E-6219-4B97-9455-B330BF7D6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09B81-0767-4198-8A90-41646BAC2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44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13D2-FD16-473B-81A7-4273C7800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049" y="114486"/>
            <a:ext cx="9144000" cy="857266"/>
          </a:xfrm>
        </p:spPr>
        <p:txBody>
          <a:bodyPr>
            <a:noAutofit/>
          </a:bodyPr>
          <a:lstStyle/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Does Financial Sector have similar gross profit margin to that of energy sector in Year 3?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0EC85F-7174-4580-9610-5583701DA7F6}"/>
              </a:ext>
            </a:extLst>
          </p:cNvPr>
          <p:cNvSpPr txBox="1"/>
          <p:nvPr/>
        </p:nvSpPr>
        <p:spPr>
          <a:xfrm>
            <a:off x="5964024" y="1206631"/>
            <a:ext cx="5958819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Here are the histograms of Gross Profit Margin for Financial and Energy Sector Companies calculated using formula of </a:t>
            </a:r>
            <a:r>
              <a:rPr lang="en-IN" sz="1400" b="1" dirty="0"/>
              <a:t>gross profit = [1-(COGS/Total Revenue)]</a:t>
            </a:r>
            <a:r>
              <a:rPr lang="en-IN" sz="1400" dirty="0"/>
              <a:t> for all companies of both sectors for Year 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As we can clearly observe in both histograms that frequency increases from lower values to higher values which clearly indicates that both distributions  </a:t>
            </a:r>
            <a:r>
              <a:rPr lang="en-IN" sz="1400" b="1" dirty="0"/>
              <a:t>are left-skewed or negatively skewed</a:t>
            </a:r>
            <a:r>
              <a:rPr lang="en-IN" sz="1400" dirty="0"/>
              <a:t>, which also means </a:t>
            </a:r>
            <a:r>
              <a:rPr lang="en-IN" sz="1400" b="1" dirty="0"/>
              <a:t>median is higher than mean.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Mean for financial sector </a:t>
            </a:r>
            <a:r>
              <a:rPr lang="en-IN" sz="1400" b="1" dirty="0"/>
              <a:t>is 0.667 (66.7%) </a:t>
            </a:r>
            <a:r>
              <a:rPr lang="en-IN" sz="1400" dirty="0"/>
              <a:t>and for Energy sector </a:t>
            </a:r>
            <a:r>
              <a:rPr lang="en-IN" sz="1400" b="1" dirty="0"/>
              <a:t>is 0.52 (52%)</a:t>
            </a:r>
            <a:r>
              <a:rPr lang="en-IN" sz="1400" dirty="0"/>
              <a:t> whereas median for financial sector is </a:t>
            </a:r>
            <a:r>
              <a:rPr lang="en-IN" sz="1400" b="1" dirty="0"/>
              <a:t>0.721 (72.1%)  </a:t>
            </a:r>
            <a:r>
              <a:rPr lang="en-IN" sz="1400" dirty="0"/>
              <a:t>and for energy sector is </a:t>
            </a:r>
            <a:r>
              <a:rPr lang="en-IN" sz="1400" b="1" dirty="0"/>
              <a:t>0.634 (63.4%) </a:t>
            </a:r>
            <a:r>
              <a:rPr lang="en-IN" sz="1400" dirty="0"/>
              <a:t>which shows median is higher than mean in both sector. Thus, justifies left skewed histograms.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Standard Deviation for financial sector is 32% slightly higher than that for energy sector which is 28% which indicates that </a:t>
            </a:r>
            <a:r>
              <a:rPr lang="en-IN" sz="1400" b="1" dirty="0"/>
              <a:t>variability in financial sector is higher</a:t>
            </a:r>
            <a:r>
              <a:rPr lang="en-IN" sz="1400" dirty="0"/>
              <a:t> with 50% companies having gross profit margin greater than 72.1%  whereas 50% companies of energy sector have gross profit margin grater than 63.4%.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Gross profit margin for financial sector ranges </a:t>
            </a:r>
            <a:r>
              <a:rPr lang="en-IN" sz="1400" b="1" dirty="0"/>
              <a:t>from 10.8% to 100% (range=89.2%)</a:t>
            </a:r>
            <a:r>
              <a:rPr lang="en-IN" sz="1400" dirty="0"/>
              <a:t> whereas for energy sector, it ranges </a:t>
            </a:r>
            <a:r>
              <a:rPr lang="en-IN" sz="1400" b="1" dirty="0"/>
              <a:t>from 8.4% to 89.4% (range=81%).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B6AF08-CB9F-4637-9539-116B82675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14" y="1197996"/>
            <a:ext cx="5246735" cy="27706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7066B5-2F6E-4B9A-8D2B-3DAE3391C5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13" y="4194930"/>
            <a:ext cx="5246735" cy="25585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580A19-CD15-4D37-A9C2-4F7D4A1B4231}"/>
              </a:ext>
            </a:extLst>
          </p:cNvPr>
          <p:cNvSpPr txBox="1"/>
          <p:nvPr/>
        </p:nvSpPr>
        <p:spPr>
          <a:xfrm>
            <a:off x="6094071" y="6489046"/>
            <a:ext cx="551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Sources:- N/A</a:t>
            </a:r>
          </a:p>
        </p:txBody>
      </p:sp>
    </p:spTree>
    <p:extLst>
      <p:ext uri="{BB962C8B-B14F-4D97-AF65-F5344CB8AC3E}">
        <p14:creationId xmlns:p14="http://schemas.microsoft.com/office/powerpoint/2010/main" val="964773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245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Does Financial Sector have similar gross profit margin to that of energy sector in Year 3?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Financial Sector have similar gross profit margin to that of energy sector in Year 3?</dc:title>
  <dc:creator>HP</dc:creator>
  <cp:lastModifiedBy>HP</cp:lastModifiedBy>
  <cp:revision>9</cp:revision>
  <dcterms:created xsi:type="dcterms:W3CDTF">2020-05-25T09:14:16Z</dcterms:created>
  <dcterms:modified xsi:type="dcterms:W3CDTF">2020-05-25T17:37:05Z</dcterms:modified>
</cp:coreProperties>
</file>