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61" r:id="rId3"/>
    <p:sldId id="262" r:id="rId4"/>
    <p:sldId id="263" r:id="rId5"/>
    <p:sldId id="268" r:id="rId6"/>
    <p:sldId id="266" r:id="rId7"/>
    <p:sldId id="273" r:id="rId8"/>
    <p:sldId id="264" r:id="rId9"/>
    <p:sldId id="272" r:id="rId10"/>
    <p:sldId id="274" r:id="rId11"/>
    <p:sldId id="275" r:id="rId12"/>
    <p:sldId id="265" r:id="rId13"/>
    <p:sldId id="276" r:id="rId14"/>
    <p:sldId id="278" r:id="rId15"/>
    <p:sldId id="277" r:id="rId16"/>
  </p:sldIdLst>
  <p:sldSz cx="32512000" cy="20320000"/>
  <p:notesSz cx="6858000" cy="9144000"/>
  <p:embeddedFontLst>
    <p:embeddedFont>
      <p:font typeface="Gill Sans" panose="020B0604020202020204" charset="0"/>
      <p:regular r:id="rId18"/>
      <p:bold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Helvetica" panose="020B0604020202020204" pitchFamily="34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YzdCIPat/y+GPb05OXDKGGeWMz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fc5fae84c345bc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6C48B9-3990-4A2C-A4C3-AF3A54711292}">
  <a:tblStyle styleId="{766C48B9-3990-4A2C-A4C3-AF3A54711292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24" d="100"/>
          <a:sy n="24" d="100"/>
        </p:scale>
        <p:origin x="652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CB99B-8F46-4D28-8847-B3120F25BBB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8B082C-A063-477A-8057-8A234451B41F}">
      <dgm:prSet phldrT="[Text]"/>
      <dgm:spPr/>
      <dgm:t>
        <a:bodyPr/>
        <a:lstStyle/>
        <a:p>
          <a:r>
            <a:rPr lang="en-IN" dirty="0" smtClean="0"/>
            <a:t>Observation</a:t>
          </a:r>
          <a:endParaRPr lang="en-IN" dirty="0"/>
        </a:p>
      </dgm:t>
    </dgm:pt>
    <dgm:pt modelId="{F2A5859A-6E56-4882-87DB-580CF43F05EE}" type="parTrans" cxnId="{1CC6C76F-9DED-4BEB-878D-C44EA7A285A0}">
      <dgm:prSet/>
      <dgm:spPr/>
      <dgm:t>
        <a:bodyPr/>
        <a:lstStyle/>
        <a:p>
          <a:endParaRPr lang="en-IN"/>
        </a:p>
      </dgm:t>
    </dgm:pt>
    <dgm:pt modelId="{9EDA9A2B-8D90-4930-9141-AEA6AE866038}" type="sibTrans" cxnId="{1CC6C76F-9DED-4BEB-878D-C44EA7A285A0}">
      <dgm:prSet/>
      <dgm:spPr/>
      <dgm:t>
        <a:bodyPr/>
        <a:lstStyle/>
        <a:p>
          <a:endParaRPr lang="en-IN"/>
        </a:p>
      </dgm:t>
    </dgm:pt>
    <dgm:pt modelId="{05C40D48-51BF-4FF1-B73E-827AA53B05B0}">
      <dgm:prSet phldrT="[Text]"/>
      <dgm:spPr/>
      <dgm:t>
        <a:bodyPr/>
        <a:lstStyle/>
        <a:p>
          <a:r>
            <a:rPr lang="en-IN" dirty="0" smtClean="0"/>
            <a:t>On first inspection, we observe that there is a symmetry between the positive and negative sales value when plotted against commission</a:t>
          </a:r>
          <a:endParaRPr lang="en-IN" dirty="0"/>
        </a:p>
      </dgm:t>
    </dgm:pt>
    <dgm:pt modelId="{549C388B-4C8D-43D0-9860-0ED8D84DFD5F}" type="parTrans" cxnId="{EB5A2CD0-BAB1-4202-94D3-1C3F732A3905}">
      <dgm:prSet/>
      <dgm:spPr/>
      <dgm:t>
        <a:bodyPr/>
        <a:lstStyle/>
        <a:p>
          <a:endParaRPr lang="en-IN"/>
        </a:p>
      </dgm:t>
    </dgm:pt>
    <dgm:pt modelId="{D5C5C77B-4E2B-47FA-9212-E8673D77E953}" type="sibTrans" cxnId="{EB5A2CD0-BAB1-4202-94D3-1C3F732A3905}">
      <dgm:prSet/>
      <dgm:spPr/>
      <dgm:t>
        <a:bodyPr/>
        <a:lstStyle/>
        <a:p>
          <a:endParaRPr lang="en-IN"/>
        </a:p>
      </dgm:t>
    </dgm:pt>
    <dgm:pt modelId="{F869AEB5-6A7B-4982-83FF-CE5E4A8CE688}">
      <dgm:prSet phldrT="[Text]"/>
      <dgm:spPr/>
      <dgm:t>
        <a:bodyPr/>
        <a:lstStyle/>
        <a:p>
          <a:r>
            <a:rPr lang="en-IN" dirty="0" smtClean="0"/>
            <a:t> Our Assumption: If there is no difference between commission charged for positive net sales value and negative net sales value, </a:t>
          </a:r>
          <a:r>
            <a:rPr lang="en-IN" b="1" dirty="0" smtClean="0"/>
            <a:t>the negative net </a:t>
          </a:r>
          <a:r>
            <a:rPr lang="en-IN" b="1" smtClean="0"/>
            <a:t>sales value </a:t>
          </a:r>
          <a:r>
            <a:rPr lang="en-IN" b="1" dirty="0" smtClean="0"/>
            <a:t>are error in data entry and we can impute them with absolute values</a:t>
          </a:r>
          <a:endParaRPr lang="en-IN" dirty="0"/>
        </a:p>
      </dgm:t>
    </dgm:pt>
    <dgm:pt modelId="{8109499A-6CF4-4DA1-8A75-F7A0394067B4}" type="parTrans" cxnId="{49568635-F5C4-4053-BC34-9B3F3FD3182C}">
      <dgm:prSet/>
      <dgm:spPr/>
      <dgm:t>
        <a:bodyPr/>
        <a:lstStyle/>
        <a:p>
          <a:endParaRPr lang="en-IN"/>
        </a:p>
      </dgm:t>
    </dgm:pt>
    <dgm:pt modelId="{A91A224F-399A-4545-9E07-E10903FD888E}" type="sibTrans" cxnId="{49568635-F5C4-4053-BC34-9B3F3FD3182C}">
      <dgm:prSet/>
      <dgm:spPr/>
      <dgm:t>
        <a:bodyPr/>
        <a:lstStyle/>
        <a:p>
          <a:endParaRPr lang="en-IN"/>
        </a:p>
      </dgm:t>
    </dgm:pt>
    <dgm:pt modelId="{63E5016F-6F77-4D62-98B0-EF253A37E014}">
      <dgm:prSet phldrT="[Text]"/>
      <dgm:spPr/>
      <dgm:t>
        <a:bodyPr/>
        <a:lstStyle/>
        <a:p>
          <a:r>
            <a:rPr lang="en-IN" smtClean="0"/>
            <a:t>Hypothesis</a:t>
          </a:r>
          <a:endParaRPr lang="en-IN" dirty="0"/>
        </a:p>
      </dgm:t>
    </dgm:pt>
    <dgm:pt modelId="{541CF897-2A39-43F2-8B11-F27F9DD0F39B}" type="parTrans" cxnId="{F9A62D0E-C866-4969-88DD-698C24AF6975}">
      <dgm:prSet/>
      <dgm:spPr/>
      <dgm:t>
        <a:bodyPr/>
        <a:lstStyle/>
        <a:p>
          <a:endParaRPr lang="en-IN"/>
        </a:p>
      </dgm:t>
    </dgm:pt>
    <dgm:pt modelId="{1077986F-878C-457F-8DCC-CFAD05D788C1}" type="sibTrans" cxnId="{F9A62D0E-C866-4969-88DD-698C24AF6975}">
      <dgm:prSet/>
      <dgm:spPr/>
      <dgm:t>
        <a:bodyPr/>
        <a:lstStyle/>
        <a:p>
          <a:endParaRPr lang="en-IN"/>
        </a:p>
      </dgm:t>
    </dgm:pt>
    <dgm:pt modelId="{5B1AEDCF-2CAF-4DC1-9320-6F06888D9E2B}">
      <dgm:prSet phldrT="[Text]"/>
      <dgm:spPr/>
      <dgm:t>
        <a:bodyPr/>
        <a:lstStyle/>
        <a:p>
          <a:r>
            <a:rPr lang="en-IN" dirty="0" smtClean="0"/>
            <a:t>Null Hypothesis: </a:t>
          </a:r>
          <a:r>
            <a:rPr lang="en-US" b="0" i="0" dirty="0" smtClean="0"/>
            <a:t>There is no difference in the commission charged at Net Sales&gt;0 and Net Sales&lt;0</a:t>
          </a:r>
          <a:endParaRPr lang="en-IN" dirty="0"/>
        </a:p>
      </dgm:t>
    </dgm:pt>
    <dgm:pt modelId="{D3719B6A-6C91-4B29-8B7E-9874EE2F4092}" type="parTrans" cxnId="{517C9E7A-EAA2-4BD4-BE5E-2BA0A55D17AA}">
      <dgm:prSet/>
      <dgm:spPr/>
      <dgm:t>
        <a:bodyPr/>
        <a:lstStyle/>
        <a:p>
          <a:endParaRPr lang="en-IN"/>
        </a:p>
      </dgm:t>
    </dgm:pt>
    <dgm:pt modelId="{D345933F-DB81-42FC-B874-2DB80A973EDF}" type="sibTrans" cxnId="{517C9E7A-EAA2-4BD4-BE5E-2BA0A55D17AA}">
      <dgm:prSet/>
      <dgm:spPr/>
      <dgm:t>
        <a:bodyPr/>
        <a:lstStyle/>
        <a:p>
          <a:endParaRPr lang="en-IN"/>
        </a:p>
      </dgm:t>
    </dgm:pt>
    <dgm:pt modelId="{923CF8F0-1D4B-4769-985D-7FC8BFED992B}">
      <dgm:prSet phldrT="[Text]"/>
      <dgm:spPr/>
      <dgm:t>
        <a:bodyPr/>
        <a:lstStyle/>
        <a:p>
          <a:r>
            <a:rPr lang="en-IN" smtClean="0"/>
            <a:t>Conclusion</a:t>
          </a:r>
          <a:endParaRPr lang="en-IN" dirty="0"/>
        </a:p>
      </dgm:t>
    </dgm:pt>
    <dgm:pt modelId="{237EC357-2FB3-40B3-B31D-60FB86853542}" type="parTrans" cxnId="{9942E3AD-26D3-4A7E-81AF-A858A1E5956D}">
      <dgm:prSet/>
      <dgm:spPr/>
      <dgm:t>
        <a:bodyPr/>
        <a:lstStyle/>
        <a:p>
          <a:endParaRPr lang="en-IN"/>
        </a:p>
      </dgm:t>
    </dgm:pt>
    <dgm:pt modelId="{45EBA237-1D3B-42E9-A05C-D9FF27CD22F7}" type="sibTrans" cxnId="{9942E3AD-26D3-4A7E-81AF-A858A1E5956D}">
      <dgm:prSet/>
      <dgm:spPr/>
      <dgm:t>
        <a:bodyPr/>
        <a:lstStyle/>
        <a:p>
          <a:endParaRPr lang="en-IN"/>
        </a:p>
      </dgm:t>
    </dgm:pt>
    <dgm:pt modelId="{FE9102C0-36BB-4CDE-9547-92DAD432A51F}">
      <dgm:prSet phldrT="[Text]"/>
      <dgm:spPr/>
      <dgm:t>
        <a:bodyPr/>
        <a:lstStyle/>
        <a:p>
          <a:r>
            <a:rPr lang="en-IN" dirty="0" smtClean="0"/>
            <a:t>We rejected the Null Hypothesis - </a:t>
          </a:r>
          <a:r>
            <a:rPr lang="en-US" b="0" i="0" dirty="0" smtClean="0"/>
            <a:t>There is a </a:t>
          </a:r>
          <a:r>
            <a:rPr lang="en-US" b="1" i="0" dirty="0" smtClean="0"/>
            <a:t>significant difference</a:t>
          </a:r>
          <a:r>
            <a:rPr lang="en-US" b="0" i="0" dirty="0" smtClean="0"/>
            <a:t> in the commission charged at Net Sales&gt;0 and Net Sales&lt;0</a:t>
          </a:r>
          <a:endParaRPr lang="en-IN" dirty="0"/>
        </a:p>
      </dgm:t>
    </dgm:pt>
    <dgm:pt modelId="{8C674F14-237C-4A0E-B22A-2900816B21FF}" type="parTrans" cxnId="{0139E73F-AA2C-4904-B8AA-B51C8C68ACFE}">
      <dgm:prSet/>
      <dgm:spPr/>
      <dgm:t>
        <a:bodyPr/>
        <a:lstStyle/>
        <a:p>
          <a:endParaRPr lang="en-IN"/>
        </a:p>
      </dgm:t>
    </dgm:pt>
    <dgm:pt modelId="{B14B623D-5EFE-4F91-9A37-B2F6B7AA73AE}" type="sibTrans" cxnId="{0139E73F-AA2C-4904-B8AA-B51C8C68ACFE}">
      <dgm:prSet/>
      <dgm:spPr/>
      <dgm:t>
        <a:bodyPr/>
        <a:lstStyle/>
        <a:p>
          <a:endParaRPr lang="en-IN"/>
        </a:p>
      </dgm:t>
    </dgm:pt>
    <dgm:pt modelId="{1CE4E7C3-5EBB-4E74-967D-AC090D88C1B4}">
      <dgm:prSet phldrT="[Text]"/>
      <dgm:spPr/>
      <dgm:t>
        <a:bodyPr/>
        <a:lstStyle/>
        <a:p>
          <a:r>
            <a:rPr lang="en-IN" dirty="0" smtClean="0"/>
            <a:t>We also found that the average commission charged for negative sales was higher than at positive sales</a:t>
          </a:r>
          <a:endParaRPr lang="en-IN" dirty="0"/>
        </a:p>
      </dgm:t>
    </dgm:pt>
    <dgm:pt modelId="{DB7CCB7F-F26B-4CA0-BDAF-47893625EAA6}" type="parTrans" cxnId="{1BF28A0F-26CF-479B-A800-5D332469B0B9}">
      <dgm:prSet/>
      <dgm:spPr/>
      <dgm:t>
        <a:bodyPr/>
        <a:lstStyle/>
        <a:p>
          <a:endParaRPr lang="en-IN"/>
        </a:p>
      </dgm:t>
    </dgm:pt>
    <dgm:pt modelId="{150D6DF5-8345-4013-AC1B-69145E4DC217}" type="sibTrans" cxnId="{1BF28A0F-26CF-479B-A800-5D332469B0B9}">
      <dgm:prSet/>
      <dgm:spPr/>
      <dgm:t>
        <a:bodyPr/>
        <a:lstStyle/>
        <a:p>
          <a:endParaRPr lang="en-IN"/>
        </a:p>
      </dgm:t>
    </dgm:pt>
    <dgm:pt modelId="{D2983ACD-3A34-47D6-8B26-5F2496408509}">
      <dgm:prSet phldrT="[Text]"/>
      <dgm:spPr/>
      <dgm:t>
        <a:bodyPr/>
        <a:lstStyle/>
        <a:p>
          <a:r>
            <a:rPr lang="en-IN" dirty="0" smtClean="0"/>
            <a:t>Alternate Hypothesis: </a:t>
          </a:r>
          <a:r>
            <a:rPr lang="en-US" b="0" i="0" dirty="0" smtClean="0"/>
            <a:t>There is a difference in the commission charged at Net Sales&gt;0 and Net Sales&lt;0</a:t>
          </a:r>
          <a:endParaRPr lang="en-IN" dirty="0"/>
        </a:p>
      </dgm:t>
    </dgm:pt>
    <dgm:pt modelId="{E7A5964A-B6D1-435B-8EFC-0B56B3A03171}" type="parTrans" cxnId="{79974D79-2620-4624-AC1D-82186E931B5F}">
      <dgm:prSet/>
      <dgm:spPr/>
      <dgm:t>
        <a:bodyPr/>
        <a:lstStyle/>
        <a:p>
          <a:endParaRPr lang="en-IN"/>
        </a:p>
      </dgm:t>
    </dgm:pt>
    <dgm:pt modelId="{53A3E289-B316-4CF9-976D-36C8C3CDE06F}" type="sibTrans" cxnId="{79974D79-2620-4624-AC1D-82186E931B5F}">
      <dgm:prSet/>
      <dgm:spPr/>
      <dgm:t>
        <a:bodyPr/>
        <a:lstStyle/>
        <a:p>
          <a:endParaRPr lang="en-IN"/>
        </a:p>
      </dgm:t>
    </dgm:pt>
    <dgm:pt modelId="{E52604D5-681B-4B3A-A924-6BD5C0AF756E}">
      <dgm:prSet phldrT="[Text]"/>
      <dgm:spPr/>
      <dgm:t>
        <a:bodyPr/>
        <a:lstStyle/>
        <a:p>
          <a:r>
            <a:rPr lang="en-IN" dirty="0" smtClean="0"/>
            <a:t>We conducted two-tailed t-test and found a p-value of 2.71</a:t>
          </a:r>
          <a:endParaRPr lang="en-IN" dirty="0"/>
        </a:p>
      </dgm:t>
    </dgm:pt>
    <dgm:pt modelId="{E361BF11-B8D7-4199-AD9D-286EA5736993}" type="parTrans" cxnId="{B7F25DE7-925C-43FC-AD8C-58A253BE9B45}">
      <dgm:prSet/>
      <dgm:spPr/>
      <dgm:t>
        <a:bodyPr/>
        <a:lstStyle/>
        <a:p>
          <a:endParaRPr lang="en-IN"/>
        </a:p>
      </dgm:t>
    </dgm:pt>
    <dgm:pt modelId="{08858346-38B8-4508-9FBB-5E916DC6BB7C}" type="sibTrans" cxnId="{B7F25DE7-925C-43FC-AD8C-58A253BE9B45}">
      <dgm:prSet/>
      <dgm:spPr/>
      <dgm:t>
        <a:bodyPr/>
        <a:lstStyle/>
        <a:p>
          <a:endParaRPr lang="en-IN"/>
        </a:p>
      </dgm:t>
    </dgm:pt>
    <dgm:pt modelId="{D9B5FF18-7A9B-488C-9E3F-F0F62D62F871}">
      <dgm:prSet phldrT="[Text]"/>
      <dgm:spPr/>
      <dgm:t>
        <a:bodyPr/>
        <a:lstStyle/>
        <a:p>
          <a:r>
            <a:rPr lang="en-IN" dirty="0" smtClean="0"/>
            <a:t>Negative sales could be a result of discounts/ promotional offers</a:t>
          </a:r>
          <a:endParaRPr lang="en-IN" dirty="0"/>
        </a:p>
      </dgm:t>
    </dgm:pt>
    <dgm:pt modelId="{590DAE33-E438-4DCD-B3B3-20046B36E156}" type="parTrans" cxnId="{34ED0514-8FCD-4D39-BF37-C846DDEC0017}">
      <dgm:prSet/>
      <dgm:spPr/>
      <dgm:t>
        <a:bodyPr/>
        <a:lstStyle/>
        <a:p>
          <a:endParaRPr lang="en-IN"/>
        </a:p>
      </dgm:t>
    </dgm:pt>
    <dgm:pt modelId="{0F039EFB-F8F1-4866-82AD-58970AC772DE}" type="sibTrans" cxnId="{34ED0514-8FCD-4D39-BF37-C846DDEC0017}">
      <dgm:prSet/>
      <dgm:spPr/>
      <dgm:t>
        <a:bodyPr/>
        <a:lstStyle/>
        <a:p>
          <a:endParaRPr lang="en-IN"/>
        </a:p>
      </dgm:t>
    </dgm:pt>
    <dgm:pt modelId="{18449191-8061-4445-A56B-A8E8C3C52C53}" type="pres">
      <dgm:prSet presAssocID="{A93CB99B-8F46-4D28-8847-B3120F25BBBB}" presName="linearFlow" presStyleCnt="0">
        <dgm:presLayoutVars>
          <dgm:dir/>
          <dgm:animLvl val="lvl"/>
          <dgm:resizeHandles val="exact"/>
        </dgm:presLayoutVars>
      </dgm:prSet>
      <dgm:spPr/>
    </dgm:pt>
    <dgm:pt modelId="{933EC73C-1FDF-47F4-A8EE-467E8856213E}" type="pres">
      <dgm:prSet presAssocID="{0E8B082C-A063-477A-8057-8A234451B41F}" presName="composite" presStyleCnt="0"/>
      <dgm:spPr/>
    </dgm:pt>
    <dgm:pt modelId="{8C4123D0-1796-47ED-893A-BE72771FFE68}" type="pres">
      <dgm:prSet presAssocID="{0E8B082C-A063-477A-8057-8A234451B41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166EF12-003A-4A47-9E05-CD7C36C6A0DE}" type="pres">
      <dgm:prSet presAssocID="{0E8B082C-A063-477A-8057-8A234451B41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DB83FF-6432-41C7-A817-DDDA61A6D60C}" type="pres">
      <dgm:prSet presAssocID="{9EDA9A2B-8D90-4930-9141-AEA6AE866038}" presName="sp" presStyleCnt="0"/>
      <dgm:spPr/>
    </dgm:pt>
    <dgm:pt modelId="{4E8BBC0A-7A6B-40B8-B60D-62DB04647116}" type="pres">
      <dgm:prSet presAssocID="{63E5016F-6F77-4D62-98B0-EF253A37E014}" presName="composite" presStyleCnt="0"/>
      <dgm:spPr/>
    </dgm:pt>
    <dgm:pt modelId="{45AFAB9C-1559-48E7-9482-EDE8364346B8}" type="pres">
      <dgm:prSet presAssocID="{63E5016F-6F77-4D62-98B0-EF253A37E01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63A9799-F2D7-40C0-9175-CB1CD9E78055}" type="pres">
      <dgm:prSet presAssocID="{63E5016F-6F77-4D62-98B0-EF253A37E01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85C3E3-29CE-4E3E-AB47-F6F44ECBF364}" type="pres">
      <dgm:prSet presAssocID="{1077986F-878C-457F-8DCC-CFAD05D788C1}" presName="sp" presStyleCnt="0"/>
      <dgm:spPr/>
    </dgm:pt>
    <dgm:pt modelId="{8988D501-9767-427D-86E1-22649D9B49D4}" type="pres">
      <dgm:prSet presAssocID="{923CF8F0-1D4B-4769-985D-7FC8BFED992B}" presName="composite" presStyleCnt="0"/>
      <dgm:spPr/>
    </dgm:pt>
    <dgm:pt modelId="{684B7D5C-6CD0-4871-9C37-35CE6A85E2C9}" type="pres">
      <dgm:prSet presAssocID="{923CF8F0-1D4B-4769-985D-7FC8BFED992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DBAFC88-337F-43BF-B019-47362B2F7CDD}" type="pres">
      <dgm:prSet presAssocID="{923CF8F0-1D4B-4769-985D-7FC8BFED99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02235E0-3871-4333-840E-0AEDAD28DD31}" type="presOf" srcId="{D9B5FF18-7A9B-488C-9E3F-F0F62D62F871}" destId="{BDBAFC88-337F-43BF-B019-47362B2F7CDD}" srcOrd="0" destOrd="2" presId="urn:microsoft.com/office/officeart/2005/8/layout/chevron2"/>
    <dgm:cxn modelId="{29755017-D744-42CA-8FB5-CBA380B9A231}" type="presOf" srcId="{FE9102C0-36BB-4CDE-9547-92DAD432A51F}" destId="{BDBAFC88-337F-43BF-B019-47362B2F7CDD}" srcOrd="0" destOrd="0" presId="urn:microsoft.com/office/officeart/2005/8/layout/chevron2"/>
    <dgm:cxn modelId="{FB4E0374-616C-4EE1-91B9-8F99386C1433}" type="presOf" srcId="{05C40D48-51BF-4FF1-B73E-827AA53B05B0}" destId="{D166EF12-003A-4A47-9E05-CD7C36C6A0DE}" srcOrd="0" destOrd="0" presId="urn:microsoft.com/office/officeart/2005/8/layout/chevron2"/>
    <dgm:cxn modelId="{9942E3AD-26D3-4A7E-81AF-A858A1E5956D}" srcId="{A93CB99B-8F46-4D28-8847-B3120F25BBBB}" destId="{923CF8F0-1D4B-4769-985D-7FC8BFED992B}" srcOrd="2" destOrd="0" parTransId="{237EC357-2FB3-40B3-B31D-60FB86853542}" sibTransId="{45EBA237-1D3B-42E9-A05C-D9FF27CD22F7}"/>
    <dgm:cxn modelId="{9A20E81B-B309-4F53-9321-2A18E5E6CB37}" type="presOf" srcId="{5B1AEDCF-2CAF-4DC1-9320-6F06888D9E2B}" destId="{F63A9799-F2D7-40C0-9175-CB1CD9E78055}" srcOrd="0" destOrd="0" presId="urn:microsoft.com/office/officeart/2005/8/layout/chevron2"/>
    <dgm:cxn modelId="{EF531D63-AC3B-4AC6-9477-37A8A6846618}" type="presOf" srcId="{1CE4E7C3-5EBB-4E74-967D-AC090D88C1B4}" destId="{BDBAFC88-337F-43BF-B019-47362B2F7CDD}" srcOrd="0" destOrd="1" presId="urn:microsoft.com/office/officeart/2005/8/layout/chevron2"/>
    <dgm:cxn modelId="{E44DBF90-0676-421D-B6E4-E7F8F68E7EEA}" type="presOf" srcId="{923CF8F0-1D4B-4769-985D-7FC8BFED992B}" destId="{684B7D5C-6CD0-4871-9C37-35CE6A85E2C9}" srcOrd="0" destOrd="0" presId="urn:microsoft.com/office/officeart/2005/8/layout/chevron2"/>
    <dgm:cxn modelId="{F9A62D0E-C866-4969-88DD-698C24AF6975}" srcId="{A93CB99B-8F46-4D28-8847-B3120F25BBBB}" destId="{63E5016F-6F77-4D62-98B0-EF253A37E014}" srcOrd="1" destOrd="0" parTransId="{541CF897-2A39-43F2-8B11-F27F9DD0F39B}" sibTransId="{1077986F-878C-457F-8DCC-CFAD05D788C1}"/>
    <dgm:cxn modelId="{3C661D3C-51F3-49A3-A159-1A83AB014832}" type="presOf" srcId="{A93CB99B-8F46-4D28-8847-B3120F25BBBB}" destId="{18449191-8061-4445-A56B-A8E8C3C52C53}" srcOrd="0" destOrd="0" presId="urn:microsoft.com/office/officeart/2005/8/layout/chevron2"/>
    <dgm:cxn modelId="{49568635-F5C4-4053-BC34-9B3F3FD3182C}" srcId="{0E8B082C-A063-477A-8057-8A234451B41F}" destId="{F869AEB5-6A7B-4982-83FF-CE5E4A8CE688}" srcOrd="1" destOrd="0" parTransId="{8109499A-6CF4-4DA1-8A75-F7A0394067B4}" sibTransId="{A91A224F-399A-4545-9E07-E10903FD888E}"/>
    <dgm:cxn modelId="{4EC82889-570B-42C0-9D04-F2451BA5DE7A}" type="presOf" srcId="{E52604D5-681B-4B3A-A924-6BD5C0AF756E}" destId="{F63A9799-F2D7-40C0-9175-CB1CD9E78055}" srcOrd="0" destOrd="2" presId="urn:microsoft.com/office/officeart/2005/8/layout/chevron2"/>
    <dgm:cxn modelId="{1FE3292A-EFC9-4B55-B046-F1ED00AF7D93}" type="presOf" srcId="{63E5016F-6F77-4D62-98B0-EF253A37E014}" destId="{45AFAB9C-1559-48E7-9482-EDE8364346B8}" srcOrd="0" destOrd="0" presId="urn:microsoft.com/office/officeart/2005/8/layout/chevron2"/>
    <dgm:cxn modelId="{1BF28A0F-26CF-479B-A800-5D332469B0B9}" srcId="{923CF8F0-1D4B-4769-985D-7FC8BFED992B}" destId="{1CE4E7C3-5EBB-4E74-967D-AC090D88C1B4}" srcOrd="1" destOrd="0" parTransId="{DB7CCB7F-F26B-4CA0-BDAF-47893625EAA6}" sibTransId="{150D6DF5-8345-4013-AC1B-69145E4DC217}"/>
    <dgm:cxn modelId="{EB5A2CD0-BAB1-4202-94D3-1C3F732A3905}" srcId="{0E8B082C-A063-477A-8057-8A234451B41F}" destId="{05C40D48-51BF-4FF1-B73E-827AA53B05B0}" srcOrd="0" destOrd="0" parTransId="{549C388B-4C8D-43D0-9860-0ED8D84DFD5F}" sibTransId="{D5C5C77B-4E2B-47FA-9212-E8673D77E953}"/>
    <dgm:cxn modelId="{51367351-89D0-439D-9D34-B0BC3ADF8049}" type="presOf" srcId="{0E8B082C-A063-477A-8057-8A234451B41F}" destId="{8C4123D0-1796-47ED-893A-BE72771FFE68}" srcOrd="0" destOrd="0" presId="urn:microsoft.com/office/officeart/2005/8/layout/chevron2"/>
    <dgm:cxn modelId="{B7F25DE7-925C-43FC-AD8C-58A253BE9B45}" srcId="{63E5016F-6F77-4D62-98B0-EF253A37E014}" destId="{E52604D5-681B-4B3A-A924-6BD5C0AF756E}" srcOrd="2" destOrd="0" parTransId="{E361BF11-B8D7-4199-AD9D-286EA5736993}" sibTransId="{08858346-38B8-4508-9FBB-5E916DC6BB7C}"/>
    <dgm:cxn modelId="{1CC6C76F-9DED-4BEB-878D-C44EA7A285A0}" srcId="{A93CB99B-8F46-4D28-8847-B3120F25BBBB}" destId="{0E8B082C-A063-477A-8057-8A234451B41F}" srcOrd="0" destOrd="0" parTransId="{F2A5859A-6E56-4882-87DB-580CF43F05EE}" sibTransId="{9EDA9A2B-8D90-4930-9141-AEA6AE866038}"/>
    <dgm:cxn modelId="{34ED0514-8FCD-4D39-BF37-C846DDEC0017}" srcId="{923CF8F0-1D4B-4769-985D-7FC8BFED992B}" destId="{D9B5FF18-7A9B-488C-9E3F-F0F62D62F871}" srcOrd="2" destOrd="0" parTransId="{590DAE33-E438-4DCD-B3B3-20046B36E156}" sibTransId="{0F039EFB-F8F1-4866-82AD-58970AC772DE}"/>
    <dgm:cxn modelId="{79974D79-2620-4624-AC1D-82186E931B5F}" srcId="{63E5016F-6F77-4D62-98B0-EF253A37E014}" destId="{D2983ACD-3A34-47D6-8B26-5F2496408509}" srcOrd="1" destOrd="0" parTransId="{E7A5964A-B6D1-435B-8EFC-0B56B3A03171}" sibTransId="{53A3E289-B316-4CF9-976D-36C8C3CDE06F}"/>
    <dgm:cxn modelId="{0139E73F-AA2C-4904-B8AA-B51C8C68ACFE}" srcId="{923CF8F0-1D4B-4769-985D-7FC8BFED992B}" destId="{FE9102C0-36BB-4CDE-9547-92DAD432A51F}" srcOrd="0" destOrd="0" parTransId="{8C674F14-237C-4A0E-B22A-2900816B21FF}" sibTransId="{B14B623D-5EFE-4F91-9A37-B2F6B7AA73AE}"/>
    <dgm:cxn modelId="{A52DA788-6D30-4AC0-8261-87D13033846B}" type="presOf" srcId="{F869AEB5-6A7B-4982-83FF-CE5E4A8CE688}" destId="{D166EF12-003A-4A47-9E05-CD7C36C6A0DE}" srcOrd="0" destOrd="1" presId="urn:microsoft.com/office/officeart/2005/8/layout/chevron2"/>
    <dgm:cxn modelId="{0345860B-8960-4E09-BF95-1C16057D0392}" type="presOf" srcId="{D2983ACD-3A34-47D6-8B26-5F2496408509}" destId="{F63A9799-F2D7-40C0-9175-CB1CD9E78055}" srcOrd="0" destOrd="1" presId="urn:microsoft.com/office/officeart/2005/8/layout/chevron2"/>
    <dgm:cxn modelId="{517C9E7A-EAA2-4BD4-BE5E-2BA0A55D17AA}" srcId="{63E5016F-6F77-4D62-98B0-EF253A37E014}" destId="{5B1AEDCF-2CAF-4DC1-9320-6F06888D9E2B}" srcOrd="0" destOrd="0" parTransId="{D3719B6A-6C91-4B29-8B7E-9874EE2F4092}" sibTransId="{D345933F-DB81-42FC-B874-2DB80A973EDF}"/>
    <dgm:cxn modelId="{776A2159-B1AF-4A6C-ACCB-92B74EB58975}" type="presParOf" srcId="{18449191-8061-4445-A56B-A8E8C3C52C53}" destId="{933EC73C-1FDF-47F4-A8EE-467E8856213E}" srcOrd="0" destOrd="0" presId="urn:microsoft.com/office/officeart/2005/8/layout/chevron2"/>
    <dgm:cxn modelId="{BA43089F-E767-4B7F-8208-72CC471D6BA9}" type="presParOf" srcId="{933EC73C-1FDF-47F4-A8EE-467E8856213E}" destId="{8C4123D0-1796-47ED-893A-BE72771FFE68}" srcOrd="0" destOrd="0" presId="urn:microsoft.com/office/officeart/2005/8/layout/chevron2"/>
    <dgm:cxn modelId="{EED2ACD5-417F-4D53-A930-5DDA057463B9}" type="presParOf" srcId="{933EC73C-1FDF-47F4-A8EE-467E8856213E}" destId="{D166EF12-003A-4A47-9E05-CD7C36C6A0DE}" srcOrd="1" destOrd="0" presId="urn:microsoft.com/office/officeart/2005/8/layout/chevron2"/>
    <dgm:cxn modelId="{E5581174-3202-445A-B0CF-17EB328F0D04}" type="presParOf" srcId="{18449191-8061-4445-A56B-A8E8C3C52C53}" destId="{BADB83FF-6432-41C7-A817-DDDA61A6D60C}" srcOrd="1" destOrd="0" presId="urn:microsoft.com/office/officeart/2005/8/layout/chevron2"/>
    <dgm:cxn modelId="{A6C66612-758D-42A5-9365-C1ABF14D08C0}" type="presParOf" srcId="{18449191-8061-4445-A56B-A8E8C3C52C53}" destId="{4E8BBC0A-7A6B-40B8-B60D-62DB04647116}" srcOrd="2" destOrd="0" presId="urn:microsoft.com/office/officeart/2005/8/layout/chevron2"/>
    <dgm:cxn modelId="{C64B1E56-53D3-4310-B745-D136392D482F}" type="presParOf" srcId="{4E8BBC0A-7A6B-40B8-B60D-62DB04647116}" destId="{45AFAB9C-1559-48E7-9482-EDE8364346B8}" srcOrd="0" destOrd="0" presId="urn:microsoft.com/office/officeart/2005/8/layout/chevron2"/>
    <dgm:cxn modelId="{588B99F0-BA0F-49F9-BE6E-3E9DEA603960}" type="presParOf" srcId="{4E8BBC0A-7A6B-40B8-B60D-62DB04647116}" destId="{F63A9799-F2D7-40C0-9175-CB1CD9E78055}" srcOrd="1" destOrd="0" presId="urn:microsoft.com/office/officeart/2005/8/layout/chevron2"/>
    <dgm:cxn modelId="{CFB7CCBC-65DE-4B33-8B55-8BBD9D95591C}" type="presParOf" srcId="{18449191-8061-4445-A56B-A8E8C3C52C53}" destId="{6185C3E3-29CE-4E3E-AB47-F6F44ECBF364}" srcOrd="3" destOrd="0" presId="urn:microsoft.com/office/officeart/2005/8/layout/chevron2"/>
    <dgm:cxn modelId="{588418CC-7ED7-4AB2-B457-6A24456F494B}" type="presParOf" srcId="{18449191-8061-4445-A56B-A8E8C3C52C53}" destId="{8988D501-9767-427D-86E1-22649D9B49D4}" srcOrd="4" destOrd="0" presId="urn:microsoft.com/office/officeart/2005/8/layout/chevron2"/>
    <dgm:cxn modelId="{C9985BB2-095B-46C4-98C7-02AF6C9C7F93}" type="presParOf" srcId="{8988D501-9767-427D-86E1-22649D9B49D4}" destId="{684B7D5C-6CD0-4871-9C37-35CE6A85E2C9}" srcOrd="0" destOrd="0" presId="urn:microsoft.com/office/officeart/2005/8/layout/chevron2"/>
    <dgm:cxn modelId="{5B7931F9-0C09-4005-A852-7BB05D0A027B}" type="presParOf" srcId="{8988D501-9767-427D-86E1-22649D9B49D4}" destId="{BDBAFC88-337F-43BF-B019-47362B2F7C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123D0-1796-47ED-893A-BE72771FFE68}">
      <dsp:nvSpPr>
        <dsp:cNvPr id="0" name=""/>
        <dsp:cNvSpPr/>
      </dsp:nvSpPr>
      <dsp:spPr>
        <a:xfrm rot="5400000">
          <a:off x="-739775" y="749746"/>
          <a:ext cx="4931833" cy="34522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900" kern="1200" dirty="0" smtClean="0"/>
            <a:t>Observation</a:t>
          </a:r>
          <a:endParaRPr lang="en-IN" sz="4900" kern="1200" dirty="0"/>
        </a:p>
      </dsp:txBody>
      <dsp:txXfrm rot="-5400000">
        <a:off x="1" y="1736113"/>
        <a:ext cx="3452283" cy="1479550"/>
      </dsp:txXfrm>
    </dsp:sp>
    <dsp:sp modelId="{D166EF12-003A-4A47-9E05-CD7C36C6A0DE}">
      <dsp:nvSpPr>
        <dsp:cNvPr id="0" name=""/>
        <dsp:cNvSpPr/>
      </dsp:nvSpPr>
      <dsp:spPr>
        <a:xfrm rot="5400000">
          <a:off x="10960629" y="-7498374"/>
          <a:ext cx="3205691" cy="18222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900" kern="1200" dirty="0" smtClean="0"/>
            <a:t>On first inspection, we observe that there is a symmetry between the positive and negative sales value when plotted against commission</a:t>
          </a:r>
          <a:endParaRPr lang="en-IN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900" kern="1200" dirty="0" smtClean="0"/>
            <a:t> Our Assumption: If there is no difference between commission charged for positive net sales value and negative net sales value, </a:t>
          </a:r>
          <a:r>
            <a:rPr lang="en-IN" sz="3900" b="1" kern="1200" dirty="0" smtClean="0"/>
            <a:t>the negative net </a:t>
          </a:r>
          <a:r>
            <a:rPr lang="en-IN" sz="3900" b="1" kern="1200" smtClean="0"/>
            <a:t>sales value </a:t>
          </a:r>
          <a:r>
            <a:rPr lang="en-IN" sz="3900" b="1" kern="1200" dirty="0" smtClean="0"/>
            <a:t>are error in data entry and we can impute them with absolute values</a:t>
          </a:r>
          <a:endParaRPr lang="en-IN" sz="3900" kern="1200" dirty="0"/>
        </a:p>
      </dsp:txBody>
      <dsp:txXfrm rot="-5400000">
        <a:off x="3452284" y="166460"/>
        <a:ext cx="18065894" cy="2892713"/>
      </dsp:txXfrm>
    </dsp:sp>
    <dsp:sp modelId="{45AFAB9C-1559-48E7-9482-EDE8364346B8}">
      <dsp:nvSpPr>
        <dsp:cNvPr id="0" name=""/>
        <dsp:cNvSpPr/>
      </dsp:nvSpPr>
      <dsp:spPr>
        <a:xfrm rot="5400000">
          <a:off x="-739775" y="5498747"/>
          <a:ext cx="4931833" cy="34522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900" kern="1200" smtClean="0"/>
            <a:t>Hypothesis</a:t>
          </a:r>
          <a:endParaRPr lang="en-IN" sz="4900" kern="1200" dirty="0"/>
        </a:p>
      </dsp:txBody>
      <dsp:txXfrm rot="-5400000">
        <a:off x="1" y="6485114"/>
        <a:ext cx="3452283" cy="1479550"/>
      </dsp:txXfrm>
    </dsp:sp>
    <dsp:sp modelId="{F63A9799-F2D7-40C0-9175-CB1CD9E78055}">
      <dsp:nvSpPr>
        <dsp:cNvPr id="0" name=""/>
        <dsp:cNvSpPr/>
      </dsp:nvSpPr>
      <dsp:spPr>
        <a:xfrm rot="5400000">
          <a:off x="10960629" y="-2749373"/>
          <a:ext cx="3205691" cy="18222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900" kern="1200" dirty="0" smtClean="0"/>
            <a:t>Null Hypothesis: </a:t>
          </a:r>
          <a:r>
            <a:rPr lang="en-US" sz="3900" b="0" i="0" kern="1200" dirty="0" smtClean="0"/>
            <a:t>There is no difference in the commission charged at Net Sales&gt;0 and Net Sales&lt;0</a:t>
          </a:r>
          <a:endParaRPr lang="en-IN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900" kern="1200" dirty="0" smtClean="0"/>
            <a:t>Alternate Hypothesis: </a:t>
          </a:r>
          <a:r>
            <a:rPr lang="en-US" sz="3900" b="0" i="0" kern="1200" dirty="0" smtClean="0"/>
            <a:t>There is a difference in the commission charged at Net Sales&gt;0 and Net Sales&lt;0</a:t>
          </a:r>
          <a:endParaRPr lang="en-IN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900" kern="1200" dirty="0" smtClean="0"/>
            <a:t>We conducted two-tailed t-test and found a p-value of 2.71</a:t>
          </a:r>
          <a:endParaRPr lang="en-IN" sz="3900" kern="1200" dirty="0"/>
        </a:p>
      </dsp:txBody>
      <dsp:txXfrm rot="-5400000">
        <a:off x="3452284" y="4915461"/>
        <a:ext cx="18065894" cy="2892713"/>
      </dsp:txXfrm>
    </dsp:sp>
    <dsp:sp modelId="{684B7D5C-6CD0-4871-9C37-35CE6A85E2C9}">
      <dsp:nvSpPr>
        <dsp:cNvPr id="0" name=""/>
        <dsp:cNvSpPr/>
      </dsp:nvSpPr>
      <dsp:spPr>
        <a:xfrm rot="5400000">
          <a:off x="-739775" y="10247748"/>
          <a:ext cx="4931833" cy="34522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900" kern="1200" smtClean="0"/>
            <a:t>Conclusion</a:t>
          </a:r>
          <a:endParaRPr lang="en-IN" sz="4900" kern="1200" dirty="0"/>
        </a:p>
      </dsp:txBody>
      <dsp:txXfrm rot="-5400000">
        <a:off x="1" y="11234115"/>
        <a:ext cx="3452283" cy="1479550"/>
      </dsp:txXfrm>
    </dsp:sp>
    <dsp:sp modelId="{BDBAFC88-337F-43BF-B019-47362B2F7CDD}">
      <dsp:nvSpPr>
        <dsp:cNvPr id="0" name=""/>
        <dsp:cNvSpPr/>
      </dsp:nvSpPr>
      <dsp:spPr>
        <a:xfrm rot="5400000">
          <a:off x="10960629" y="1999627"/>
          <a:ext cx="3205691" cy="18222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900" kern="1200" dirty="0" smtClean="0"/>
            <a:t>We rejected the Null Hypothesis - </a:t>
          </a:r>
          <a:r>
            <a:rPr lang="en-US" sz="3900" b="0" i="0" kern="1200" dirty="0" smtClean="0"/>
            <a:t>There is a </a:t>
          </a:r>
          <a:r>
            <a:rPr lang="en-US" sz="3900" b="1" i="0" kern="1200" dirty="0" smtClean="0"/>
            <a:t>significant difference</a:t>
          </a:r>
          <a:r>
            <a:rPr lang="en-US" sz="3900" b="0" i="0" kern="1200" dirty="0" smtClean="0"/>
            <a:t> in the commission charged at Net Sales&gt;0 and Net Sales&lt;0</a:t>
          </a:r>
          <a:endParaRPr lang="en-IN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900" kern="1200" dirty="0" smtClean="0"/>
            <a:t>We also found that the average commission charged for negative sales was higher than at positive sales</a:t>
          </a:r>
          <a:endParaRPr lang="en-IN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900" kern="1200" dirty="0" smtClean="0"/>
            <a:t>Negative sales could be a result of discounts/ promotional offers</a:t>
          </a:r>
          <a:endParaRPr lang="en-IN" sz="3900" kern="1200" dirty="0"/>
        </a:p>
      </dsp:txBody>
      <dsp:txXfrm rot="-5400000">
        <a:off x="3452284" y="9664462"/>
        <a:ext cx="18065894" cy="2892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2869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18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94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28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88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9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60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279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1598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176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12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>
            <a:spLocks noGrp="1"/>
          </p:cNvSpPr>
          <p:nvPr>
            <p:ph type="pic" idx="2"/>
          </p:nvPr>
        </p:nvSpPr>
        <p:spPr>
          <a:xfrm>
            <a:off x="-2" y="1015999"/>
            <a:ext cx="32512001" cy="1828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>
            <a:spLocks noGrp="1"/>
          </p:cNvSpPr>
          <p:nvPr>
            <p:ph type="pic" idx="2"/>
          </p:nvPr>
        </p:nvSpPr>
        <p:spPr>
          <a:xfrm>
            <a:off x="4167957" y="1913465"/>
            <a:ext cx="24180802" cy="116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title"/>
          </p:nvPr>
        </p:nvSpPr>
        <p:spPr>
          <a:xfrm>
            <a:off x="846665" y="13614400"/>
            <a:ext cx="30818670" cy="267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body" idx="1"/>
          </p:nvPr>
        </p:nvSpPr>
        <p:spPr>
          <a:xfrm>
            <a:off x="846665" y="16374531"/>
            <a:ext cx="30818670" cy="2116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5pPr>
            <a:lvl6pPr marL="2743200" lvl="5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2370665" y="7061200"/>
            <a:ext cx="27770668" cy="6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>
            <a:spLocks noGrp="1"/>
          </p:cNvSpPr>
          <p:nvPr>
            <p:ph type="pic" idx="2"/>
          </p:nvPr>
        </p:nvSpPr>
        <p:spPr>
          <a:xfrm>
            <a:off x="17554641" y="2489199"/>
            <a:ext cx="12700001" cy="153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title"/>
          </p:nvPr>
        </p:nvSpPr>
        <p:spPr>
          <a:xfrm>
            <a:off x="2201331" y="2489199"/>
            <a:ext cx="13631337" cy="748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0"/>
              <a:buFont typeface="Helvetica Neue Light"/>
              <a:buNone/>
              <a:defRPr sz="1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body" idx="1"/>
          </p:nvPr>
        </p:nvSpPr>
        <p:spPr>
          <a:xfrm>
            <a:off x="2201331" y="10143066"/>
            <a:ext cx="13631337" cy="768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5pPr>
            <a:lvl6pPr marL="2743200" lvl="5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>
            <a:spLocks noGrp="1"/>
          </p:cNvSpPr>
          <p:nvPr>
            <p:ph type="title"/>
          </p:nvPr>
        </p:nvSpPr>
        <p:spPr>
          <a:xfrm>
            <a:off x="2252131" y="2285999"/>
            <a:ext cx="2800774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>
            <a:spLocks noGrp="1"/>
          </p:cNvSpPr>
          <p:nvPr>
            <p:ph type="pic" idx="2"/>
          </p:nvPr>
        </p:nvSpPr>
        <p:spPr>
          <a:xfrm>
            <a:off x="17559866" y="5333998"/>
            <a:ext cx="12700001" cy="1227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title"/>
          </p:nvPr>
        </p:nvSpPr>
        <p:spPr>
          <a:xfrm>
            <a:off x="2252131" y="2285999"/>
            <a:ext cx="2800774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body" idx="1"/>
          </p:nvPr>
        </p:nvSpPr>
        <p:spPr>
          <a:xfrm>
            <a:off x="2252131" y="5334000"/>
            <a:ext cx="13343471" cy="122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marL="457200" lvl="0" indent="-542925" algn="l">
              <a:lnSpc>
                <a:spcPct val="100000"/>
              </a:lnSpc>
              <a:spcBef>
                <a:spcPts val="660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Helvetica Neue Light"/>
              <a:buChar char="•"/>
              <a:defRPr sz="6600"/>
            </a:lvl1pPr>
            <a:lvl2pPr marL="914400" lvl="1" indent="-542925" algn="l">
              <a:lnSpc>
                <a:spcPct val="100000"/>
              </a:lnSpc>
              <a:spcBef>
                <a:spcPts val="660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Helvetica Neue Light"/>
              <a:buChar char="•"/>
              <a:defRPr sz="6600"/>
            </a:lvl2pPr>
            <a:lvl3pPr marL="1371600" lvl="2" indent="-542925" algn="l">
              <a:lnSpc>
                <a:spcPct val="100000"/>
              </a:lnSpc>
              <a:spcBef>
                <a:spcPts val="660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Helvetica Neue Light"/>
              <a:buChar char="•"/>
              <a:defRPr sz="6600"/>
            </a:lvl3pPr>
            <a:lvl4pPr marL="1828800" lvl="3" indent="-542925" algn="l">
              <a:lnSpc>
                <a:spcPct val="100000"/>
              </a:lnSpc>
              <a:spcBef>
                <a:spcPts val="660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Helvetica Neue Light"/>
              <a:buChar char="•"/>
              <a:defRPr sz="6600"/>
            </a:lvl4pPr>
            <a:lvl5pPr marL="2286000" lvl="4" indent="-542925" algn="l">
              <a:lnSpc>
                <a:spcPct val="100000"/>
              </a:lnSpc>
              <a:spcBef>
                <a:spcPts val="660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Helvetica Neue Light"/>
              <a:buChar char="•"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>
            <a:spLocks noGrp="1"/>
          </p:cNvSpPr>
          <p:nvPr>
            <p:ph type="body" idx="1"/>
          </p:nvPr>
        </p:nvSpPr>
        <p:spPr>
          <a:xfrm>
            <a:off x="2252131" y="3386666"/>
            <a:ext cx="28007741" cy="1352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>
            <a:spLocks noGrp="1"/>
          </p:cNvSpPr>
          <p:nvPr>
            <p:ph type="pic" idx="2"/>
          </p:nvPr>
        </p:nvSpPr>
        <p:spPr>
          <a:xfrm>
            <a:off x="21014266" y="10414000"/>
            <a:ext cx="9872135" cy="73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5" name="Google Shape;45;p46"/>
          <p:cNvSpPr>
            <a:spLocks noGrp="1"/>
          </p:cNvSpPr>
          <p:nvPr>
            <p:ph type="pic" idx="3"/>
          </p:nvPr>
        </p:nvSpPr>
        <p:spPr>
          <a:xfrm>
            <a:off x="21014267" y="2523065"/>
            <a:ext cx="9872136" cy="739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6" name="Google Shape;46;p46"/>
          <p:cNvSpPr>
            <a:spLocks noGrp="1"/>
          </p:cNvSpPr>
          <p:nvPr>
            <p:ph type="pic" idx="4"/>
          </p:nvPr>
        </p:nvSpPr>
        <p:spPr>
          <a:xfrm>
            <a:off x="1608665" y="2523065"/>
            <a:ext cx="18897603" cy="1529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>
            <a:spLocks noGrp="1"/>
          </p:cNvSpPr>
          <p:nvPr>
            <p:ph type="body" idx="1"/>
          </p:nvPr>
        </p:nvSpPr>
        <p:spPr>
          <a:xfrm>
            <a:off x="3183465" y="12954000"/>
            <a:ext cx="26162001" cy="98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495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Char char="•"/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495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Char char="•"/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495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Char char="•"/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495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Char char="•"/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body" idx="2"/>
          </p:nvPr>
        </p:nvSpPr>
        <p:spPr>
          <a:xfrm>
            <a:off x="3183465" y="9023349"/>
            <a:ext cx="26162001" cy="1291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2252131" y="2285999"/>
            <a:ext cx="2800774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2252131" y="5334000"/>
            <a:ext cx="28007741" cy="122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marL="457200" marR="0" lvl="0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l="2493" t="3127" b="3127"/>
          <a:stretch/>
        </p:blipFill>
        <p:spPr>
          <a:xfrm>
            <a:off x="488270" y="567332"/>
            <a:ext cx="19955440" cy="1918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4671486" y="3542000"/>
            <a:ext cx="25007818" cy="59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23C51"/>
              </a:buClr>
              <a:buSzPts val="40000"/>
              <a:buFont typeface="Gill Sans"/>
              <a:buNone/>
            </a:pPr>
            <a:r>
              <a:rPr lang="en-US" sz="40000" b="0" i="0" u="none" strike="noStrike" cap="none">
                <a:solidFill>
                  <a:srgbClr val="123C51"/>
                </a:solidFill>
                <a:latin typeface="Gill Sans"/>
                <a:ea typeface="Gill Sans"/>
                <a:cs typeface="Gill Sans"/>
                <a:sym typeface="Gill Sans"/>
              </a:rPr>
              <a:t>Explora</a:t>
            </a:r>
            <a:r>
              <a:rPr lang="en-US" sz="40000" b="0" i="0" u="none" strike="noStrike" cap="none">
                <a:solidFill>
                  <a:srgbClr val="C0DBE9"/>
                </a:solidFill>
                <a:latin typeface="Gill Sans"/>
                <a:ea typeface="Gill Sans"/>
                <a:cs typeface="Gill Sans"/>
                <a:sym typeface="Gill Sans"/>
              </a:rPr>
              <a:t>tory</a:t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20292484" y="8241000"/>
            <a:ext cx="10199220" cy="59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23B4F"/>
              </a:buClr>
              <a:buSzPts val="40000"/>
              <a:buFont typeface="Gill Sans"/>
              <a:buNone/>
            </a:pPr>
            <a:r>
              <a:rPr lang="en-US" sz="40000" b="0" i="0" u="none" strike="noStrike" cap="none">
                <a:solidFill>
                  <a:srgbClr val="123B4F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11935886" y="12609800"/>
            <a:ext cx="18279595" cy="59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23B4F"/>
              </a:buClr>
              <a:buSzPts val="40000"/>
              <a:buFont typeface="Gill Sans"/>
              <a:buNone/>
            </a:pPr>
            <a:r>
              <a:rPr lang="en-US" sz="40000" b="0" i="0" u="none" strike="noStrike" cap="none">
                <a:solidFill>
                  <a:srgbClr val="123B4F"/>
                </a:solidFill>
                <a:latin typeface="Gill Sans"/>
                <a:ea typeface="Gill Sans"/>
                <a:cs typeface="Gill Sans"/>
                <a:sym typeface="Gill Sans"/>
              </a:rPr>
              <a:t>Ana</a:t>
            </a:r>
            <a:r>
              <a:rPr lang="en-US" sz="40000" b="0" i="0" u="none" strike="noStrike" cap="none">
                <a:solidFill>
                  <a:srgbClr val="C0DBE9"/>
                </a:solidFill>
                <a:latin typeface="Gill Sans"/>
                <a:ea typeface="Gill Sans"/>
                <a:cs typeface="Gill Sans"/>
                <a:sym typeface="Gill Sans"/>
              </a:rPr>
              <a:t>lysis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8;p7"/>
          <p:cNvSpPr/>
          <p:nvPr/>
        </p:nvSpPr>
        <p:spPr>
          <a:xfrm>
            <a:off x="2006322" y="529090"/>
            <a:ext cx="27072573" cy="383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lvl="0">
              <a:buClr>
                <a:srgbClr val="005493"/>
              </a:buClr>
              <a:buSzPts val="12000"/>
            </a:pPr>
            <a:r>
              <a:rPr lang="en-US" sz="12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Which are the top 10 </a:t>
            </a:r>
            <a:r>
              <a:rPr lang="en-US" sz="12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Agencies preferred by the Customers of Safe Travel, </a:t>
            </a:r>
            <a:r>
              <a:rPr lang="en-US" sz="12000" dirty="0" err="1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Inc</a:t>
            </a:r>
            <a:r>
              <a:rPr lang="en-US" sz="12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dirty="0"/>
          </a:p>
        </p:txBody>
      </p:sp>
      <p:sp>
        <p:nvSpPr>
          <p:cNvPr id="6" name="Google Shape;144;p9"/>
          <p:cNvSpPr/>
          <p:nvPr/>
        </p:nvSpPr>
        <p:spPr>
          <a:xfrm>
            <a:off x="21869281" y="7929590"/>
            <a:ext cx="10083306" cy="167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685800" lvl="0" indent="-685800">
              <a:buClr>
                <a:srgbClr val="005493"/>
              </a:buClr>
              <a:buSzPts val="5000"/>
              <a:buFontTx/>
              <a:buChar char="-"/>
            </a:pPr>
            <a:r>
              <a:rPr lang="en-US" sz="5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EPX is the most preferred agency followed by C2B, CWT and JZI</a:t>
            </a:r>
            <a:endParaRPr dirty="0"/>
          </a:p>
        </p:txBody>
      </p:sp>
      <p:sp>
        <p:nvSpPr>
          <p:cNvPr id="7" name="Google Shape;145;p9"/>
          <p:cNvSpPr/>
          <p:nvPr/>
        </p:nvSpPr>
        <p:spPr>
          <a:xfrm>
            <a:off x="21869281" y="5571584"/>
            <a:ext cx="795102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Observation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22" y="6421321"/>
            <a:ext cx="17983887" cy="9896793"/>
          </a:xfrm>
          <a:prstGeom prst="rect">
            <a:avLst/>
          </a:prstGeom>
        </p:spPr>
      </p:pic>
      <p:sp>
        <p:nvSpPr>
          <p:cNvPr id="8" name="Google Shape;144;p9"/>
          <p:cNvSpPr/>
          <p:nvPr/>
        </p:nvSpPr>
        <p:spPr>
          <a:xfrm>
            <a:off x="21869281" y="9934000"/>
            <a:ext cx="10083306" cy="342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</a:pPr>
            <a:r>
              <a:rPr lang="en-IN" sz="5000" b="0" i="0" u="none" strike="noStrike" cap="none" dirty="0" smtClean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Let us further deep dive into </a:t>
            </a:r>
            <a:r>
              <a:rPr lang="en-IN" sz="5000" b="0" i="0" u="none" strike="noStrike" cap="none" dirty="0" smtClean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EPX and explore the products sold by them and the profile of their high risk customers</a:t>
            </a:r>
            <a:endParaRPr lang="en-IN" sz="5000" b="0" i="0" u="none" strike="noStrike" cap="none" dirty="0" smtClean="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99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3;p9"/>
          <p:cNvSpPr/>
          <p:nvPr/>
        </p:nvSpPr>
        <p:spPr>
          <a:xfrm>
            <a:off x="949683" y="883460"/>
            <a:ext cx="3011898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EPX</a:t>
            </a:r>
            <a:endParaRPr dirty="0"/>
          </a:p>
        </p:txBody>
      </p:sp>
      <p:sp>
        <p:nvSpPr>
          <p:cNvPr id="4" name="Google Shape;143;p9"/>
          <p:cNvSpPr/>
          <p:nvPr/>
        </p:nvSpPr>
        <p:spPr>
          <a:xfrm>
            <a:off x="949683" y="3770462"/>
            <a:ext cx="30118984" cy="106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6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Which are the products sold by them? What is their claim rate?</a:t>
            </a:r>
            <a:endParaRPr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83" y="4830564"/>
            <a:ext cx="21318583" cy="8572475"/>
          </a:xfrm>
          <a:prstGeom prst="rect">
            <a:avLst/>
          </a:prstGeom>
        </p:spPr>
      </p:pic>
      <p:sp>
        <p:nvSpPr>
          <p:cNvPr id="8" name="Google Shape;143;p9"/>
          <p:cNvSpPr/>
          <p:nvPr/>
        </p:nvSpPr>
        <p:spPr>
          <a:xfrm>
            <a:off x="22108772" y="5266795"/>
            <a:ext cx="10403228" cy="475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</a:pPr>
            <a:r>
              <a:rPr lang="en-US" sz="6000" dirty="0" smtClean="0">
                <a:solidFill>
                  <a:srgbClr val="005493"/>
                </a:solidFill>
                <a:latin typeface="Gill Sans"/>
                <a:sym typeface="Gill Sans"/>
              </a:rPr>
              <a:t>EPX is a Travel Agency which is into low risk products with the highest claim rate being 13.8% for 2 way comprehensive plan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Tx/>
              <a:buChar char="-"/>
            </a:pPr>
            <a:endParaRPr sz="6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11036"/>
              </p:ext>
            </p:extLst>
          </p:nvPr>
        </p:nvGraphicFramePr>
        <p:xfrm>
          <a:off x="627015" y="13403039"/>
          <a:ext cx="21214081" cy="600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681"/>
                <a:gridCol w="4563293"/>
                <a:gridCol w="6949440"/>
                <a:gridCol w="6165667"/>
              </a:tblGrid>
              <a:tr h="1170495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Average Net Sales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28.59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53.95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33.97</a:t>
                      </a:r>
                      <a:endParaRPr lang="en-IN" sz="3200" dirty="0"/>
                    </a:p>
                  </a:txBody>
                  <a:tcPr/>
                </a:tc>
              </a:tr>
              <a:tr h="1174705">
                <a:tc>
                  <a:txBody>
                    <a:bodyPr/>
                    <a:lstStyle/>
                    <a:p>
                      <a:pPr marR="0" lvl="1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u="none" strike="noStrike" cap="none" dirty="0" smtClean="0">
                          <a:sym typeface="Arial"/>
                        </a:rPr>
                        <a:t>Average Commission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1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0.28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0.19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0.64</a:t>
                      </a:r>
                      <a:endParaRPr lang="en-IN" sz="3200" dirty="0"/>
                    </a:p>
                  </a:txBody>
                  <a:tcPr/>
                </a:tc>
              </a:tr>
              <a:tr h="119965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u="none" strike="noStrike" cap="none" dirty="0" smtClean="0">
                          <a:sym typeface="Arial"/>
                        </a:rPr>
                        <a:t>Distribution</a:t>
                      </a:r>
                      <a:r>
                        <a:rPr lang="en-US" sz="3200" u="none" strike="noStrike" cap="none" baseline="0" dirty="0" smtClean="0">
                          <a:sym typeface="Arial"/>
                        </a:rPr>
                        <a:t> Channel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Online (100%)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Online (98.6%)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Online (66.17%)</a:t>
                      </a: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</a:tr>
              <a:tr h="905184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Destination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Thailand (33%),</a:t>
                      </a:r>
                      <a:r>
                        <a:rPr lang="en-IN" sz="3200" b="0" i="0" u="none" strike="noStrike" cap="none" baseline="0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 US (11%), China (10%)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China</a:t>
                      </a:r>
                      <a:r>
                        <a:rPr lang="en-IN" sz="3200" baseline="0" dirty="0" smtClean="0"/>
                        <a:t> (28%), US (17%), Thailand (12%)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China (29%), US (21%), Singapore (18%), Thailand (13%)</a:t>
                      </a:r>
                      <a:endParaRPr lang="en-IN" sz="3200" dirty="0"/>
                    </a:p>
                  </a:txBody>
                  <a:tcPr/>
                </a:tc>
              </a:tr>
              <a:tr h="905184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Average Age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34 years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37.5 years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62 years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Google Shape;143;p9"/>
          <p:cNvSpPr/>
          <p:nvPr/>
        </p:nvSpPr>
        <p:spPr>
          <a:xfrm>
            <a:off x="22268266" y="13106465"/>
            <a:ext cx="10403228" cy="5061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</a:pPr>
            <a:r>
              <a:rPr lang="en-US" sz="4000" dirty="0" smtClean="0">
                <a:solidFill>
                  <a:srgbClr val="005493"/>
                </a:solidFill>
                <a:latin typeface="Gill Sans"/>
                <a:sym typeface="Gill Sans"/>
              </a:rPr>
              <a:t>- EPX is preferred for travel to China, Thailand and US amongst the higher age range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</a:pPr>
            <a:r>
              <a:rPr lang="en-US" sz="4000" dirty="0" smtClean="0">
                <a:solidFill>
                  <a:srgbClr val="005493"/>
                </a:solidFill>
                <a:latin typeface="Gill Sans"/>
                <a:sym typeface="Gill Sans"/>
              </a:rPr>
              <a:t>- 1 way comprehensive plan preferred by the older age group, making it a high risk product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Tx/>
              <a:buChar char="-"/>
            </a:pPr>
            <a:r>
              <a:rPr lang="en-IN" sz="4000" dirty="0" smtClean="0"/>
              <a:t>Distribution channel is online 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Tx/>
              <a:buChar char="-"/>
            </a:pPr>
            <a:r>
              <a:rPr lang="en-IN" sz="4000" dirty="0" smtClean="0"/>
              <a:t>- Since these are low cost products, online channel helps reduce the paperwork cost</a:t>
            </a:r>
          </a:p>
        </p:txBody>
      </p:sp>
    </p:spTree>
    <p:extLst>
      <p:ext uri="{BB962C8B-B14F-4D97-AF65-F5344CB8AC3E}">
        <p14:creationId xmlns:p14="http://schemas.microsoft.com/office/powerpoint/2010/main" val="35536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107655"/>
            <a:ext cx="32511999" cy="1625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/>
          <p:nvPr/>
        </p:nvSpPr>
        <p:spPr>
          <a:xfrm>
            <a:off x="2930883" y="1035860"/>
            <a:ext cx="3011898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How </a:t>
            </a:r>
            <a:r>
              <a:rPr lang="en-US" sz="12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et </a:t>
            </a: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sales and </a:t>
            </a: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Duration </a:t>
            </a: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affect </a:t>
            </a: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Claim</a:t>
            </a: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dirty="0"/>
          </a:p>
        </p:txBody>
      </p:sp>
      <p:sp>
        <p:nvSpPr>
          <p:cNvPr id="153" name="Google Shape;153;p10"/>
          <p:cNvSpPr/>
          <p:nvPr/>
        </p:nvSpPr>
        <p:spPr>
          <a:xfrm>
            <a:off x="10449929" y="8087911"/>
            <a:ext cx="21155860" cy="398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610576" marR="0" lvl="0" indent="-61057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750"/>
              <a:buFont typeface="Gill Sans"/>
              <a:buChar char="-"/>
            </a:pPr>
            <a:endParaRPr lang="en-US" sz="5000" b="0" i="0" u="none" strike="noStrike" cap="none" dirty="0" smtClean="0">
              <a:solidFill>
                <a:srgbClr val="00549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10576" marR="0" lvl="0" indent="-61057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750"/>
              <a:buFont typeface="Gill Sans"/>
              <a:buChar char="-"/>
            </a:pP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While the Net </a:t>
            </a:r>
            <a:r>
              <a:rPr lang="en-US" sz="5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sales range is -400 to +</a:t>
            </a: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600, claims </a:t>
            </a:r>
            <a:r>
              <a:rPr lang="en-US" sz="5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are majorly done when Net Sales is </a:t>
            </a: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positive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750"/>
              <a:buFontTx/>
              <a:buChar char="-"/>
            </a:pPr>
            <a:r>
              <a:rPr lang="en-US" sz="5000" dirty="0" smtClean="0">
                <a:solidFill>
                  <a:srgbClr val="005493"/>
                </a:solidFill>
                <a:latin typeface="Gill Sans"/>
                <a:sym typeface="Gill Sans"/>
              </a:rPr>
              <a:t>There are few outliers having duration more than 1000 days. </a:t>
            </a:r>
            <a:r>
              <a:rPr lang="en-US" sz="5000" dirty="0" smtClean="0">
                <a:solidFill>
                  <a:srgbClr val="005493"/>
                </a:solidFill>
                <a:latin typeface="Gill Sans"/>
                <a:sym typeface="Gill Sans"/>
              </a:rPr>
              <a:t>However, the claims are within 540 days (approx. </a:t>
            </a:r>
            <a:r>
              <a:rPr lang="en-US" sz="5000" dirty="0" smtClean="0">
                <a:solidFill>
                  <a:srgbClr val="005493"/>
                </a:solidFill>
                <a:latin typeface="Gill Sans"/>
                <a:sym typeface="Gill Sans"/>
              </a:rPr>
              <a:t>1.5 years)</a:t>
            </a:r>
            <a:endParaRPr dirty="0"/>
          </a:p>
        </p:txBody>
      </p:sp>
      <p:sp>
        <p:nvSpPr>
          <p:cNvPr id="154" name="Google Shape;154;p10"/>
          <p:cNvSpPr/>
          <p:nvPr/>
        </p:nvSpPr>
        <p:spPr>
          <a:xfrm>
            <a:off x="5412168" y="8191834"/>
            <a:ext cx="4131552" cy="188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Insight</a:t>
            </a:r>
            <a:endParaRPr dirty="0"/>
          </a:p>
        </p:txBody>
      </p:sp>
      <p:sp>
        <p:nvSpPr>
          <p:cNvPr id="7" name="Google Shape;154;p10"/>
          <p:cNvSpPr/>
          <p:nvPr/>
        </p:nvSpPr>
        <p:spPr>
          <a:xfrm>
            <a:off x="5412168" y="12022573"/>
            <a:ext cx="4131552" cy="149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44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Recommendation?</a:t>
            </a:r>
            <a:endParaRPr sz="400" dirty="0"/>
          </a:p>
        </p:txBody>
      </p:sp>
      <p:sp>
        <p:nvSpPr>
          <p:cNvPr id="3" name="Rectangle 2"/>
          <p:cNvSpPr/>
          <p:nvPr/>
        </p:nvSpPr>
        <p:spPr>
          <a:xfrm>
            <a:off x="5412168" y="6019800"/>
            <a:ext cx="6602032" cy="287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/>
              <a:t>Do we need this slide?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2930883" y="112530"/>
            <a:ext cx="30118984" cy="383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What is the relationship between Net Sales &amp; Commission?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619" y="4327524"/>
            <a:ext cx="18768181" cy="9185275"/>
          </a:xfrm>
          <a:prstGeom prst="rect">
            <a:avLst/>
          </a:prstGeom>
        </p:spPr>
      </p:pic>
      <p:sp>
        <p:nvSpPr>
          <p:cNvPr id="9" name="Google Shape;145;p9"/>
          <p:cNvSpPr/>
          <p:nvPr/>
        </p:nvSpPr>
        <p:spPr>
          <a:xfrm>
            <a:off x="19837281" y="3791985"/>
            <a:ext cx="795102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Insight</a:t>
            </a:r>
            <a:endParaRPr dirty="0"/>
          </a:p>
        </p:txBody>
      </p:sp>
      <p:sp>
        <p:nvSpPr>
          <p:cNvPr id="10" name="Google Shape;143;p9"/>
          <p:cNvSpPr/>
          <p:nvPr/>
        </p:nvSpPr>
        <p:spPr>
          <a:xfrm>
            <a:off x="21615281" y="5286225"/>
            <a:ext cx="10403228" cy="893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lvl="0">
              <a:buClr>
                <a:srgbClr val="005493"/>
              </a:buClr>
              <a:buSzPts val="12000"/>
            </a:pPr>
            <a:r>
              <a:rPr lang="en-US" sz="4400" dirty="0" smtClean="0">
                <a:solidFill>
                  <a:srgbClr val="005493"/>
                </a:solidFill>
                <a:latin typeface="Gill Sans"/>
                <a:sym typeface="Gill Sans"/>
              </a:rPr>
              <a:t>- High </a:t>
            </a:r>
            <a:r>
              <a:rPr lang="en-US" sz="4400" dirty="0">
                <a:solidFill>
                  <a:srgbClr val="005493"/>
                </a:solidFill>
                <a:latin typeface="Gill Sans"/>
                <a:sym typeface="Gill Sans"/>
              </a:rPr>
              <a:t>claimed products have high commission for high Net Sales and for products that were sold at a high negative sales</a:t>
            </a:r>
          </a:p>
          <a:p>
            <a:pPr marL="571500" lvl="0" indent="-571500">
              <a:buClr>
                <a:srgbClr val="005493"/>
              </a:buClr>
              <a:buSzPts val="12000"/>
              <a:buFontTx/>
              <a:buChar char="-"/>
            </a:pPr>
            <a:r>
              <a:rPr lang="en-US" sz="4400" dirty="0" smtClean="0">
                <a:solidFill>
                  <a:srgbClr val="005493"/>
                </a:solidFill>
                <a:latin typeface="Gill Sans"/>
                <a:sym typeface="Gill Sans"/>
              </a:rPr>
              <a:t>However</a:t>
            </a:r>
            <a:r>
              <a:rPr lang="en-US" sz="4400" dirty="0">
                <a:solidFill>
                  <a:srgbClr val="005493"/>
                </a:solidFill>
                <a:latin typeface="Gill Sans"/>
                <a:sym typeface="Gill Sans"/>
              </a:rPr>
              <a:t>, it has low commission for products that were sold at a low negative sales with majority of the policies being sold at 0 </a:t>
            </a:r>
            <a:r>
              <a:rPr lang="en-US" sz="4400" dirty="0" smtClean="0">
                <a:solidFill>
                  <a:srgbClr val="005493"/>
                </a:solidFill>
                <a:latin typeface="Gill Sans"/>
                <a:sym typeface="Gill Sans"/>
              </a:rPr>
              <a:t>commission</a:t>
            </a:r>
          </a:p>
          <a:p>
            <a:pPr marL="571500" lvl="0" indent="-571500">
              <a:buClr>
                <a:srgbClr val="005493"/>
              </a:buClr>
              <a:buSzPts val="12000"/>
              <a:buFontTx/>
              <a:buChar char="-"/>
            </a:pPr>
            <a:r>
              <a:rPr lang="en-US" sz="4400" dirty="0" smtClean="0">
                <a:solidFill>
                  <a:srgbClr val="005493"/>
                </a:solidFill>
                <a:latin typeface="Gill Sans"/>
                <a:sym typeface="Gill Sans"/>
              </a:rPr>
              <a:t>Average commission for high claimed products is 12.26</a:t>
            </a:r>
            <a:endParaRPr lang="en-US" sz="4400" dirty="0">
              <a:solidFill>
                <a:srgbClr val="005493"/>
              </a:solidFill>
              <a:latin typeface="Gill Sans"/>
              <a:sym typeface="Gill Sans"/>
            </a:endParaRPr>
          </a:p>
          <a:p>
            <a:pPr lvl="0">
              <a:buClr>
                <a:srgbClr val="005493"/>
              </a:buClr>
              <a:buSzPts val="12000"/>
            </a:pPr>
            <a:r>
              <a:rPr lang="en-US" sz="4400" dirty="0" smtClean="0">
                <a:solidFill>
                  <a:srgbClr val="005493"/>
                </a:solidFill>
                <a:latin typeface="Gill Sans"/>
                <a:sym typeface="Gill Sans"/>
              </a:rPr>
              <a:t>- For </a:t>
            </a:r>
            <a:r>
              <a:rPr lang="en-US" sz="4400" dirty="0">
                <a:solidFill>
                  <a:srgbClr val="005493"/>
                </a:solidFill>
                <a:latin typeface="Gill Sans"/>
                <a:sym typeface="Gill Sans"/>
              </a:rPr>
              <a:t>products that have low claim rate, the net sales is in the range of -200 to 400 with </a:t>
            </a:r>
            <a:r>
              <a:rPr lang="en-US" sz="4400" dirty="0" smtClean="0">
                <a:solidFill>
                  <a:srgbClr val="005493"/>
                </a:solidFill>
                <a:latin typeface="Gill Sans"/>
                <a:sym typeface="Gill Sans"/>
              </a:rPr>
              <a:t>the commission </a:t>
            </a:r>
            <a:r>
              <a:rPr lang="en-US" sz="4400" dirty="0">
                <a:solidFill>
                  <a:srgbClr val="005493"/>
                </a:solidFill>
                <a:latin typeface="Gill Sans"/>
                <a:sym typeface="Gill Sans"/>
              </a:rPr>
              <a:t>lying in the range of 0-50</a:t>
            </a:r>
            <a:endParaRPr sz="4400" dirty="0"/>
          </a:p>
        </p:txBody>
      </p:sp>
      <p:sp>
        <p:nvSpPr>
          <p:cNvPr id="14" name="Google Shape;143;p9"/>
          <p:cNvSpPr/>
          <p:nvPr/>
        </p:nvSpPr>
        <p:spPr>
          <a:xfrm>
            <a:off x="21615280" y="16931121"/>
            <a:ext cx="10403228" cy="216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lvl="0">
              <a:buClr>
                <a:srgbClr val="005493"/>
              </a:buClr>
              <a:buSzPts val="12000"/>
            </a:pPr>
            <a:r>
              <a:rPr lang="en-US" sz="4400" dirty="0">
                <a:solidFill>
                  <a:srgbClr val="005493"/>
                </a:solidFill>
                <a:latin typeface="Gill Sans"/>
                <a:sym typeface="Gill Sans"/>
              </a:rPr>
              <a:t>- Low risk profile customers should be charged a low commission to ensure that we have more people buying our products</a:t>
            </a:r>
            <a:endParaRPr sz="4400" dirty="0"/>
          </a:p>
        </p:txBody>
      </p:sp>
      <p:sp>
        <p:nvSpPr>
          <p:cNvPr id="16" name="Google Shape;145;p9"/>
          <p:cNvSpPr/>
          <p:nvPr/>
        </p:nvSpPr>
        <p:spPr>
          <a:xfrm>
            <a:off x="21101834" y="14947689"/>
            <a:ext cx="11430119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Recommendation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43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2;p10"/>
          <p:cNvSpPr/>
          <p:nvPr/>
        </p:nvSpPr>
        <p:spPr>
          <a:xfrm>
            <a:off x="2930883" y="1035860"/>
            <a:ext cx="29125368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dirty="0" smtClean="0">
                <a:solidFill>
                  <a:srgbClr val="005493"/>
                </a:solidFill>
                <a:latin typeface="Gill Sans"/>
                <a:sym typeface="Gill Sans"/>
              </a:rPr>
              <a:t>Are the negative values an error in data entry?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3535108"/>
            <a:ext cx="10322207" cy="775120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49299799"/>
              </p:ext>
            </p:extLst>
          </p:nvPr>
        </p:nvGraphicFramePr>
        <p:xfrm>
          <a:off x="10714093" y="3771133"/>
          <a:ext cx="21674667" cy="14449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92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2930883" y="112530"/>
            <a:ext cx="28463517" cy="383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How does Distribution Channel and Travel Agency affect Sales and Commission?</a:t>
            </a:r>
            <a:endParaRPr dirty="0"/>
          </a:p>
        </p:txBody>
      </p:sp>
      <p:sp>
        <p:nvSpPr>
          <p:cNvPr id="9" name="Google Shape;145;p9"/>
          <p:cNvSpPr/>
          <p:nvPr/>
        </p:nvSpPr>
        <p:spPr>
          <a:xfrm>
            <a:off x="19837281" y="3791985"/>
            <a:ext cx="795102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Insight</a:t>
            </a:r>
            <a:endParaRPr dirty="0"/>
          </a:p>
        </p:txBody>
      </p:sp>
      <p:sp>
        <p:nvSpPr>
          <p:cNvPr id="10" name="Google Shape;143;p9"/>
          <p:cNvSpPr/>
          <p:nvPr/>
        </p:nvSpPr>
        <p:spPr>
          <a:xfrm>
            <a:off x="21563029" y="5643828"/>
            <a:ext cx="10403228" cy="1232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571500" lvl="0" indent="-571500">
              <a:buClr>
                <a:srgbClr val="005493"/>
              </a:buClr>
              <a:buSzPts val="12000"/>
              <a:buFontTx/>
              <a:buChar char="-"/>
            </a:pPr>
            <a:r>
              <a:rPr lang="en-US" sz="4400" dirty="0" smtClean="0">
                <a:solidFill>
                  <a:srgbClr val="005493"/>
                </a:solidFill>
                <a:latin typeface="Gill Sans"/>
                <a:sym typeface="Gill Sans"/>
              </a:rPr>
              <a:t>We see that the policies sold online and through travel agency and airlines have negative net sales</a:t>
            </a:r>
          </a:p>
          <a:p>
            <a:pPr marL="571500" lvl="0" indent="-571500">
              <a:buClr>
                <a:srgbClr val="005493"/>
              </a:buClr>
              <a:buSzPts val="12000"/>
              <a:buFontTx/>
              <a:buChar char="-"/>
            </a:pPr>
            <a:endParaRPr lang="en-US" sz="4400" dirty="0" smtClean="0">
              <a:solidFill>
                <a:srgbClr val="005493"/>
              </a:solidFill>
              <a:latin typeface="Gill Sans"/>
              <a:sym typeface="Gill Sans"/>
            </a:endParaRPr>
          </a:p>
          <a:p>
            <a:pPr marL="571500" lvl="0" indent="-571500">
              <a:buClr>
                <a:srgbClr val="005493"/>
              </a:buClr>
              <a:buSzPts val="12000"/>
              <a:buFontTx/>
              <a:buChar char="-"/>
            </a:pPr>
            <a:r>
              <a:rPr lang="en-US" sz="4400" dirty="0">
                <a:solidFill>
                  <a:srgbClr val="005493"/>
                </a:solidFill>
                <a:latin typeface="Gill Sans"/>
                <a:sym typeface="Gill Sans"/>
              </a:rPr>
              <a:t>Since the </a:t>
            </a:r>
            <a:r>
              <a:rPr lang="en-US" sz="4400" dirty="0" smtClean="0">
                <a:solidFill>
                  <a:srgbClr val="005493"/>
                </a:solidFill>
                <a:latin typeface="Gill Sans"/>
                <a:sym typeface="Gill Sans"/>
              </a:rPr>
              <a:t>negative net sales value is very high, we </a:t>
            </a:r>
            <a:r>
              <a:rPr lang="en-US" sz="4400" dirty="0">
                <a:solidFill>
                  <a:srgbClr val="005493"/>
                </a:solidFill>
                <a:latin typeface="Gill Sans"/>
                <a:sym typeface="Gill Sans"/>
              </a:rPr>
              <a:t>are assuming that online channel must have given heavy discounts (something like buy 1, get 1) to attract more </a:t>
            </a:r>
            <a:r>
              <a:rPr lang="en-US" sz="4400" dirty="0" smtClean="0">
                <a:solidFill>
                  <a:srgbClr val="005493"/>
                </a:solidFill>
                <a:latin typeface="Gill Sans"/>
                <a:sym typeface="Gill Sans"/>
              </a:rPr>
              <a:t>customers</a:t>
            </a:r>
          </a:p>
          <a:p>
            <a:pPr marL="571500" lvl="0" indent="-571500">
              <a:buClr>
                <a:srgbClr val="005493"/>
              </a:buClr>
              <a:buSzPts val="12000"/>
              <a:buFontTx/>
              <a:buChar char="-"/>
            </a:pPr>
            <a:endParaRPr lang="en-US" sz="4400" dirty="0">
              <a:solidFill>
                <a:srgbClr val="005493"/>
              </a:solidFill>
              <a:latin typeface="Gill Sans"/>
              <a:sym typeface="Gill Sans"/>
            </a:endParaRPr>
          </a:p>
          <a:p>
            <a:pPr marL="571500" lvl="0" indent="-571500">
              <a:buClr>
                <a:srgbClr val="005493"/>
              </a:buClr>
              <a:buSzPts val="12000"/>
              <a:buFontTx/>
              <a:buChar char="-"/>
            </a:pPr>
            <a:r>
              <a:rPr lang="en-US" sz="4400" dirty="0">
                <a:solidFill>
                  <a:srgbClr val="005493"/>
                </a:solidFill>
                <a:latin typeface="Gill Sans"/>
                <a:sym typeface="Gill Sans"/>
              </a:rPr>
              <a:t>We also observe that Airlines don't work with 0 </a:t>
            </a:r>
            <a:r>
              <a:rPr lang="en-US" sz="4400" dirty="0" smtClean="0">
                <a:solidFill>
                  <a:srgbClr val="005493"/>
                </a:solidFill>
                <a:latin typeface="Gill Sans"/>
                <a:sym typeface="Gill Sans"/>
              </a:rPr>
              <a:t>commission; while the travel agencies do work with 0 commission</a:t>
            </a:r>
          </a:p>
          <a:p>
            <a:pPr lvl="1">
              <a:buClr>
                <a:srgbClr val="005493"/>
              </a:buClr>
              <a:buSzPts val="12000"/>
            </a:pPr>
            <a:r>
              <a:rPr lang="en-US" sz="4400" dirty="0" smtClean="0">
                <a:solidFill>
                  <a:srgbClr val="005493"/>
                </a:solidFill>
                <a:latin typeface="Gill Sans"/>
                <a:sym typeface="Gill Sans"/>
              </a:rPr>
              <a:t>  		- Assumption: Some Travel Agencies also work as tour operators and could be including the commission in the tour package instead of charging it exclusively</a:t>
            </a:r>
            <a:endParaRPr lang="en-US" sz="4400" dirty="0">
              <a:solidFill>
                <a:srgbClr val="005493"/>
              </a:solidFill>
              <a:latin typeface="Gill Sans"/>
              <a:sym typeface="Gill Sans"/>
            </a:endParaRPr>
          </a:p>
          <a:p>
            <a:pPr marL="571500" lvl="0" indent="-571500">
              <a:buClr>
                <a:srgbClr val="005493"/>
              </a:buClr>
              <a:buSzPts val="12000"/>
              <a:buFontTx/>
              <a:buChar char="-"/>
            </a:pPr>
            <a:endParaRPr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34"/>
          <a:stretch/>
        </p:blipFill>
        <p:spPr>
          <a:xfrm>
            <a:off x="809897" y="4151629"/>
            <a:ext cx="9233354" cy="7018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163" y="4222885"/>
            <a:ext cx="9038118" cy="6798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88" y="12380277"/>
            <a:ext cx="7543800" cy="5800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0609" y="12269770"/>
            <a:ext cx="7515225" cy="57435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12168" y="6019800"/>
            <a:ext cx="6602032" cy="287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/>
              <a:t>Please change </a:t>
            </a:r>
            <a:r>
              <a:rPr lang="en-IN" sz="4800" dirty="0" err="1" smtClean="0"/>
              <a:t>color</a:t>
            </a:r>
            <a:r>
              <a:rPr lang="en-IN" sz="4800" dirty="0" smtClean="0"/>
              <a:t> palette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191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3130283" y="4097866"/>
            <a:ext cx="26251433" cy="714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lang="en-US" sz="60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Initial Assumptions</a:t>
            </a:r>
            <a:r>
              <a:rPr lang="en-US" sz="6000" b="1" i="0" u="none" strike="noStrike" cap="none" dirty="0">
                <a:solidFill>
                  <a:srgbClr val="296EAA"/>
                </a:solidFill>
                <a:latin typeface="Gill Sans"/>
                <a:ea typeface="Gill Sans"/>
                <a:cs typeface="Gill Sans"/>
                <a:sym typeface="Gill Sans"/>
              </a:rPr>
              <a:t>¶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•	1: Claimed, 0: Not Claimed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•	Unit of Duration: Days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•	Unit of Net Sales and Commission is USD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•	Value of 0 in Commission: No commission was charged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•	Total Premium Charged = Net Sales + Commission Charged, as commission is exclusive of the product premium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•	We are assuming a 'No </a:t>
            </a:r>
            <a:r>
              <a:rPr lang="en-US" sz="60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Covid</a:t>
            </a: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' situation when analyzing the data</a:t>
            </a:r>
            <a:endParaRPr dirty="0"/>
          </a:p>
        </p:txBody>
      </p:sp>
      <p:sp>
        <p:nvSpPr>
          <p:cNvPr id="122" name="Google Shape;122;p6"/>
          <p:cNvSpPr/>
          <p:nvPr/>
        </p:nvSpPr>
        <p:spPr>
          <a:xfrm>
            <a:off x="2997200" y="13163634"/>
            <a:ext cx="20268014" cy="384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Observations from Initial Data Exploration</a:t>
            </a:r>
            <a:r>
              <a:rPr lang="en-US" sz="6000" b="1" i="0" u="none" strike="noStrike" cap="none">
                <a:solidFill>
                  <a:srgbClr val="296EA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¶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There are </a:t>
            </a:r>
            <a:r>
              <a:rPr lang="en-US" sz="6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NULL values</a:t>
            </a:r>
            <a:r>
              <a:rPr lang="en-US" sz="6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dataset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Duration, Net Sales and Commission are </a:t>
            </a:r>
            <a:r>
              <a:rPr lang="en-US" sz="6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Skewed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There are 5 numerical columns and 5 categorical columns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44" b="8076"/>
          <a:stretch/>
        </p:blipFill>
        <p:spPr>
          <a:xfrm>
            <a:off x="18911577" y="3309041"/>
            <a:ext cx="1695479" cy="1721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l="1270" b="4154"/>
          <a:stretch/>
        </p:blipFill>
        <p:spPr>
          <a:xfrm>
            <a:off x="397072" y="2538213"/>
            <a:ext cx="17849854" cy="1732855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/>
          <p:nvPr/>
        </p:nvSpPr>
        <p:spPr>
          <a:xfrm>
            <a:off x="2067282" y="629460"/>
            <a:ext cx="27072573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How many </a:t>
            </a: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Claims </a:t>
            </a: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were made?</a:t>
            </a:r>
            <a:endParaRPr dirty="0"/>
          </a:p>
        </p:txBody>
      </p:sp>
      <p:sp>
        <p:nvSpPr>
          <p:cNvPr id="129" name="Google Shape;129;p7"/>
          <p:cNvSpPr/>
          <p:nvPr/>
        </p:nvSpPr>
        <p:spPr>
          <a:xfrm>
            <a:off x="20570829" y="5667328"/>
            <a:ext cx="9279375" cy="398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Gill Sans"/>
              <a:buNone/>
            </a:pP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Data is </a:t>
            </a:r>
            <a:r>
              <a:rPr lang="en-US" sz="5000" b="1" i="0" u="none" strike="noStrike" cap="none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Imbalanced</a:t>
            </a:r>
            <a:r>
              <a:rPr lang="en-US" sz="5000" b="1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500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Gill Sans"/>
              <a:buNone/>
            </a:pP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the number of customers who have </a:t>
            </a:r>
            <a:r>
              <a:rPr lang="en-US" sz="5000" b="1" i="0" u="none" strike="noStrike" cap="none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not made any claim </a:t>
            </a: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is </a:t>
            </a:r>
            <a:r>
              <a:rPr lang="en-US" sz="5000" b="1" i="0" u="none" strike="noStrike" cap="none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5 times </a:t>
            </a: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the number of customers who have </a:t>
            </a:r>
            <a:r>
              <a:rPr lang="en-US" sz="5000" b="1" i="0" u="none" strike="noStrike" cap="none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made the claim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20570829" y="3403352"/>
            <a:ext cx="7996287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Observation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889281" y="2869773"/>
            <a:ext cx="231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43590</a:t>
            </a:r>
            <a:endParaRPr lang="en-IN" sz="5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9147" y="3212377"/>
            <a:ext cx="2365381" cy="2365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94399" y="15423647"/>
            <a:ext cx="231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8720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12" name="Google Shape;130;p7"/>
          <p:cNvSpPr/>
          <p:nvPr/>
        </p:nvSpPr>
        <p:spPr>
          <a:xfrm>
            <a:off x="20723229" y="11060130"/>
            <a:ext cx="11123116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Recommendation</a:t>
            </a:r>
            <a:endParaRPr dirty="0"/>
          </a:p>
        </p:txBody>
      </p:sp>
      <p:sp>
        <p:nvSpPr>
          <p:cNvPr id="13" name="Google Shape;129;p7"/>
          <p:cNvSpPr/>
          <p:nvPr/>
        </p:nvSpPr>
        <p:spPr>
          <a:xfrm>
            <a:off x="20723229" y="12977267"/>
            <a:ext cx="9279375" cy="398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lvl="0" algn="just">
              <a:buClr>
                <a:srgbClr val="005493"/>
              </a:buClr>
              <a:buSzPts val="5000"/>
            </a:pP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To make payment of claims more affordable for the company, we need to </a:t>
            </a:r>
            <a:r>
              <a:rPr lang="en-US" sz="5000" b="1" i="0" u="none" strike="noStrike" cap="none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pool low risk clients</a:t>
            </a:r>
            <a:r>
              <a:rPr lang="en-US" sz="5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i.e. customers who have low probability of claiming in the future</a:t>
            </a:r>
            <a:r>
              <a:rPr lang="en-US" sz="5000" b="1" i="0" u="none" strike="noStrike" cap="none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1" dirty="0">
              <a:solidFill>
                <a:schemeClr val="accent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9147" y="10813048"/>
            <a:ext cx="2477595" cy="2477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753" y="4208016"/>
            <a:ext cx="31989911" cy="159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/>
          <p:nvPr/>
        </p:nvSpPr>
        <p:spPr>
          <a:xfrm>
            <a:off x="2118082" y="2204260"/>
            <a:ext cx="27072573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Does </a:t>
            </a:r>
            <a:r>
              <a:rPr lang="en-US" sz="12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ge affect </a:t>
            </a: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the Claim likelihood?</a:t>
            </a:r>
            <a:endParaRPr dirty="0"/>
          </a:p>
        </p:txBody>
      </p:sp>
      <p:sp>
        <p:nvSpPr>
          <p:cNvPr id="136" name="Google Shape;136;p8"/>
          <p:cNvSpPr/>
          <p:nvPr/>
        </p:nvSpPr>
        <p:spPr>
          <a:xfrm>
            <a:off x="17013787" y="5822405"/>
            <a:ext cx="13467198" cy="1244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Arial" panose="020B0604020202020204" pitchFamily="34" charset="0"/>
              <a:buChar char="•"/>
            </a:pPr>
            <a:r>
              <a:rPr lang="en-US" sz="5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Age group of </a:t>
            </a: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30-42 </a:t>
            </a:r>
            <a:r>
              <a:rPr lang="en-US" sz="5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years tends to claim </a:t>
            </a: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more</a:t>
            </a:r>
            <a:endParaRPr lang="en-US" dirty="0">
              <a:ea typeface="Gill Sans"/>
            </a:endParaRP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Arial" panose="020B0604020202020204" pitchFamily="34" charset="0"/>
              <a:buChar char="•"/>
            </a:pP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Customers above the age group of 70 years form 2.5% of customer base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</a:pPr>
            <a:endParaRPr lang="en-US" sz="5000" dirty="0">
              <a:solidFill>
                <a:srgbClr val="00549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</a:pPr>
            <a:r>
              <a:rPr lang="en-US" sz="5000" b="1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Assumption:</a:t>
            </a: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2.5% of customers above the age group of 70 years could have bought Travel Medical Insurance for medical tourism</a:t>
            </a: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Arial" panose="020B0604020202020204" pitchFamily="34" charset="0"/>
              <a:buChar char="•"/>
            </a:pPr>
            <a:endParaRPr lang="en-US" sz="5000" i="0" u="none" strike="noStrike" cap="none" dirty="0">
              <a:solidFill>
                <a:srgbClr val="00549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</a:pPr>
            <a:r>
              <a:rPr lang="en-US" sz="5000" b="1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Recommendation:</a:t>
            </a: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As the age increases, the risk to the insurance company increases. We see that the claim ratio (11%) is low for the higher age group. However, to further reduce the risk we can cap the duration of insurance to 30 days from the current average duration of 46 days</a:t>
            </a:r>
            <a:endParaRPr lang="en-US" sz="5000" i="0" u="none" strike="noStrike" cap="none" dirty="0" smtClean="0">
              <a:solidFill>
                <a:srgbClr val="00549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17013787" y="4208016"/>
            <a:ext cx="4131552" cy="188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Insight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44" b="8076"/>
          <a:stretch/>
        </p:blipFill>
        <p:spPr>
          <a:xfrm>
            <a:off x="15128317" y="4011448"/>
            <a:ext cx="1695479" cy="172182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9522371" y="14691702"/>
            <a:ext cx="1" cy="394313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87797" y="19064963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Q1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426960" y="14441214"/>
            <a:ext cx="1" cy="434602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92386" y="19217363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Q3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413760" y="6096083"/>
            <a:ext cx="8199120" cy="4937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To </a:t>
            </a:r>
            <a:r>
              <a:rPr lang="en-IN" sz="4400" dirty="0" err="1" smtClean="0"/>
              <a:t>Ashreet</a:t>
            </a:r>
            <a:r>
              <a:rPr lang="en-IN" sz="4400" dirty="0" smtClean="0"/>
              <a:t>: I have manually shown quartiles here. Can you plot the lines in your graph?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>
            <a:off x="3259413" y="1660419"/>
            <a:ext cx="16014733" cy="383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0"/>
              <a:buFont typeface="Gill Sans"/>
              <a:buNone/>
            </a:pPr>
            <a:r>
              <a:rPr lang="en-US" sz="12000" dirty="0" smtClean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Average</a:t>
            </a:r>
            <a:r>
              <a:rPr lang="en-US" sz="12000" b="0" i="0" u="none" strike="noStrike" cap="none" dirty="0" smtClean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2000" dirty="0" smtClean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Total </a:t>
            </a:r>
            <a:r>
              <a:rPr lang="en-US" sz="12000" b="0" i="0" u="none" strike="noStrike" cap="none" dirty="0" smtClean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Sales* </a:t>
            </a:r>
            <a:r>
              <a:rPr lang="en-US" sz="12000" b="0" i="0" u="none" strike="noStrike" cap="none"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by Destination</a:t>
            </a:r>
            <a:endParaRPr dirty="0"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l="2182" t="12867" r="5152" b="11278"/>
          <a:stretch/>
        </p:blipFill>
        <p:spPr>
          <a:xfrm>
            <a:off x="1152920" y="5317780"/>
            <a:ext cx="30714223" cy="14135798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174" name="Google Shape;174;p13"/>
          <p:cNvPicPr preferRelativeResize="0"/>
          <p:nvPr/>
        </p:nvPicPr>
        <p:blipFill rotWithShape="1">
          <a:blip r:embed="rId4">
            <a:alphaModFix/>
          </a:blip>
          <a:srcRect l="78110" t="328" r="427" b="90927"/>
          <a:stretch/>
        </p:blipFill>
        <p:spPr>
          <a:xfrm>
            <a:off x="20483513" y="2280660"/>
            <a:ext cx="11305317" cy="258950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2403" y="8269957"/>
            <a:ext cx="1508042" cy="1858010"/>
          </a:xfrm>
          <a:prstGeom prst="rect">
            <a:avLst/>
          </a:prstGeom>
        </p:spPr>
      </p:pic>
      <p:sp>
        <p:nvSpPr>
          <p:cNvPr id="6" name="Google Shape;145;p9"/>
          <p:cNvSpPr/>
          <p:nvPr/>
        </p:nvSpPr>
        <p:spPr>
          <a:xfrm>
            <a:off x="4730445" y="8750922"/>
            <a:ext cx="4010356" cy="75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4000" b="0" i="0" u="none" strike="noStrike" cap="none" dirty="0" smtClean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USA (116.6)</a:t>
            </a:r>
            <a:endParaRPr sz="3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56010" y="9382970"/>
            <a:ext cx="1508042" cy="1858010"/>
          </a:xfrm>
          <a:prstGeom prst="rect">
            <a:avLst/>
          </a:prstGeom>
        </p:spPr>
      </p:pic>
      <p:sp>
        <p:nvSpPr>
          <p:cNvPr id="8" name="Google Shape;145;p9"/>
          <p:cNvSpPr/>
          <p:nvPr/>
        </p:nvSpPr>
        <p:spPr>
          <a:xfrm>
            <a:off x="15021481" y="8745522"/>
            <a:ext cx="4010356" cy="75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4000" b="0" i="0" u="none" strike="noStrike" cap="none" dirty="0" smtClean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Cyprus (114.9)</a:t>
            </a:r>
            <a:endParaRPr sz="3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09952" y="8750922"/>
            <a:ext cx="1508042" cy="1858010"/>
          </a:xfrm>
          <a:prstGeom prst="rect">
            <a:avLst/>
          </a:prstGeom>
        </p:spPr>
      </p:pic>
      <p:sp>
        <p:nvSpPr>
          <p:cNvPr id="10" name="Google Shape;145;p9"/>
          <p:cNvSpPr/>
          <p:nvPr/>
        </p:nvSpPr>
        <p:spPr>
          <a:xfrm>
            <a:off x="18643074" y="8045745"/>
            <a:ext cx="4010356" cy="136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4000" b="0" i="0" u="none" strike="noStrike" cap="none" dirty="0" smtClean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Turkmenistan (112)</a:t>
            </a:r>
            <a:endParaRPr sz="3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68445" y="6942588"/>
            <a:ext cx="1508042" cy="1858010"/>
          </a:xfrm>
          <a:prstGeom prst="rect">
            <a:avLst/>
          </a:prstGeom>
        </p:spPr>
      </p:pic>
      <p:sp>
        <p:nvSpPr>
          <p:cNvPr id="12" name="Google Shape;145;p9"/>
          <p:cNvSpPr/>
          <p:nvPr/>
        </p:nvSpPr>
        <p:spPr>
          <a:xfrm>
            <a:off x="15966183" y="6426346"/>
            <a:ext cx="4010356" cy="75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4000" b="0" i="0" u="none" strike="noStrike" cap="none" dirty="0" smtClean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Lithuania (108.9)</a:t>
            </a:r>
            <a:endParaRPr sz="300" dirty="0">
              <a:solidFill>
                <a:srgbClr val="FF0000"/>
              </a:solidFill>
            </a:endParaRPr>
          </a:p>
        </p:txBody>
      </p:sp>
      <p:sp>
        <p:nvSpPr>
          <p:cNvPr id="13" name="Google Shape;136;p8"/>
          <p:cNvSpPr/>
          <p:nvPr/>
        </p:nvSpPr>
        <p:spPr>
          <a:xfrm>
            <a:off x="20483513" y="19465643"/>
            <a:ext cx="13467198" cy="90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</a:pPr>
            <a:r>
              <a:rPr lang="en-US" sz="500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*Total Sales = Net Sales + Commission</a:t>
            </a:r>
            <a:endParaRPr lang="en-US" sz="5000" i="0" u="none" strike="noStrike" cap="none" dirty="0" smtClean="0">
              <a:solidFill>
                <a:srgbClr val="00549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5;p9"/>
          <p:cNvSpPr/>
          <p:nvPr/>
        </p:nvSpPr>
        <p:spPr>
          <a:xfrm>
            <a:off x="10174796" y="7302182"/>
            <a:ext cx="4010356" cy="75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4000" b="0" i="0" u="none" strike="noStrike" cap="none" dirty="0" smtClean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Denmark (95.9)</a:t>
            </a:r>
            <a:endParaRPr sz="300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34980" y="7002390"/>
            <a:ext cx="1508042" cy="1858010"/>
          </a:xfrm>
          <a:prstGeom prst="rect">
            <a:avLst/>
          </a:prstGeom>
        </p:spPr>
      </p:pic>
      <p:sp>
        <p:nvSpPr>
          <p:cNvPr id="16" name="Google Shape;145;p9"/>
          <p:cNvSpPr/>
          <p:nvPr/>
        </p:nvSpPr>
        <p:spPr>
          <a:xfrm>
            <a:off x="18201196" y="12417840"/>
            <a:ext cx="4010356" cy="75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4000" b="0" i="0" u="none" strike="noStrike" cap="none" dirty="0" smtClean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Singapore (94.6)</a:t>
            </a:r>
            <a:endParaRPr sz="3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57531" y="12179955"/>
            <a:ext cx="1508042" cy="1858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t="5953" r="1262" b="5953"/>
          <a:stretch/>
        </p:blipFill>
        <p:spPr>
          <a:xfrm>
            <a:off x="23949159" y="1178486"/>
            <a:ext cx="8107720" cy="1752868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pic>
      <p:sp>
        <p:nvSpPr>
          <p:cNvPr id="160" name="Google Shape;160;p11"/>
          <p:cNvSpPr/>
          <p:nvPr/>
        </p:nvSpPr>
        <p:spPr>
          <a:xfrm>
            <a:off x="4465371" y="1110951"/>
            <a:ext cx="16958304" cy="188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Claim Rates by Destination</a:t>
            </a:r>
            <a:endParaRPr dirty="0"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321" y="3400623"/>
            <a:ext cx="31759355" cy="16506334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52756" y="14935200"/>
            <a:ext cx="1508042" cy="1858010"/>
          </a:xfrm>
          <a:prstGeom prst="rect">
            <a:avLst/>
          </a:prstGeom>
        </p:spPr>
      </p:pic>
      <p:sp>
        <p:nvSpPr>
          <p:cNvPr id="7" name="Google Shape;145;p9"/>
          <p:cNvSpPr/>
          <p:nvPr/>
        </p:nvSpPr>
        <p:spPr>
          <a:xfrm>
            <a:off x="11412524" y="14935200"/>
            <a:ext cx="4010356" cy="75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4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South Africa (33%)</a:t>
            </a:r>
            <a:endParaRPr sz="3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74100" y="10724785"/>
            <a:ext cx="1508042" cy="1858010"/>
          </a:xfrm>
          <a:prstGeom prst="rect">
            <a:avLst/>
          </a:prstGeom>
        </p:spPr>
      </p:pic>
      <p:sp>
        <p:nvSpPr>
          <p:cNvPr id="9" name="Google Shape;145;p9"/>
          <p:cNvSpPr/>
          <p:nvPr/>
        </p:nvSpPr>
        <p:spPr>
          <a:xfrm>
            <a:off x="23282142" y="10901464"/>
            <a:ext cx="4010356" cy="75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4000" b="0" i="0" u="none" strike="noStrike" cap="none" dirty="0" smtClean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Singapore(37%)</a:t>
            </a:r>
            <a:endParaRPr sz="3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66058" y="9561146"/>
            <a:ext cx="1508042" cy="1858010"/>
          </a:xfrm>
          <a:prstGeom prst="rect">
            <a:avLst/>
          </a:prstGeom>
        </p:spPr>
      </p:pic>
      <p:sp>
        <p:nvSpPr>
          <p:cNvPr id="11" name="Google Shape;145;p9"/>
          <p:cNvSpPr/>
          <p:nvPr/>
        </p:nvSpPr>
        <p:spPr>
          <a:xfrm>
            <a:off x="21366044" y="9220133"/>
            <a:ext cx="4010356" cy="75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4000" dirty="0" smtClean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Nepal</a:t>
            </a:r>
            <a:r>
              <a:rPr lang="en-US" sz="4000" b="0" i="0" u="none" strike="noStrike" cap="none" dirty="0" smtClean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(32%)</a:t>
            </a:r>
            <a:endParaRPr sz="300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9631" y="11172825"/>
            <a:ext cx="1508042" cy="1858010"/>
          </a:xfrm>
          <a:prstGeom prst="rect">
            <a:avLst/>
          </a:prstGeom>
        </p:spPr>
      </p:pic>
      <p:sp>
        <p:nvSpPr>
          <p:cNvPr id="16" name="Google Shape;145;p9"/>
          <p:cNvSpPr/>
          <p:nvPr/>
        </p:nvSpPr>
        <p:spPr>
          <a:xfrm>
            <a:off x="6797673" y="11653790"/>
            <a:ext cx="4010356" cy="75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4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Costa Rica (25%)</a:t>
            </a:r>
            <a:endParaRPr sz="3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2403" y="7533357"/>
            <a:ext cx="1508042" cy="1858010"/>
          </a:xfrm>
          <a:prstGeom prst="rect">
            <a:avLst/>
          </a:prstGeom>
        </p:spPr>
      </p:pic>
      <p:sp>
        <p:nvSpPr>
          <p:cNvPr id="18" name="Google Shape;145;p9"/>
          <p:cNvSpPr/>
          <p:nvPr/>
        </p:nvSpPr>
        <p:spPr>
          <a:xfrm>
            <a:off x="4730445" y="8014322"/>
            <a:ext cx="4010356" cy="75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4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USA (20%)</a:t>
            </a:r>
            <a:endParaRPr sz="300" dirty="0"/>
          </a:p>
        </p:txBody>
      </p:sp>
      <p:sp>
        <p:nvSpPr>
          <p:cNvPr id="19" name="Rectangle 18"/>
          <p:cNvSpPr/>
          <p:nvPr/>
        </p:nvSpPr>
        <p:spPr>
          <a:xfrm>
            <a:off x="27957319" y="12900206"/>
            <a:ext cx="8199120" cy="710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Future: </a:t>
            </a:r>
          </a:p>
          <a:p>
            <a:pPr algn="ctr"/>
            <a:r>
              <a:rPr lang="en-IN" sz="4400" dirty="0" smtClean="0"/>
              <a:t>1. High </a:t>
            </a:r>
            <a:r>
              <a:rPr lang="en-IN" sz="4400" dirty="0"/>
              <a:t>risk customers travelling to Singapore, South Africa and USA have majorly bought the insurance from online </a:t>
            </a:r>
            <a:r>
              <a:rPr lang="en-IN" sz="4400" dirty="0" smtClean="0"/>
              <a:t>channel</a:t>
            </a:r>
          </a:p>
          <a:p>
            <a:pPr algn="ctr"/>
            <a:endParaRPr lang="en-IN" sz="4400" dirty="0"/>
          </a:p>
          <a:p>
            <a:pPr algn="ctr"/>
            <a:r>
              <a:rPr lang="en-IN" sz="4400" dirty="0" smtClean="0"/>
              <a:t>2. We will be able to analyse the data if we know the source location and purpose of travel. </a:t>
            </a:r>
            <a:endParaRPr lang="en-IN" sz="4400" dirty="0"/>
          </a:p>
        </p:txBody>
      </p:sp>
      <p:sp>
        <p:nvSpPr>
          <p:cNvPr id="21" name="Rectangle 20"/>
          <p:cNvSpPr/>
          <p:nvPr/>
        </p:nvSpPr>
        <p:spPr>
          <a:xfrm>
            <a:off x="28412440" y="4722835"/>
            <a:ext cx="8199120" cy="342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Insight: Travellers to Singapore, South Africa and USA have claimed the highest</a:t>
            </a:r>
            <a:endParaRPr lang="en-IN" sz="4400" dirty="0"/>
          </a:p>
        </p:txBody>
      </p:sp>
      <p:sp>
        <p:nvSpPr>
          <p:cNvPr id="23" name="Rectangle 22"/>
          <p:cNvSpPr/>
          <p:nvPr/>
        </p:nvSpPr>
        <p:spPr>
          <a:xfrm>
            <a:off x="27947629" y="8884726"/>
            <a:ext cx="8199120" cy="342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Recommendation: We should charge higher premium for travel to South Africa, Nepal and Costa Rica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8;p7"/>
          <p:cNvSpPr/>
          <p:nvPr/>
        </p:nvSpPr>
        <p:spPr>
          <a:xfrm>
            <a:off x="2006322" y="529090"/>
            <a:ext cx="27072573" cy="383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lvl="0">
              <a:buClr>
                <a:srgbClr val="005493"/>
              </a:buClr>
              <a:buSzPts val="12000"/>
            </a:pPr>
            <a:r>
              <a:rPr lang="en-US" sz="12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Which are the top 10 products of Safe Travel, </a:t>
            </a:r>
            <a:r>
              <a:rPr lang="en-US" sz="12000" dirty="0" err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Inc</a:t>
            </a:r>
            <a:r>
              <a:rPr lang="en-US" sz="12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 bought by the customer?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1" y="4359182"/>
            <a:ext cx="20269200" cy="15040454"/>
          </a:xfrm>
          <a:prstGeom prst="rect">
            <a:avLst/>
          </a:prstGeom>
        </p:spPr>
      </p:pic>
      <p:sp>
        <p:nvSpPr>
          <p:cNvPr id="6" name="Google Shape;144;p9"/>
          <p:cNvSpPr/>
          <p:nvPr/>
        </p:nvSpPr>
        <p:spPr>
          <a:xfrm>
            <a:off x="21869281" y="7939736"/>
            <a:ext cx="10083306" cy="342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Tx/>
              <a:buChar char="-"/>
            </a:pPr>
            <a:r>
              <a:rPr lang="en-IN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Cancellation Plan is the most preferred plan followed by 2 way Comprehensive plan and Rental Vehicle Excess Plan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Tx/>
              <a:buChar char="-"/>
            </a:pPr>
            <a:endParaRPr dirty="0"/>
          </a:p>
        </p:txBody>
      </p:sp>
      <p:sp>
        <p:nvSpPr>
          <p:cNvPr id="7" name="Google Shape;145;p9"/>
          <p:cNvSpPr/>
          <p:nvPr/>
        </p:nvSpPr>
        <p:spPr>
          <a:xfrm>
            <a:off x="21869281" y="5571584"/>
            <a:ext cx="795102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Observation</a:t>
            </a:r>
            <a:endParaRPr dirty="0"/>
          </a:p>
        </p:txBody>
      </p:sp>
      <p:sp>
        <p:nvSpPr>
          <p:cNvPr id="10" name="Google Shape;144;p9"/>
          <p:cNvSpPr/>
          <p:nvPr/>
        </p:nvSpPr>
        <p:spPr>
          <a:xfrm>
            <a:off x="21869281" y="12938457"/>
            <a:ext cx="10083306" cy="342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</a:pPr>
            <a:r>
              <a:rPr lang="en-IN" sz="5000" b="0" i="0" u="none" strike="noStrike" cap="none" dirty="0" smtClean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Let us further deep dive into these products to see which products carry high risk and which are low risk products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15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949683" y="-39870"/>
            <a:ext cx="30118984" cy="383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Which products have received highest and lowest claims?</a:t>
            </a:r>
            <a:endParaRPr dirty="0"/>
          </a:p>
        </p:txBody>
      </p:sp>
      <p:sp>
        <p:nvSpPr>
          <p:cNvPr id="144" name="Google Shape;144;p9"/>
          <p:cNvSpPr/>
          <p:nvPr/>
        </p:nvSpPr>
        <p:spPr>
          <a:xfrm>
            <a:off x="21869281" y="6136685"/>
            <a:ext cx="10083306" cy="398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Gill Sans"/>
              <a:buNone/>
            </a:pP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- </a:t>
            </a:r>
            <a:r>
              <a:rPr lang="en-US" sz="5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Annual Travel Protect Gold, Annual Silver Plan and Annual Gold Plan have less buyers and highest claims</a:t>
            </a:r>
            <a:endParaRPr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Gill Sans"/>
              <a:buNone/>
            </a:pP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- The </a:t>
            </a:r>
            <a:r>
              <a:rPr lang="en-US" sz="5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above plans have claims in the range of </a:t>
            </a: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48-66</a:t>
            </a:r>
            <a:r>
              <a:rPr lang="en-US" sz="5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%</a:t>
            </a:r>
            <a:endParaRPr dirty="0"/>
          </a:p>
        </p:txBody>
      </p:sp>
      <p:sp>
        <p:nvSpPr>
          <p:cNvPr id="145" name="Google Shape;145;p9"/>
          <p:cNvSpPr/>
          <p:nvPr/>
        </p:nvSpPr>
        <p:spPr>
          <a:xfrm>
            <a:off x="21869281" y="4078064"/>
            <a:ext cx="795102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Observation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629"/>
          <a:stretch/>
        </p:blipFill>
        <p:spPr>
          <a:xfrm>
            <a:off x="91439" y="4078064"/>
            <a:ext cx="21228923" cy="66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900" y="12467128"/>
            <a:ext cx="21487800" cy="7200000"/>
          </a:xfrm>
          <a:prstGeom prst="rect">
            <a:avLst/>
          </a:prstGeom>
        </p:spPr>
      </p:pic>
      <p:sp>
        <p:nvSpPr>
          <p:cNvPr id="13" name="Google Shape;144;p9"/>
          <p:cNvSpPr/>
          <p:nvPr/>
        </p:nvSpPr>
        <p:spPr>
          <a:xfrm>
            <a:off x="949683" y="14141029"/>
            <a:ext cx="10083306" cy="475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lvl="0">
              <a:buClr>
                <a:srgbClr val="005493"/>
              </a:buClr>
              <a:buSzPts val="5000"/>
            </a:pPr>
            <a:r>
              <a:rPr lang="en-US" sz="5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- </a:t>
            </a: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Cancellation </a:t>
            </a:r>
            <a:r>
              <a:rPr lang="en-US" sz="5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Plan, </a:t>
            </a: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1 </a:t>
            </a:r>
            <a:r>
              <a:rPr lang="en-US" sz="5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Way Comprehensive Plan, </a:t>
            </a: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Value Plan are amongst the top 10 most preferred products</a:t>
            </a:r>
            <a:endParaRPr lang="en-US" sz="5000" dirty="0">
              <a:solidFill>
                <a:srgbClr val="00549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buClr>
                <a:srgbClr val="005493"/>
              </a:buClr>
              <a:buSzPts val="5000"/>
            </a:pP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- The </a:t>
            </a:r>
            <a:r>
              <a:rPr lang="en-US" sz="5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above plans have claims in the range of </a:t>
            </a: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1.5-5%</a:t>
            </a:r>
            <a:endParaRPr dirty="0"/>
          </a:p>
        </p:txBody>
      </p:sp>
      <p:sp>
        <p:nvSpPr>
          <p:cNvPr id="14" name="Google Shape;145;p9"/>
          <p:cNvSpPr/>
          <p:nvPr/>
        </p:nvSpPr>
        <p:spPr>
          <a:xfrm>
            <a:off x="949683" y="12467128"/>
            <a:ext cx="795102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Observation</a:t>
            </a:r>
            <a:endParaRPr dirty="0"/>
          </a:p>
        </p:txBody>
      </p:sp>
      <p:sp>
        <p:nvSpPr>
          <p:cNvPr id="15" name="Rectangle 14"/>
          <p:cNvSpPr/>
          <p:nvPr/>
        </p:nvSpPr>
        <p:spPr>
          <a:xfrm>
            <a:off x="29820305" y="8454487"/>
            <a:ext cx="8199120" cy="4937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To </a:t>
            </a:r>
            <a:r>
              <a:rPr lang="en-IN" sz="4400" dirty="0" err="1" smtClean="0"/>
              <a:t>Ashreet</a:t>
            </a:r>
            <a:r>
              <a:rPr lang="en-IN" sz="4400" dirty="0" smtClean="0"/>
              <a:t>: Can you change </a:t>
            </a:r>
            <a:r>
              <a:rPr lang="en-IN" sz="4400" dirty="0" err="1" smtClean="0"/>
              <a:t>color</a:t>
            </a:r>
            <a:r>
              <a:rPr lang="en-IN" sz="4400" dirty="0" smtClean="0"/>
              <a:t> palette of one of the graphs?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3;p9"/>
          <p:cNvSpPr/>
          <p:nvPr/>
        </p:nvSpPr>
        <p:spPr>
          <a:xfrm>
            <a:off x="949683" y="883460"/>
            <a:ext cx="3011898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What is their </a:t>
            </a:r>
            <a:r>
              <a:rPr lang="en-US" sz="12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laim </a:t>
            </a:r>
            <a:r>
              <a:rPr lang="en-US" sz="12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attern?</a:t>
            </a:r>
            <a:endParaRPr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21201"/>
              </p:ext>
            </p:extLst>
          </p:nvPr>
        </p:nvGraphicFramePr>
        <p:xfrm>
          <a:off x="949684" y="3840481"/>
          <a:ext cx="30658077" cy="13378334"/>
        </p:xfrm>
        <a:graphic>
          <a:graphicData uri="http://schemas.openxmlformats.org/drawingml/2006/table">
            <a:tbl>
              <a:tblPr firstRow="1" bandRow="1">
                <a:tableStyleId>{766C48B9-3990-4A2C-A4C3-AF3A54711292}</a:tableStyleId>
              </a:tblPr>
              <a:tblGrid>
                <a:gridCol w="10219359"/>
                <a:gridCol w="10219359"/>
                <a:gridCol w="10219359"/>
              </a:tblGrid>
              <a:tr h="1645919">
                <a:tc>
                  <a:txBody>
                    <a:bodyPr/>
                    <a:lstStyle/>
                    <a:p>
                      <a:endParaRPr lang="en-IN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0" dirty="0" smtClean="0"/>
                        <a:t>Top</a:t>
                      </a:r>
                      <a:r>
                        <a:rPr lang="en-IN" sz="6000" baseline="0" dirty="0" smtClean="0"/>
                        <a:t> 5 Claimed Products</a:t>
                      </a:r>
                      <a:endParaRPr lang="en-IN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0" dirty="0" smtClean="0"/>
                        <a:t>Top 5 Least Claimed Products</a:t>
                      </a:r>
                      <a:endParaRPr lang="en-IN" sz="6000" dirty="0"/>
                    </a:p>
                  </a:txBody>
                  <a:tcPr/>
                </a:tc>
              </a:tr>
              <a:tr h="2360330">
                <a:tc>
                  <a:txBody>
                    <a:bodyPr/>
                    <a:lstStyle/>
                    <a:p>
                      <a:r>
                        <a:rPr lang="en-IN" sz="4800" dirty="0" smtClean="0"/>
                        <a:t>Average Age of customer who make</a:t>
                      </a:r>
                      <a:r>
                        <a:rPr lang="en-IN" sz="4800" baseline="0" dirty="0" smtClean="0"/>
                        <a:t> claims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37 years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45 years</a:t>
                      </a:r>
                      <a:endParaRPr lang="en-IN" sz="4400" dirty="0"/>
                    </a:p>
                  </a:txBody>
                  <a:tcPr/>
                </a:tc>
              </a:tr>
              <a:tr h="2360330">
                <a:tc>
                  <a:txBody>
                    <a:bodyPr/>
                    <a:lstStyle/>
                    <a:p>
                      <a: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48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Destination most visited by people who make the claim</a:t>
                      </a:r>
                      <a:endParaRPr lang="en-IN" sz="48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Singapore (94%)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Thailand (25%),</a:t>
                      </a:r>
                      <a:r>
                        <a:rPr lang="en-IN" sz="4400" baseline="0" dirty="0" smtClean="0"/>
                        <a:t> USA (11%), China (10%)</a:t>
                      </a:r>
                      <a:endParaRPr lang="en-IN" sz="4400" dirty="0"/>
                    </a:p>
                  </a:txBody>
                  <a:tcPr/>
                </a:tc>
              </a:tr>
              <a:tr h="218855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48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Where did they buy insurance from? </a:t>
                      </a:r>
                      <a:endParaRPr lang="en-IN" sz="48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From</a:t>
                      </a:r>
                      <a:r>
                        <a:rPr lang="en-IN" sz="4400" baseline="0" dirty="0" smtClean="0"/>
                        <a:t> Airlines (94%) through Online channel (100%)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From Travel Agency (91%) through Online channel (93%)</a:t>
                      </a:r>
                      <a:endParaRPr lang="en-IN" sz="4400" dirty="0"/>
                    </a:p>
                  </a:txBody>
                  <a:tcPr/>
                </a:tc>
              </a:tr>
              <a:tr h="2360330">
                <a:tc>
                  <a:txBody>
                    <a:bodyPr/>
                    <a:lstStyle/>
                    <a:p>
                      <a: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48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Avg. Net Sales and Avg. Commission charged to them</a:t>
                      </a:r>
                      <a:endParaRPr lang="en-IN" sz="48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Net Sales: 167.53</a:t>
                      </a:r>
                    </a:p>
                    <a:p>
                      <a:pPr algn="ctr"/>
                      <a:r>
                        <a:rPr lang="en-IN" sz="4400" dirty="0" smtClean="0"/>
                        <a:t>Commission: 46.23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Net Sales: 33.08</a:t>
                      </a:r>
                    </a:p>
                    <a:p>
                      <a:pPr algn="ctr"/>
                      <a:r>
                        <a:rPr lang="en-IN" sz="4400" dirty="0" smtClean="0"/>
                        <a:t>Commission: 3.80</a:t>
                      </a:r>
                      <a:endParaRPr lang="en-IN" sz="4400" dirty="0"/>
                    </a:p>
                  </a:txBody>
                  <a:tcPr/>
                </a:tc>
              </a:tr>
              <a:tr h="2188552">
                <a:tc>
                  <a:txBody>
                    <a:bodyPr/>
                    <a:lstStyle/>
                    <a:p>
                      <a: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48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Median </a:t>
                      </a:r>
                      <a:r>
                        <a:rPr lang="en-US" sz="48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Duration of Travel</a:t>
                      </a:r>
                      <a:endParaRPr lang="en-IN" sz="48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364 days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28 days</a:t>
                      </a:r>
                      <a:endParaRPr lang="en-IN" sz="4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6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1262</Words>
  <Application>Microsoft Office PowerPoint</Application>
  <PresentationFormat>Custom</PresentationFormat>
  <Paragraphs>154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Helvetica Light</vt:lpstr>
      <vt:lpstr>Gill Sans</vt:lpstr>
      <vt:lpstr>Helvetica Neue</vt:lpstr>
      <vt:lpstr>Arial</vt:lpstr>
      <vt:lpstr>Helvetica</vt:lpstr>
      <vt:lpstr>Helvetica Neue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Microsoft account</cp:lastModifiedBy>
  <cp:revision>77</cp:revision>
  <dcterms:modified xsi:type="dcterms:W3CDTF">2020-10-30T08:44:04Z</dcterms:modified>
</cp:coreProperties>
</file>