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2"/>
  </p:notesMasterIdLst>
  <p:handoutMasterIdLst>
    <p:handoutMasterId r:id="rId23"/>
  </p:handoutMasterIdLst>
  <p:sldIdLst>
    <p:sldId id="256" r:id="rId2"/>
    <p:sldId id="258" r:id="rId3"/>
    <p:sldId id="260" r:id="rId4"/>
    <p:sldId id="266" r:id="rId5"/>
    <p:sldId id="265" r:id="rId6"/>
    <p:sldId id="267" r:id="rId7"/>
    <p:sldId id="268" r:id="rId8"/>
    <p:sldId id="269" r:id="rId9"/>
    <p:sldId id="279" r:id="rId10"/>
    <p:sldId id="289" r:id="rId11"/>
    <p:sldId id="284" r:id="rId12"/>
    <p:sldId id="285" r:id="rId13"/>
    <p:sldId id="275" r:id="rId14"/>
    <p:sldId id="281" r:id="rId15"/>
    <p:sldId id="273" r:id="rId16"/>
    <p:sldId id="274" r:id="rId17"/>
    <p:sldId id="283" r:id="rId18"/>
    <p:sldId id="290" r:id="rId19"/>
    <p:sldId id="282"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ul kumar" initials="Ak" lastIdx="1" clrIdx="0">
    <p:extLst>
      <p:ext uri="{19B8F6BF-5375-455C-9EA6-DF929625EA0E}">
        <p15:presenceInfo xmlns:p15="http://schemas.microsoft.com/office/powerpoint/2012/main" userId="99c4fb6caffc1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87" d="100"/>
          <a:sy n="87" d="100"/>
        </p:scale>
        <p:origin x="47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3T11:25:37.168" idx="1">
    <p:pos x="7046" y="-286"/>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7A8FF38-4C0A-B701-D086-C3AA308584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52EE2BD-89BA-6D02-A9CC-3E842D0D4C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C76BB7-21AA-4A9E-87DA-5CAC117C5822}" type="datetimeFigureOut">
              <a:rPr lang="en-US" smtClean="0"/>
              <a:t>3/23/2023</a:t>
            </a:fld>
            <a:endParaRPr lang="en-US"/>
          </a:p>
        </p:txBody>
      </p:sp>
      <p:sp>
        <p:nvSpPr>
          <p:cNvPr id="4" name="Footer Placeholder 3">
            <a:extLst>
              <a:ext uri="{FF2B5EF4-FFF2-40B4-BE49-F238E27FC236}">
                <a16:creationId xmlns:a16="http://schemas.microsoft.com/office/drawing/2014/main" id="{931A4E21-32D8-BFC7-2824-BDA61AD9AF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65A09CF-3B4D-3DF4-8BB3-71771DA01A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092428-5A14-4397-839F-105255E3FE85}" type="slidenum">
              <a:rPr lang="en-US" smtClean="0"/>
              <a:t>‹#›</a:t>
            </a:fld>
            <a:endParaRPr lang="en-US"/>
          </a:p>
        </p:txBody>
      </p:sp>
    </p:spTree>
    <p:extLst>
      <p:ext uri="{BB962C8B-B14F-4D97-AF65-F5344CB8AC3E}">
        <p14:creationId xmlns:p14="http://schemas.microsoft.com/office/powerpoint/2010/main" val="2802024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23A6F-47BA-4AC0-BDCB-D95170F94BD0}"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3221F-BFF9-40C0-BB3C-718CB24571A3}" type="slidenum">
              <a:rPr lang="en-US" smtClean="0"/>
              <a:t>‹#›</a:t>
            </a:fld>
            <a:endParaRPr lang="en-US"/>
          </a:p>
        </p:txBody>
      </p:sp>
    </p:spTree>
    <p:extLst>
      <p:ext uri="{BB962C8B-B14F-4D97-AF65-F5344CB8AC3E}">
        <p14:creationId xmlns:p14="http://schemas.microsoft.com/office/powerpoint/2010/main" val="12849116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3221F-BFF9-40C0-BB3C-718CB24571A3}" type="slidenum">
              <a:rPr lang="en-US" smtClean="0"/>
              <a:t>9</a:t>
            </a:fld>
            <a:endParaRPr lang="en-US"/>
          </a:p>
        </p:txBody>
      </p:sp>
    </p:spTree>
    <p:extLst>
      <p:ext uri="{BB962C8B-B14F-4D97-AF65-F5344CB8AC3E}">
        <p14:creationId xmlns:p14="http://schemas.microsoft.com/office/powerpoint/2010/main" val="3351430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4591-2D68-4DD9-1B14-0B7AC2065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E82D3F-6DF0-4AB8-696F-BC7D3A284D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AE7204-57EF-0525-EF20-D2B1F7746982}"/>
              </a:ext>
            </a:extLst>
          </p:cNvPr>
          <p:cNvSpPr>
            <a:spLocks noGrp="1"/>
          </p:cNvSpPr>
          <p:nvPr>
            <p:ph type="dt" sz="half" idx="10"/>
          </p:nvPr>
        </p:nvSpPr>
        <p:spPr/>
        <p:txBody>
          <a:bodyPr/>
          <a:lstStyle/>
          <a:p>
            <a:fld id="{D54C4EDC-97AA-49B2-8664-A39E296C7360}" type="datetime1">
              <a:rPr lang="en-US" smtClean="0"/>
              <a:t>3/23/2023</a:t>
            </a:fld>
            <a:endParaRPr lang="en-US"/>
          </a:p>
        </p:txBody>
      </p:sp>
      <p:sp>
        <p:nvSpPr>
          <p:cNvPr id="5" name="Footer Placeholder 4">
            <a:extLst>
              <a:ext uri="{FF2B5EF4-FFF2-40B4-BE49-F238E27FC236}">
                <a16:creationId xmlns:a16="http://schemas.microsoft.com/office/drawing/2014/main" id="{9760BF84-121C-C46A-C892-117E6ED97EF5}"/>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6A8E2127-ED6D-6B37-61E9-4A82F88BC239}"/>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221808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0E0B-D5D1-5A1E-2EBA-1D6F229C69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66D8CE-DC2C-6CDD-87A9-5F94E233ED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ABB01-33EB-CF4E-19F8-9996B8A2552A}"/>
              </a:ext>
            </a:extLst>
          </p:cNvPr>
          <p:cNvSpPr>
            <a:spLocks noGrp="1"/>
          </p:cNvSpPr>
          <p:nvPr>
            <p:ph type="dt" sz="half" idx="10"/>
          </p:nvPr>
        </p:nvSpPr>
        <p:spPr/>
        <p:txBody>
          <a:bodyPr/>
          <a:lstStyle/>
          <a:p>
            <a:fld id="{470D0E07-EFFF-4871-86DC-273CBEA489C1}" type="datetime1">
              <a:rPr lang="en-US" smtClean="0"/>
              <a:t>3/23/2023</a:t>
            </a:fld>
            <a:endParaRPr lang="en-US"/>
          </a:p>
        </p:txBody>
      </p:sp>
      <p:sp>
        <p:nvSpPr>
          <p:cNvPr id="5" name="Footer Placeholder 4">
            <a:extLst>
              <a:ext uri="{FF2B5EF4-FFF2-40B4-BE49-F238E27FC236}">
                <a16:creationId xmlns:a16="http://schemas.microsoft.com/office/drawing/2014/main" id="{6BA5AD57-7413-D40D-156C-85BF0C977C04}"/>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6210859A-CB44-02BF-A3EF-87B65EC29AF4}"/>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375552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F79431-B901-01CB-75E1-D2EBD63A38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CE82FC-150C-A790-087E-120A08429F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EA7D3-8F24-8233-D7BE-862F05957C77}"/>
              </a:ext>
            </a:extLst>
          </p:cNvPr>
          <p:cNvSpPr>
            <a:spLocks noGrp="1"/>
          </p:cNvSpPr>
          <p:nvPr>
            <p:ph type="dt" sz="half" idx="10"/>
          </p:nvPr>
        </p:nvSpPr>
        <p:spPr/>
        <p:txBody>
          <a:bodyPr/>
          <a:lstStyle/>
          <a:p>
            <a:fld id="{D5E78E3F-1662-4889-8E70-5C63AE5300F2}" type="datetime1">
              <a:rPr lang="en-US" smtClean="0"/>
              <a:t>3/23/2023</a:t>
            </a:fld>
            <a:endParaRPr lang="en-US"/>
          </a:p>
        </p:txBody>
      </p:sp>
      <p:sp>
        <p:nvSpPr>
          <p:cNvPr id="5" name="Footer Placeholder 4">
            <a:extLst>
              <a:ext uri="{FF2B5EF4-FFF2-40B4-BE49-F238E27FC236}">
                <a16:creationId xmlns:a16="http://schemas.microsoft.com/office/drawing/2014/main" id="{99B106F5-33CF-A89D-00CE-B3AC467493A9}"/>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DD6677F7-6068-BF92-8B66-C3C73DCE8C4A}"/>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36662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1699-0AF1-DA9F-E5F6-B5C9CC2FDA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F2FCDA-A09E-28A6-9B57-C1A43759A5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2FBAE-DCC8-9434-D1B7-E623634AA539}"/>
              </a:ext>
            </a:extLst>
          </p:cNvPr>
          <p:cNvSpPr>
            <a:spLocks noGrp="1"/>
          </p:cNvSpPr>
          <p:nvPr>
            <p:ph type="dt" sz="half" idx="10"/>
          </p:nvPr>
        </p:nvSpPr>
        <p:spPr/>
        <p:txBody>
          <a:bodyPr/>
          <a:lstStyle/>
          <a:p>
            <a:fld id="{359E9CA4-C710-4145-95BA-5FF74DF600CA}" type="datetime1">
              <a:rPr lang="en-US" smtClean="0"/>
              <a:t>3/23/2023</a:t>
            </a:fld>
            <a:endParaRPr lang="en-US"/>
          </a:p>
        </p:txBody>
      </p:sp>
      <p:sp>
        <p:nvSpPr>
          <p:cNvPr id="5" name="Footer Placeholder 4">
            <a:extLst>
              <a:ext uri="{FF2B5EF4-FFF2-40B4-BE49-F238E27FC236}">
                <a16:creationId xmlns:a16="http://schemas.microsoft.com/office/drawing/2014/main" id="{5E375D9E-3BF5-9422-34F0-5ECC00950DBE}"/>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23DA50D4-9711-2CE2-2E91-B3ADCACF2DF2}"/>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172285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F46C-CF2C-EF80-BCA2-6E97E4E3B6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3B50E-807A-74C4-C13B-2FAB5B771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CA4789-06EC-4C99-CB19-9B7DB6E61B5D}"/>
              </a:ext>
            </a:extLst>
          </p:cNvPr>
          <p:cNvSpPr>
            <a:spLocks noGrp="1"/>
          </p:cNvSpPr>
          <p:nvPr>
            <p:ph type="dt" sz="half" idx="10"/>
          </p:nvPr>
        </p:nvSpPr>
        <p:spPr/>
        <p:txBody>
          <a:bodyPr/>
          <a:lstStyle/>
          <a:p>
            <a:fld id="{BCF8A431-DCEB-4204-8C83-8EB0C101E5E9}" type="datetime1">
              <a:rPr lang="en-US" smtClean="0"/>
              <a:t>3/23/2023</a:t>
            </a:fld>
            <a:endParaRPr lang="en-US"/>
          </a:p>
        </p:txBody>
      </p:sp>
      <p:sp>
        <p:nvSpPr>
          <p:cNvPr id="5" name="Footer Placeholder 4">
            <a:extLst>
              <a:ext uri="{FF2B5EF4-FFF2-40B4-BE49-F238E27FC236}">
                <a16:creationId xmlns:a16="http://schemas.microsoft.com/office/drawing/2014/main" id="{79C1AB3D-636A-49AF-02BA-54314BA91F81}"/>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3B1C0172-A2E7-B0DD-EF88-41C94F8C1616}"/>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40752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6883-A1F6-9610-4462-72E778956A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D35F25-E3BC-2BA6-95D3-BEECBF7B73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59B4CC-F882-3192-C43F-496BE99DF0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D8B722-CC09-DA58-2A01-447EFFC50209}"/>
              </a:ext>
            </a:extLst>
          </p:cNvPr>
          <p:cNvSpPr>
            <a:spLocks noGrp="1"/>
          </p:cNvSpPr>
          <p:nvPr>
            <p:ph type="dt" sz="half" idx="10"/>
          </p:nvPr>
        </p:nvSpPr>
        <p:spPr/>
        <p:txBody>
          <a:bodyPr/>
          <a:lstStyle/>
          <a:p>
            <a:fld id="{D766CA4F-D52E-46A1-948B-A2438BFBCBC9}" type="datetime1">
              <a:rPr lang="en-US" smtClean="0"/>
              <a:t>3/23/2023</a:t>
            </a:fld>
            <a:endParaRPr lang="en-US"/>
          </a:p>
        </p:txBody>
      </p:sp>
      <p:sp>
        <p:nvSpPr>
          <p:cNvPr id="6" name="Footer Placeholder 5">
            <a:extLst>
              <a:ext uri="{FF2B5EF4-FFF2-40B4-BE49-F238E27FC236}">
                <a16:creationId xmlns:a16="http://schemas.microsoft.com/office/drawing/2014/main" id="{20A8DB39-6AF7-BD9D-3D7D-E60A4CA0C716}"/>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36A7E2B1-86A9-3F29-83A0-C9D2C6B6BA3F}"/>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142328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89FE-2881-172D-1EA9-EF899B63D9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4174A4-D8A3-79EE-A973-5857F8E69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F8A0A-0F76-9B03-E57D-84BB7CFBCC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9DF500-7552-6019-8F52-06D11EEE3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9A59FC-776A-A312-8E95-591F041447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43165-8255-4C93-7BD3-B7E07F744813}"/>
              </a:ext>
            </a:extLst>
          </p:cNvPr>
          <p:cNvSpPr>
            <a:spLocks noGrp="1"/>
          </p:cNvSpPr>
          <p:nvPr>
            <p:ph type="dt" sz="half" idx="10"/>
          </p:nvPr>
        </p:nvSpPr>
        <p:spPr/>
        <p:txBody>
          <a:bodyPr/>
          <a:lstStyle/>
          <a:p>
            <a:fld id="{63742921-390E-4546-BB3C-0806D36ACE8F}" type="datetime1">
              <a:rPr lang="en-US" smtClean="0"/>
              <a:t>3/23/2023</a:t>
            </a:fld>
            <a:endParaRPr lang="en-US"/>
          </a:p>
        </p:txBody>
      </p:sp>
      <p:sp>
        <p:nvSpPr>
          <p:cNvPr id="8" name="Footer Placeholder 7">
            <a:extLst>
              <a:ext uri="{FF2B5EF4-FFF2-40B4-BE49-F238E27FC236}">
                <a16:creationId xmlns:a16="http://schemas.microsoft.com/office/drawing/2014/main" id="{2A4D7AB2-E9C4-4BB0-D9F5-502E4D0F2DCA}"/>
              </a:ext>
            </a:extLst>
          </p:cNvPr>
          <p:cNvSpPr>
            <a:spLocks noGrp="1"/>
          </p:cNvSpPr>
          <p:nvPr>
            <p:ph type="ftr" sz="quarter" idx="11"/>
          </p:nvPr>
        </p:nvSpPr>
        <p:spPr/>
        <p:txBody>
          <a:bodyPr/>
          <a:lstStyle/>
          <a:p>
            <a:r>
              <a:rPr lang="en-US"/>
              <a:t>1</a:t>
            </a:r>
          </a:p>
        </p:txBody>
      </p:sp>
      <p:sp>
        <p:nvSpPr>
          <p:cNvPr id="9" name="Slide Number Placeholder 8">
            <a:extLst>
              <a:ext uri="{FF2B5EF4-FFF2-40B4-BE49-F238E27FC236}">
                <a16:creationId xmlns:a16="http://schemas.microsoft.com/office/drawing/2014/main" id="{CEC01631-9A90-1EDC-24AD-C1F32CFF3A98}"/>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330700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1FB6-3CFF-073F-5FAF-F062A78DCE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380E02-4F47-C18B-E712-5AC049BD41B7}"/>
              </a:ext>
            </a:extLst>
          </p:cNvPr>
          <p:cNvSpPr>
            <a:spLocks noGrp="1"/>
          </p:cNvSpPr>
          <p:nvPr>
            <p:ph type="dt" sz="half" idx="10"/>
          </p:nvPr>
        </p:nvSpPr>
        <p:spPr/>
        <p:txBody>
          <a:bodyPr/>
          <a:lstStyle/>
          <a:p>
            <a:fld id="{1FECC66A-1711-424C-9D07-F6805B03FFF9}" type="datetime1">
              <a:rPr lang="en-US" smtClean="0"/>
              <a:t>3/23/2023</a:t>
            </a:fld>
            <a:endParaRPr lang="en-US"/>
          </a:p>
        </p:txBody>
      </p:sp>
      <p:sp>
        <p:nvSpPr>
          <p:cNvPr id="4" name="Footer Placeholder 3">
            <a:extLst>
              <a:ext uri="{FF2B5EF4-FFF2-40B4-BE49-F238E27FC236}">
                <a16:creationId xmlns:a16="http://schemas.microsoft.com/office/drawing/2014/main" id="{99E77B4D-928E-FCA7-E2E7-853FAD9E8E5F}"/>
              </a:ext>
            </a:extLst>
          </p:cNvPr>
          <p:cNvSpPr>
            <a:spLocks noGrp="1"/>
          </p:cNvSpPr>
          <p:nvPr>
            <p:ph type="ftr" sz="quarter" idx="11"/>
          </p:nvPr>
        </p:nvSpPr>
        <p:spPr/>
        <p:txBody>
          <a:bodyPr/>
          <a:lstStyle/>
          <a:p>
            <a:r>
              <a:rPr lang="en-US"/>
              <a:t>1</a:t>
            </a:r>
          </a:p>
        </p:txBody>
      </p:sp>
      <p:sp>
        <p:nvSpPr>
          <p:cNvPr id="5" name="Slide Number Placeholder 4">
            <a:extLst>
              <a:ext uri="{FF2B5EF4-FFF2-40B4-BE49-F238E27FC236}">
                <a16:creationId xmlns:a16="http://schemas.microsoft.com/office/drawing/2014/main" id="{9B75C9EC-2161-AB73-3242-51BC34558EF3}"/>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452957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18F6-D71B-5E17-E433-41121E694003}"/>
              </a:ext>
            </a:extLst>
          </p:cNvPr>
          <p:cNvSpPr>
            <a:spLocks noGrp="1"/>
          </p:cNvSpPr>
          <p:nvPr>
            <p:ph type="dt" sz="half" idx="10"/>
          </p:nvPr>
        </p:nvSpPr>
        <p:spPr/>
        <p:txBody>
          <a:bodyPr/>
          <a:lstStyle/>
          <a:p>
            <a:fld id="{0A01CA9B-2367-4B80-A701-4A4DC6B3F223}" type="datetime1">
              <a:rPr lang="en-US" smtClean="0"/>
              <a:t>3/23/2023</a:t>
            </a:fld>
            <a:endParaRPr lang="en-US"/>
          </a:p>
        </p:txBody>
      </p:sp>
      <p:sp>
        <p:nvSpPr>
          <p:cNvPr id="3" name="Footer Placeholder 2">
            <a:extLst>
              <a:ext uri="{FF2B5EF4-FFF2-40B4-BE49-F238E27FC236}">
                <a16:creationId xmlns:a16="http://schemas.microsoft.com/office/drawing/2014/main" id="{6BB6D34F-C433-9B89-45FE-8C9E1F5AAB7A}"/>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E934940C-9586-625B-6CE2-7894BC5DA83B}"/>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1178412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3F91-6BE9-F208-5F95-4CD9B5FA8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0EF8BA-1246-4C27-FD6C-A0DCE70998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0E5CC-7F37-74CC-A76C-D961293B2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50770-76DB-CE48-4206-355D1122B19F}"/>
              </a:ext>
            </a:extLst>
          </p:cNvPr>
          <p:cNvSpPr>
            <a:spLocks noGrp="1"/>
          </p:cNvSpPr>
          <p:nvPr>
            <p:ph type="dt" sz="half" idx="10"/>
          </p:nvPr>
        </p:nvSpPr>
        <p:spPr/>
        <p:txBody>
          <a:bodyPr/>
          <a:lstStyle/>
          <a:p>
            <a:fld id="{7B460EF0-D259-4F51-B7A1-5498F9621242}" type="datetime1">
              <a:rPr lang="en-US" smtClean="0"/>
              <a:t>3/23/2023</a:t>
            </a:fld>
            <a:endParaRPr lang="en-US"/>
          </a:p>
        </p:txBody>
      </p:sp>
      <p:sp>
        <p:nvSpPr>
          <p:cNvPr id="6" name="Footer Placeholder 5">
            <a:extLst>
              <a:ext uri="{FF2B5EF4-FFF2-40B4-BE49-F238E27FC236}">
                <a16:creationId xmlns:a16="http://schemas.microsoft.com/office/drawing/2014/main" id="{BBAE54A1-0423-747F-8A69-5A8DF2E37B55}"/>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9CA38A85-1678-7C4D-F0FC-999DBEBA1A65}"/>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421107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042C-6E22-88FD-6E02-13B2C962B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68BE75-4A3A-9F66-4854-CCC352A6BE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3CCBE2-60AD-B547-F0EB-DDCA11F511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A2AA8-4527-979A-2741-CDB80C02ABC5}"/>
              </a:ext>
            </a:extLst>
          </p:cNvPr>
          <p:cNvSpPr>
            <a:spLocks noGrp="1"/>
          </p:cNvSpPr>
          <p:nvPr>
            <p:ph type="dt" sz="half" idx="10"/>
          </p:nvPr>
        </p:nvSpPr>
        <p:spPr/>
        <p:txBody>
          <a:bodyPr/>
          <a:lstStyle/>
          <a:p>
            <a:fld id="{E1DFE510-D40B-470A-AE9D-D00F1D183E60}" type="datetime1">
              <a:rPr lang="en-US" smtClean="0"/>
              <a:t>3/23/2023</a:t>
            </a:fld>
            <a:endParaRPr lang="en-US"/>
          </a:p>
        </p:txBody>
      </p:sp>
      <p:sp>
        <p:nvSpPr>
          <p:cNvPr id="6" name="Footer Placeholder 5">
            <a:extLst>
              <a:ext uri="{FF2B5EF4-FFF2-40B4-BE49-F238E27FC236}">
                <a16:creationId xmlns:a16="http://schemas.microsoft.com/office/drawing/2014/main" id="{19B80147-9B60-8336-F147-206200658829}"/>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844FB752-14AB-0FF2-C35B-03BB1413667F}"/>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2281420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BE1C9C-F84A-8B40-8B1D-B221BEAD98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78AEDB-6944-F626-1E05-4D5B58152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94041-D053-AB0B-F01E-F6859C220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2044E-A189-42D8-8D3D-23CA4D15E7B7}" type="datetime1">
              <a:rPr lang="en-US" smtClean="0"/>
              <a:t>3/23/2023</a:t>
            </a:fld>
            <a:endParaRPr lang="en-US"/>
          </a:p>
        </p:txBody>
      </p:sp>
      <p:sp>
        <p:nvSpPr>
          <p:cNvPr id="5" name="Footer Placeholder 4">
            <a:extLst>
              <a:ext uri="{FF2B5EF4-FFF2-40B4-BE49-F238E27FC236}">
                <a16:creationId xmlns:a16="http://schemas.microsoft.com/office/drawing/2014/main" id="{3ACAC47C-770F-87D8-4054-1EFB30D36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a:t>
            </a:r>
          </a:p>
        </p:txBody>
      </p:sp>
      <p:sp>
        <p:nvSpPr>
          <p:cNvPr id="6" name="Slide Number Placeholder 5">
            <a:extLst>
              <a:ext uri="{FF2B5EF4-FFF2-40B4-BE49-F238E27FC236}">
                <a16:creationId xmlns:a16="http://schemas.microsoft.com/office/drawing/2014/main" id="{3E76C0B5-ECD6-876E-66DF-C75FFD6B60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63D7D-BAD4-4A06-A19A-C0E57070B6AD}" type="slidenum">
              <a:rPr lang="en-US" smtClean="0"/>
              <a:t>‹#›</a:t>
            </a:fld>
            <a:endParaRPr lang="en-US"/>
          </a:p>
        </p:txBody>
      </p:sp>
    </p:spTree>
    <p:extLst>
      <p:ext uri="{BB962C8B-B14F-4D97-AF65-F5344CB8AC3E}">
        <p14:creationId xmlns:p14="http://schemas.microsoft.com/office/powerpoint/2010/main" val="812730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app/profile/atul.kumar2192/viz/Book2allbeauty/Dashboard3#1" TargetMode="External"/><Relationship Id="rId2" Type="http://schemas.openxmlformats.org/officeDocument/2006/relationships/hyperlink" Target="https://public.tableau.com/app/profile/atul.kumar2192/viz/LuxuryBeautyFinal/Dashboard1#1" TargetMode="External"/><Relationship Id="rId1" Type="http://schemas.openxmlformats.org/officeDocument/2006/relationships/slideLayout" Target="../slideLayouts/slideLayout7.xml"/><Relationship Id="rId4" Type="http://schemas.openxmlformats.org/officeDocument/2006/relationships/image" Target="../media/image16.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tm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tmp"/><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F8A055-D961-732D-2E2B-5A303ACD60AB}"/>
              </a:ext>
            </a:extLst>
          </p:cNvPr>
          <p:cNvSpPr txBox="1"/>
          <p:nvPr/>
        </p:nvSpPr>
        <p:spPr>
          <a:xfrm>
            <a:off x="430822" y="2313269"/>
            <a:ext cx="11298115" cy="1200329"/>
          </a:xfrm>
          <a:prstGeom prst="rect">
            <a:avLst/>
          </a:prstGeom>
          <a:solidFill>
            <a:schemeClr val="bg1">
              <a:lumMod val="85000"/>
            </a:schemeClr>
          </a:solidFill>
        </p:spPr>
        <p:txBody>
          <a:bodyPr wrap="square" rtlCol="0">
            <a:spAutoFit/>
          </a:bodyPr>
          <a:lstStyle/>
          <a:p>
            <a:r>
              <a:rPr lang="en-US" sz="5400" b="1" dirty="0">
                <a:effectLst>
                  <a:outerShdw blurRad="38100" dist="38100" dir="2700000" algn="tl">
                    <a:srgbClr val="000000">
                      <a:alpha val="43137"/>
                    </a:srgbClr>
                  </a:outerShdw>
                </a:effectLst>
                <a:latin typeface="Berlin Sans FB Demi" panose="020E0802020502020306" pitchFamily="34" charset="0"/>
                <a:cs typeface="Times New Roman" panose="02020603050405020304" pitchFamily="18" charset="0"/>
              </a:rPr>
              <a:t>Amazon Product Review Analysis</a:t>
            </a:r>
            <a:endParaRPr lang="en-IN" sz="5400" b="1" dirty="0">
              <a:effectLst>
                <a:outerShdw blurRad="38100" dist="38100" dir="2700000" algn="tl">
                  <a:srgbClr val="000000">
                    <a:alpha val="43137"/>
                  </a:srgbClr>
                </a:outerShdw>
              </a:effectLst>
              <a:latin typeface="Berlin Sans FB Demi" panose="020E0802020502020306" pitchFamily="34"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546F11D6-031F-93D0-E62B-988C70C7213C}"/>
              </a:ext>
            </a:extLst>
          </p:cNvPr>
          <p:cNvSpPr txBox="1"/>
          <p:nvPr/>
        </p:nvSpPr>
        <p:spPr>
          <a:xfrm>
            <a:off x="8971043" y="4300931"/>
            <a:ext cx="3075548" cy="1938992"/>
          </a:xfrm>
          <a:prstGeom prst="rect">
            <a:avLst/>
          </a:prstGeom>
          <a:noFill/>
        </p:spPr>
        <p:txBody>
          <a:bodyPr wrap="square" rtlCol="0">
            <a:spAutoFit/>
          </a:bodyPr>
          <a:lstStyle/>
          <a:p>
            <a:r>
              <a:rPr lang="en-US" sz="3600" b="1" u="sng" dirty="0">
                <a:effectLst>
                  <a:outerShdw blurRad="38100" dist="38100" dir="2700000" algn="tl">
                    <a:srgbClr val="000000">
                      <a:alpha val="43137"/>
                    </a:srgbClr>
                  </a:outerShdw>
                </a:effectLst>
              </a:rPr>
              <a:t>Presented by :-</a:t>
            </a:r>
          </a:p>
          <a:p>
            <a:pPr marL="285750" indent="-285750">
              <a:buFont typeface="Wingdings" panose="05000000000000000000" pitchFamily="2" charset="2"/>
              <a:buChar char="Ø"/>
            </a:pPr>
            <a:r>
              <a:rPr lang="en-US" sz="2800" dirty="0">
                <a:effectLst>
                  <a:outerShdw blurRad="38100" dist="38100" dir="2700000" algn="tl">
                    <a:srgbClr val="000000">
                      <a:alpha val="43137"/>
                    </a:srgbClr>
                  </a:outerShdw>
                </a:effectLst>
              </a:rPr>
              <a:t>Manthan Jagdale</a:t>
            </a:r>
          </a:p>
          <a:p>
            <a:pPr marL="285750" indent="-285750">
              <a:buFont typeface="Wingdings" panose="05000000000000000000" pitchFamily="2" charset="2"/>
              <a:buChar char="Ø"/>
            </a:pPr>
            <a:r>
              <a:rPr lang="en-US" sz="2800" dirty="0">
                <a:effectLst>
                  <a:outerShdw blurRad="38100" dist="38100" dir="2700000" algn="tl">
                    <a:srgbClr val="000000">
                      <a:alpha val="43137"/>
                    </a:srgbClr>
                  </a:outerShdw>
                </a:effectLst>
              </a:rPr>
              <a:t>Atul Kumar</a:t>
            </a:r>
          </a:p>
          <a:p>
            <a:pPr marL="285750" indent="-285750">
              <a:buFont typeface="Wingdings" panose="05000000000000000000" pitchFamily="2" charset="2"/>
              <a:buChar char="Ø"/>
            </a:pPr>
            <a:r>
              <a:rPr lang="en-US" sz="2800" dirty="0">
                <a:effectLst>
                  <a:outerShdw blurRad="38100" dist="38100" dir="2700000" algn="tl">
                    <a:srgbClr val="000000">
                      <a:alpha val="43137"/>
                    </a:srgbClr>
                  </a:outerShdw>
                </a:effectLst>
              </a:rPr>
              <a:t>Sai Vara Prasad</a:t>
            </a:r>
          </a:p>
        </p:txBody>
      </p:sp>
      <p:sp>
        <p:nvSpPr>
          <p:cNvPr id="2" name="Footer Placeholder 1">
            <a:extLst>
              <a:ext uri="{FF2B5EF4-FFF2-40B4-BE49-F238E27FC236}">
                <a16:creationId xmlns:a16="http://schemas.microsoft.com/office/drawing/2014/main" id="{8D7DEC49-DEDC-03BC-83A5-43FFF3184759}"/>
              </a:ext>
            </a:extLst>
          </p:cNvPr>
          <p:cNvSpPr>
            <a:spLocks noGrp="1"/>
          </p:cNvSpPr>
          <p:nvPr>
            <p:ph type="ftr" sz="quarter" idx="11"/>
          </p:nvPr>
        </p:nvSpPr>
        <p:spPr>
          <a:xfrm>
            <a:off x="11728938" y="17585"/>
            <a:ext cx="463062" cy="281353"/>
          </a:xfrm>
        </p:spPr>
        <p:txBody>
          <a:bodyPr/>
          <a:lstStyle/>
          <a:p>
            <a:r>
              <a:rPr lang="en-US" b="1" dirty="0"/>
              <a:t>1</a:t>
            </a:r>
          </a:p>
        </p:txBody>
      </p:sp>
    </p:spTree>
    <p:extLst>
      <p:ext uri="{BB962C8B-B14F-4D97-AF65-F5344CB8AC3E}">
        <p14:creationId xmlns:p14="http://schemas.microsoft.com/office/powerpoint/2010/main" val="3301249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6E382C-B1FC-E9ED-3C1F-057C8F328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20" y="734459"/>
            <a:ext cx="5921214" cy="5560775"/>
          </a:xfrm>
          <a:prstGeom prst="rect">
            <a:avLst/>
          </a:prstGeom>
        </p:spPr>
      </p:pic>
      <p:pic>
        <p:nvPicPr>
          <p:cNvPr id="4" name="Picture 3">
            <a:extLst>
              <a:ext uri="{FF2B5EF4-FFF2-40B4-BE49-F238E27FC236}">
                <a16:creationId xmlns:a16="http://schemas.microsoft.com/office/drawing/2014/main" id="{99B7E901-7D38-9060-C836-8BBD753D2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222" y="734460"/>
            <a:ext cx="5921214" cy="5560775"/>
          </a:xfrm>
          <a:prstGeom prst="rect">
            <a:avLst/>
          </a:prstGeom>
        </p:spPr>
      </p:pic>
      <p:pic>
        <p:nvPicPr>
          <p:cNvPr id="6" name="Picture 5">
            <a:extLst>
              <a:ext uri="{FF2B5EF4-FFF2-40B4-BE49-F238E27FC236}">
                <a16:creationId xmlns:a16="http://schemas.microsoft.com/office/drawing/2014/main" id="{FD540F03-C616-20EF-CC25-42C5BF0701F3}"/>
              </a:ext>
            </a:extLst>
          </p:cNvPr>
          <p:cNvPicPr>
            <a:picLocks noChangeAspect="1"/>
          </p:cNvPicPr>
          <p:nvPr/>
        </p:nvPicPr>
        <p:blipFill rotWithShape="1">
          <a:blip r:embed="rId3">
            <a:extLst>
              <a:ext uri="{28A0092B-C50C-407E-A947-70E740481C1C}">
                <a14:useLocalDpi xmlns:a14="http://schemas.microsoft.com/office/drawing/2010/main" val="0"/>
              </a:ext>
            </a:extLst>
          </a:blip>
          <a:srcRect l="24989" t="22821" r="4191" b="8717"/>
          <a:stretch/>
        </p:blipFill>
        <p:spPr>
          <a:xfrm>
            <a:off x="374077" y="940777"/>
            <a:ext cx="5424854" cy="4739053"/>
          </a:xfrm>
          <a:prstGeom prst="rect">
            <a:avLst/>
          </a:prstGeom>
        </p:spPr>
      </p:pic>
      <p:pic>
        <p:nvPicPr>
          <p:cNvPr id="10" name="Picture 9">
            <a:extLst>
              <a:ext uri="{FF2B5EF4-FFF2-40B4-BE49-F238E27FC236}">
                <a16:creationId xmlns:a16="http://schemas.microsoft.com/office/drawing/2014/main" id="{78014496-93AF-894D-9FC0-9D99BCB67D4E}"/>
              </a:ext>
            </a:extLst>
          </p:cNvPr>
          <p:cNvPicPr>
            <a:picLocks noChangeAspect="1"/>
          </p:cNvPicPr>
          <p:nvPr/>
        </p:nvPicPr>
        <p:blipFill rotWithShape="1">
          <a:blip r:embed="rId4">
            <a:extLst>
              <a:ext uri="{28A0092B-C50C-407E-A947-70E740481C1C}">
                <a14:useLocalDpi xmlns:a14="http://schemas.microsoft.com/office/drawing/2010/main" val="0"/>
              </a:ext>
            </a:extLst>
          </a:blip>
          <a:srcRect l="25565" t="23212" r="4394" b="8132"/>
          <a:stretch/>
        </p:blipFill>
        <p:spPr>
          <a:xfrm>
            <a:off x="6595600" y="857221"/>
            <a:ext cx="5090747" cy="4906164"/>
          </a:xfrm>
          <a:prstGeom prst="rect">
            <a:avLst/>
          </a:prstGeom>
        </p:spPr>
      </p:pic>
      <p:sp>
        <p:nvSpPr>
          <p:cNvPr id="11" name="TextBox 10">
            <a:extLst>
              <a:ext uri="{FF2B5EF4-FFF2-40B4-BE49-F238E27FC236}">
                <a16:creationId xmlns:a16="http://schemas.microsoft.com/office/drawing/2014/main" id="{8599CEA2-96C6-6E58-523E-F23D4E340F24}"/>
              </a:ext>
            </a:extLst>
          </p:cNvPr>
          <p:cNvSpPr txBox="1"/>
          <p:nvPr/>
        </p:nvSpPr>
        <p:spPr>
          <a:xfrm>
            <a:off x="1692884" y="-26180"/>
            <a:ext cx="9284677"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Average price of top 10 identified brands</a:t>
            </a:r>
          </a:p>
        </p:txBody>
      </p:sp>
      <p:sp>
        <p:nvSpPr>
          <p:cNvPr id="12" name="TextBox 11">
            <a:extLst>
              <a:ext uri="{FF2B5EF4-FFF2-40B4-BE49-F238E27FC236}">
                <a16:creationId xmlns:a16="http://schemas.microsoft.com/office/drawing/2014/main" id="{9D92D4F8-8E9E-697B-D16F-73B7ABE06965}"/>
              </a:ext>
            </a:extLst>
          </p:cNvPr>
          <p:cNvSpPr txBox="1"/>
          <p:nvPr/>
        </p:nvSpPr>
        <p:spPr>
          <a:xfrm>
            <a:off x="1297710" y="5978655"/>
            <a:ext cx="2954215" cy="738664"/>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Luxury beauty</a:t>
            </a:r>
          </a:p>
          <a:p>
            <a:r>
              <a:rPr lang="en-US" sz="2400" b="1" u="sng" dirty="0">
                <a:effectLst>
                  <a:outerShdw blurRad="38100" dist="38100" dir="2700000" algn="tl">
                    <a:srgbClr val="000000">
                      <a:alpha val="43137"/>
                    </a:srgbClr>
                  </a:outerShdw>
                </a:effectLst>
              </a:rPr>
              <a:t>Avg price=$33.1</a:t>
            </a:r>
          </a:p>
        </p:txBody>
      </p:sp>
      <p:sp>
        <p:nvSpPr>
          <p:cNvPr id="13" name="TextBox 12">
            <a:extLst>
              <a:ext uri="{FF2B5EF4-FFF2-40B4-BE49-F238E27FC236}">
                <a16:creationId xmlns:a16="http://schemas.microsoft.com/office/drawing/2014/main" id="{6C68A2D2-55AB-EE87-7B4D-70099F9E3180}"/>
              </a:ext>
            </a:extLst>
          </p:cNvPr>
          <p:cNvSpPr txBox="1"/>
          <p:nvPr/>
        </p:nvSpPr>
        <p:spPr>
          <a:xfrm>
            <a:off x="7957668" y="5925902"/>
            <a:ext cx="2366610" cy="738664"/>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All beauty</a:t>
            </a:r>
          </a:p>
          <a:p>
            <a:r>
              <a:rPr lang="en-US" sz="2400" b="1" u="sng" dirty="0">
                <a:effectLst>
                  <a:outerShdw blurRad="38100" dist="38100" dir="2700000" algn="tl">
                    <a:srgbClr val="000000">
                      <a:alpha val="43137"/>
                    </a:srgbClr>
                  </a:outerShdw>
                </a:effectLst>
              </a:rPr>
              <a:t>Avg price=$17.13</a:t>
            </a:r>
          </a:p>
        </p:txBody>
      </p:sp>
      <p:sp>
        <p:nvSpPr>
          <p:cNvPr id="5" name="Footer Placeholder 4">
            <a:extLst>
              <a:ext uri="{FF2B5EF4-FFF2-40B4-BE49-F238E27FC236}">
                <a16:creationId xmlns:a16="http://schemas.microsoft.com/office/drawing/2014/main" id="{A8AAC9FE-C7D2-6580-B7AA-F0756D17E99C}"/>
              </a:ext>
            </a:extLst>
          </p:cNvPr>
          <p:cNvSpPr>
            <a:spLocks noGrp="1"/>
          </p:cNvSpPr>
          <p:nvPr>
            <p:ph type="ftr" sz="quarter" idx="11"/>
          </p:nvPr>
        </p:nvSpPr>
        <p:spPr>
          <a:xfrm>
            <a:off x="11162419" y="-15784"/>
            <a:ext cx="1115451" cy="365125"/>
          </a:xfrm>
        </p:spPr>
        <p:txBody>
          <a:bodyPr/>
          <a:lstStyle/>
          <a:p>
            <a:r>
              <a:rPr lang="en-US" b="1" dirty="0"/>
              <a:t>10</a:t>
            </a:r>
          </a:p>
        </p:txBody>
      </p:sp>
    </p:spTree>
    <p:extLst>
      <p:ext uri="{BB962C8B-B14F-4D97-AF65-F5344CB8AC3E}">
        <p14:creationId xmlns:p14="http://schemas.microsoft.com/office/powerpoint/2010/main" val="297323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F23A1-E5EA-F352-55B2-7D9A64EDC32F}"/>
              </a:ext>
            </a:extLst>
          </p:cNvPr>
          <p:cNvSpPr txBox="1"/>
          <p:nvPr/>
        </p:nvSpPr>
        <p:spPr>
          <a:xfrm>
            <a:off x="1" y="-31535"/>
            <a:ext cx="12191999" cy="1323439"/>
          </a:xfrm>
          <a:prstGeom prst="rect">
            <a:avLst/>
          </a:prstGeom>
          <a:noFill/>
        </p:spPr>
        <p:txBody>
          <a:bodyPr wrap="square" rtlCol="0">
            <a:spAutoFit/>
          </a:bodyPr>
          <a:lstStyle/>
          <a:p>
            <a:pPr algn="ctr"/>
            <a:r>
              <a:rPr lang="en-US" sz="4000" b="1" dirty="0">
                <a:effectLst>
                  <a:outerShdw blurRad="38100" dist="38100" dir="2700000" algn="tl">
                    <a:srgbClr val="000000">
                      <a:alpha val="43137"/>
                    </a:srgbClr>
                  </a:outerShdw>
                </a:effectLst>
              </a:rPr>
              <a:t>Count of review of top 10 brands over the months in Luxury dataset</a:t>
            </a:r>
          </a:p>
        </p:txBody>
      </p:sp>
      <p:sp>
        <p:nvSpPr>
          <p:cNvPr id="2" name="Footer Placeholder 1">
            <a:extLst>
              <a:ext uri="{FF2B5EF4-FFF2-40B4-BE49-F238E27FC236}">
                <a16:creationId xmlns:a16="http://schemas.microsoft.com/office/drawing/2014/main" id="{302BA0C8-B04F-F1D5-95BF-09E50D1173E5}"/>
              </a:ext>
            </a:extLst>
          </p:cNvPr>
          <p:cNvSpPr>
            <a:spLocks noGrp="1"/>
          </p:cNvSpPr>
          <p:nvPr>
            <p:ph type="ftr" sz="quarter" idx="11"/>
          </p:nvPr>
        </p:nvSpPr>
        <p:spPr>
          <a:xfrm>
            <a:off x="11643945" y="0"/>
            <a:ext cx="548054" cy="365125"/>
          </a:xfrm>
        </p:spPr>
        <p:txBody>
          <a:bodyPr/>
          <a:lstStyle/>
          <a:p>
            <a:r>
              <a:rPr lang="en-US" b="1" dirty="0"/>
              <a:t>11</a:t>
            </a:r>
          </a:p>
        </p:txBody>
      </p:sp>
      <p:pic>
        <p:nvPicPr>
          <p:cNvPr id="3" name="Picture 2">
            <a:extLst>
              <a:ext uri="{FF2B5EF4-FFF2-40B4-BE49-F238E27FC236}">
                <a16:creationId xmlns:a16="http://schemas.microsoft.com/office/drawing/2014/main" id="{FDCA42F2-2CB6-D0AC-1D52-100F0F3469A3}"/>
              </a:ext>
            </a:extLst>
          </p:cNvPr>
          <p:cNvPicPr>
            <a:picLocks noChangeAspect="1"/>
          </p:cNvPicPr>
          <p:nvPr/>
        </p:nvPicPr>
        <p:blipFill rotWithShape="1">
          <a:blip r:embed="rId2">
            <a:extLst>
              <a:ext uri="{28A0092B-C50C-407E-A947-70E740481C1C}">
                <a14:useLocalDpi xmlns:a14="http://schemas.microsoft.com/office/drawing/2010/main" val="0"/>
              </a:ext>
            </a:extLst>
          </a:blip>
          <a:srcRect l="15255" t="11539" r="2521" b="12436"/>
          <a:stretch/>
        </p:blipFill>
        <p:spPr>
          <a:xfrm>
            <a:off x="259371" y="1322874"/>
            <a:ext cx="11658601" cy="542082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5" name="Straight Connector 4">
            <a:extLst>
              <a:ext uri="{FF2B5EF4-FFF2-40B4-BE49-F238E27FC236}">
                <a16:creationId xmlns:a16="http://schemas.microsoft.com/office/drawing/2014/main" id="{69B8CF83-74A0-6315-177D-D15822DA0AC5}"/>
              </a:ext>
            </a:extLst>
          </p:cNvPr>
          <p:cNvCxnSpPr>
            <a:cxnSpLocks/>
          </p:cNvCxnSpPr>
          <p:nvPr/>
        </p:nvCxnSpPr>
        <p:spPr>
          <a:xfrm>
            <a:off x="4137386" y="4076001"/>
            <a:ext cx="0" cy="2667699"/>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B1C63A64-3D4E-0EBD-685D-1E367875D0F0}"/>
              </a:ext>
            </a:extLst>
          </p:cNvPr>
          <p:cNvCxnSpPr>
            <a:cxnSpLocks/>
          </p:cNvCxnSpPr>
          <p:nvPr/>
        </p:nvCxnSpPr>
        <p:spPr>
          <a:xfrm>
            <a:off x="8067548" y="4076001"/>
            <a:ext cx="0" cy="266769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3656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329BE2-D29F-1175-4448-8972D851EA31}"/>
              </a:ext>
            </a:extLst>
          </p:cNvPr>
          <p:cNvSpPr txBox="1"/>
          <p:nvPr/>
        </p:nvSpPr>
        <p:spPr>
          <a:xfrm>
            <a:off x="-101152" y="0"/>
            <a:ext cx="12099722" cy="1600438"/>
          </a:xfrm>
          <a:prstGeom prst="rect">
            <a:avLst/>
          </a:prstGeom>
          <a:noFill/>
        </p:spPr>
        <p:txBody>
          <a:bodyPr wrap="square" rtlCol="0">
            <a:spAutoFit/>
          </a:bodyPr>
          <a:lstStyle/>
          <a:p>
            <a:pPr algn="ctr"/>
            <a:r>
              <a:rPr lang="en-US" sz="4000" b="1" dirty="0">
                <a:effectLst>
                  <a:outerShdw blurRad="38100" dist="38100" dir="2700000" algn="tl">
                    <a:srgbClr val="000000">
                      <a:alpha val="43137"/>
                    </a:srgbClr>
                  </a:outerShdw>
                </a:effectLst>
              </a:rPr>
              <a:t>Count of review of top 10 brands over the months in All beauty dataset</a:t>
            </a:r>
          </a:p>
          <a:p>
            <a:pPr algn="ctr"/>
            <a:endParaRPr lang="en-US" dirty="0"/>
          </a:p>
        </p:txBody>
      </p:sp>
      <p:sp>
        <p:nvSpPr>
          <p:cNvPr id="5" name="Footer Placeholder 4">
            <a:extLst>
              <a:ext uri="{FF2B5EF4-FFF2-40B4-BE49-F238E27FC236}">
                <a16:creationId xmlns:a16="http://schemas.microsoft.com/office/drawing/2014/main" id="{886698D8-FE72-EC74-A71A-100C43C37D58}"/>
              </a:ext>
            </a:extLst>
          </p:cNvPr>
          <p:cNvSpPr>
            <a:spLocks noGrp="1"/>
          </p:cNvSpPr>
          <p:nvPr>
            <p:ph type="ftr" sz="quarter" idx="11"/>
          </p:nvPr>
        </p:nvSpPr>
        <p:spPr>
          <a:xfrm>
            <a:off x="11643946" y="0"/>
            <a:ext cx="548054" cy="365125"/>
          </a:xfrm>
        </p:spPr>
        <p:txBody>
          <a:bodyPr/>
          <a:lstStyle/>
          <a:p>
            <a:r>
              <a:rPr lang="en-US" b="1" dirty="0"/>
              <a:t>12</a:t>
            </a:r>
          </a:p>
        </p:txBody>
      </p:sp>
      <p:pic>
        <p:nvPicPr>
          <p:cNvPr id="21" name="Picture 20">
            <a:extLst>
              <a:ext uri="{FF2B5EF4-FFF2-40B4-BE49-F238E27FC236}">
                <a16:creationId xmlns:a16="http://schemas.microsoft.com/office/drawing/2014/main" id="{D1692B9C-4F6A-6DAF-3175-1B035E0B3D62}"/>
              </a:ext>
            </a:extLst>
          </p:cNvPr>
          <p:cNvPicPr>
            <a:picLocks noChangeAspect="1"/>
          </p:cNvPicPr>
          <p:nvPr/>
        </p:nvPicPr>
        <p:blipFill rotWithShape="1">
          <a:blip r:embed="rId2">
            <a:extLst>
              <a:ext uri="{28A0092B-C50C-407E-A947-70E740481C1C}">
                <a14:useLocalDpi xmlns:a14="http://schemas.microsoft.com/office/drawing/2010/main" val="0"/>
              </a:ext>
            </a:extLst>
          </a:blip>
          <a:srcRect l="15256" t="12308" r="2012" b="12564"/>
          <a:stretch/>
        </p:blipFill>
        <p:spPr>
          <a:xfrm>
            <a:off x="254977" y="1230924"/>
            <a:ext cx="11743593" cy="548639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22" name="Straight Connector 21">
            <a:extLst>
              <a:ext uri="{FF2B5EF4-FFF2-40B4-BE49-F238E27FC236}">
                <a16:creationId xmlns:a16="http://schemas.microsoft.com/office/drawing/2014/main" id="{84865F69-09F9-3B2F-5652-3036B631EE9B}"/>
              </a:ext>
            </a:extLst>
          </p:cNvPr>
          <p:cNvCxnSpPr>
            <a:cxnSpLocks/>
          </p:cNvCxnSpPr>
          <p:nvPr/>
        </p:nvCxnSpPr>
        <p:spPr>
          <a:xfrm>
            <a:off x="4128594" y="4049624"/>
            <a:ext cx="0" cy="2667699"/>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028E1DE9-4D35-2360-19D1-247380D4AEC5}"/>
              </a:ext>
            </a:extLst>
          </p:cNvPr>
          <p:cNvCxnSpPr>
            <a:cxnSpLocks/>
          </p:cNvCxnSpPr>
          <p:nvPr/>
        </p:nvCxnSpPr>
        <p:spPr>
          <a:xfrm>
            <a:off x="8076340" y="4049624"/>
            <a:ext cx="0" cy="266769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6173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C8A250-F468-5D79-BE9E-FE65C560229F}"/>
              </a:ext>
            </a:extLst>
          </p:cNvPr>
          <p:cNvSpPr txBox="1"/>
          <p:nvPr/>
        </p:nvSpPr>
        <p:spPr>
          <a:xfrm>
            <a:off x="3956808" y="0"/>
            <a:ext cx="2910981"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Dashboard</a:t>
            </a:r>
          </a:p>
        </p:txBody>
      </p:sp>
      <p:sp>
        <p:nvSpPr>
          <p:cNvPr id="7" name="TextBox 6">
            <a:extLst>
              <a:ext uri="{FF2B5EF4-FFF2-40B4-BE49-F238E27FC236}">
                <a16:creationId xmlns:a16="http://schemas.microsoft.com/office/drawing/2014/main" id="{EB4DC82B-348A-4291-0716-36760F161BC7}"/>
              </a:ext>
            </a:extLst>
          </p:cNvPr>
          <p:cNvSpPr txBox="1"/>
          <p:nvPr/>
        </p:nvSpPr>
        <p:spPr>
          <a:xfrm>
            <a:off x="3336022" y="943372"/>
            <a:ext cx="1672206" cy="369332"/>
          </a:xfrm>
          <a:prstGeom prst="rect">
            <a:avLst/>
          </a:prstGeom>
          <a:noFill/>
        </p:spPr>
        <p:txBody>
          <a:bodyPr wrap="square" rtlCol="0">
            <a:spAutoFit/>
          </a:bodyPr>
          <a:lstStyle/>
          <a:p>
            <a:r>
              <a:rPr lang="en-US" b="1" dirty="0">
                <a:solidFill>
                  <a:schemeClr val="accent1"/>
                </a:solidFill>
                <a:hlinkClick r:id="rId2">
                  <a:extLst>
                    <a:ext uri="{A12FA001-AC4F-418D-AE19-62706E023703}">
                      <ahyp:hlinkClr xmlns:ahyp="http://schemas.microsoft.com/office/drawing/2018/hyperlinkcolor" val="tx"/>
                    </a:ext>
                  </a:extLst>
                </a:hlinkClick>
              </a:rPr>
              <a:t>Dashboard</a:t>
            </a:r>
            <a:r>
              <a:rPr lang="en-US" dirty="0">
                <a:solidFill>
                  <a:schemeClr val="accent1"/>
                </a:solidFill>
                <a:hlinkClick r:id="rId2">
                  <a:extLst>
                    <a:ext uri="{A12FA001-AC4F-418D-AE19-62706E023703}">
                      <ahyp:hlinkClr xmlns:ahyp="http://schemas.microsoft.com/office/drawing/2018/hyperlinkcolor" val="tx"/>
                    </a:ext>
                  </a:extLst>
                </a:hlinkClick>
              </a:rPr>
              <a:t> </a:t>
            </a:r>
            <a:r>
              <a:rPr lang="en-US" b="1" dirty="0">
                <a:solidFill>
                  <a:schemeClr val="accent1"/>
                </a:solidFill>
                <a:hlinkClick r:id="rId2">
                  <a:extLst>
                    <a:ext uri="{A12FA001-AC4F-418D-AE19-62706E023703}">
                      <ahyp:hlinkClr xmlns:ahyp="http://schemas.microsoft.com/office/drawing/2018/hyperlinkcolor" val="tx"/>
                    </a:ext>
                  </a:extLst>
                </a:hlinkClick>
              </a:rPr>
              <a:t>Link</a:t>
            </a:r>
            <a:endParaRPr lang="en-US" b="1" dirty="0">
              <a:solidFill>
                <a:schemeClr val="accent1"/>
              </a:solidFill>
            </a:endParaRPr>
          </a:p>
        </p:txBody>
      </p:sp>
      <p:sp>
        <p:nvSpPr>
          <p:cNvPr id="8" name="TextBox 7">
            <a:extLst>
              <a:ext uri="{FF2B5EF4-FFF2-40B4-BE49-F238E27FC236}">
                <a16:creationId xmlns:a16="http://schemas.microsoft.com/office/drawing/2014/main" id="{04D39DFF-5473-7841-1119-ECADDEFBC03D}"/>
              </a:ext>
            </a:extLst>
          </p:cNvPr>
          <p:cNvSpPr txBox="1"/>
          <p:nvPr/>
        </p:nvSpPr>
        <p:spPr>
          <a:xfrm>
            <a:off x="1107347" y="954107"/>
            <a:ext cx="2399252"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To see the dashboard-&gt;</a:t>
            </a:r>
          </a:p>
        </p:txBody>
      </p:sp>
      <p:sp>
        <p:nvSpPr>
          <p:cNvPr id="2" name="TextBox 1">
            <a:extLst>
              <a:ext uri="{FF2B5EF4-FFF2-40B4-BE49-F238E27FC236}">
                <a16:creationId xmlns:a16="http://schemas.microsoft.com/office/drawing/2014/main" id="{F87C5CBB-78EE-863A-16E3-319D9E77FF07}"/>
              </a:ext>
            </a:extLst>
          </p:cNvPr>
          <p:cNvSpPr txBox="1"/>
          <p:nvPr/>
        </p:nvSpPr>
        <p:spPr>
          <a:xfrm>
            <a:off x="1107347" y="713647"/>
            <a:ext cx="2835479"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To see the dashboard-&gt;</a:t>
            </a:r>
          </a:p>
          <a:p>
            <a:endParaRPr lang="en-US" dirty="0"/>
          </a:p>
        </p:txBody>
      </p:sp>
      <p:sp>
        <p:nvSpPr>
          <p:cNvPr id="3" name="TextBox 2">
            <a:extLst>
              <a:ext uri="{FF2B5EF4-FFF2-40B4-BE49-F238E27FC236}">
                <a16:creationId xmlns:a16="http://schemas.microsoft.com/office/drawing/2014/main" id="{D57CCAFD-DEC9-CB27-A362-99B92B801ACA}"/>
              </a:ext>
            </a:extLst>
          </p:cNvPr>
          <p:cNvSpPr txBox="1"/>
          <p:nvPr/>
        </p:nvSpPr>
        <p:spPr>
          <a:xfrm>
            <a:off x="3336022" y="709415"/>
            <a:ext cx="1778466" cy="646331"/>
          </a:xfrm>
          <a:prstGeom prst="rect">
            <a:avLst/>
          </a:prstGeom>
          <a:noFill/>
        </p:spPr>
        <p:txBody>
          <a:bodyPr wrap="square" rtlCol="0">
            <a:spAutoFit/>
          </a:bodyPr>
          <a:lstStyle/>
          <a:p>
            <a:r>
              <a:rPr lang="en-US" b="1" dirty="0">
                <a:hlinkClick r:id="rId3"/>
              </a:rPr>
              <a:t>Dashboard Link</a:t>
            </a:r>
            <a:endParaRPr lang="en-US" b="1" dirty="0"/>
          </a:p>
          <a:p>
            <a:endParaRPr lang="en-US" dirty="0"/>
          </a:p>
        </p:txBody>
      </p:sp>
      <p:sp>
        <p:nvSpPr>
          <p:cNvPr id="4" name="TextBox 3">
            <a:extLst>
              <a:ext uri="{FF2B5EF4-FFF2-40B4-BE49-F238E27FC236}">
                <a16:creationId xmlns:a16="http://schemas.microsoft.com/office/drawing/2014/main" id="{483B97F8-D004-0B1C-67B0-CE6AA250199E}"/>
              </a:ext>
            </a:extLst>
          </p:cNvPr>
          <p:cNvSpPr txBox="1"/>
          <p:nvPr/>
        </p:nvSpPr>
        <p:spPr>
          <a:xfrm>
            <a:off x="4889384" y="778748"/>
            <a:ext cx="1101754" cy="307777"/>
          </a:xfrm>
          <a:prstGeom prst="rect">
            <a:avLst/>
          </a:prstGeom>
          <a:noFill/>
        </p:spPr>
        <p:txBody>
          <a:bodyPr wrap="square" rtlCol="0">
            <a:spAutoFit/>
          </a:bodyPr>
          <a:lstStyle/>
          <a:p>
            <a:r>
              <a:rPr lang="en-US" sz="1400" b="1" dirty="0">
                <a:effectLst>
                  <a:outerShdw blurRad="38100" dist="38100" dir="2700000" algn="tl">
                    <a:srgbClr val="000000">
                      <a:alpha val="43137"/>
                    </a:srgbClr>
                  </a:outerShdw>
                </a:effectLst>
              </a:rPr>
              <a:t>{All Beauty}</a:t>
            </a:r>
          </a:p>
        </p:txBody>
      </p:sp>
      <p:sp>
        <p:nvSpPr>
          <p:cNvPr id="10" name="TextBox 9">
            <a:extLst>
              <a:ext uri="{FF2B5EF4-FFF2-40B4-BE49-F238E27FC236}">
                <a16:creationId xmlns:a16="http://schemas.microsoft.com/office/drawing/2014/main" id="{8FB90F1B-1CED-0F80-201E-D79FB46893FD}"/>
              </a:ext>
            </a:extLst>
          </p:cNvPr>
          <p:cNvSpPr txBox="1"/>
          <p:nvPr/>
        </p:nvSpPr>
        <p:spPr>
          <a:xfrm>
            <a:off x="4878199" y="1015057"/>
            <a:ext cx="1388378" cy="584775"/>
          </a:xfrm>
          <a:prstGeom prst="rect">
            <a:avLst/>
          </a:prstGeom>
          <a:noFill/>
        </p:spPr>
        <p:txBody>
          <a:bodyPr wrap="square" rtlCol="0">
            <a:spAutoFit/>
          </a:bodyPr>
          <a:lstStyle/>
          <a:p>
            <a:r>
              <a:rPr lang="en-US" sz="1400" b="1" dirty="0">
                <a:effectLst>
                  <a:outerShdw blurRad="38100" dist="38100" dir="2700000" algn="tl">
                    <a:srgbClr val="000000">
                      <a:alpha val="43137"/>
                    </a:srgbClr>
                  </a:outerShdw>
                </a:effectLst>
              </a:rPr>
              <a:t>{Luxury Beauty}</a:t>
            </a:r>
          </a:p>
          <a:p>
            <a:endParaRPr lang="en-US" dirty="0"/>
          </a:p>
        </p:txBody>
      </p:sp>
      <p:pic>
        <p:nvPicPr>
          <p:cNvPr id="12" name="Picture 11">
            <a:extLst>
              <a:ext uri="{FF2B5EF4-FFF2-40B4-BE49-F238E27FC236}">
                <a16:creationId xmlns:a16="http://schemas.microsoft.com/office/drawing/2014/main" id="{637AD3C6-59F1-E04E-880E-019DC178868B}"/>
              </a:ext>
            </a:extLst>
          </p:cNvPr>
          <p:cNvPicPr>
            <a:picLocks noChangeAspect="1"/>
          </p:cNvPicPr>
          <p:nvPr/>
        </p:nvPicPr>
        <p:blipFill rotWithShape="1">
          <a:blip r:embed="rId4">
            <a:extLst>
              <a:ext uri="{28A0092B-C50C-407E-A947-70E740481C1C}">
                <a14:useLocalDpi xmlns:a14="http://schemas.microsoft.com/office/drawing/2010/main" val="0"/>
              </a:ext>
            </a:extLst>
          </a:blip>
          <a:srcRect l="14054" t="10344" r="6038" b="12783"/>
          <a:stretch/>
        </p:blipFill>
        <p:spPr>
          <a:xfrm>
            <a:off x="327171" y="1486635"/>
            <a:ext cx="11518084" cy="52719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Footer Placeholder 4">
            <a:extLst>
              <a:ext uri="{FF2B5EF4-FFF2-40B4-BE49-F238E27FC236}">
                <a16:creationId xmlns:a16="http://schemas.microsoft.com/office/drawing/2014/main" id="{D052EABE-C13E-1348-47E2-BA366F4A7855}"/>
              </a:ext>
            </a:extLst>
          </p:cNvPr>
          <p:cNvSpPr>
            <a:spLocks noGrp="1"/>
          </p:cNvSpPr>
          <p:nvPr>
            <p:ph type="ftr" sz="quarter" idx="11"/>
          </p:nvPr>
        </p:nvSpPr>
        <p:spPr>
          <a:xfrm>
            <a:off x="11661531" y="0"/>
            <a:ext cx="530469" cy="365125"/>
          </a:xfrm>
        </p:spPr>
        <p:txBody>
          <a:bodyPr/>
          <a:lstStyle/>
          <a:p>
            <a:r>
              <a:rPr lang="en-US" b="1" dirty="0"/>
              <a:t>13</a:t>
            </a:r>
          </a:p>
        </p:txBody>
      </p:sp>
    </p:spTree>
    <p:extLst>
      <p:ext uri="{BB962C8B-B14F-4D97-AF65-F5344CB8AC3E}">
        <p14:creationId xmlns:p14="http://schemas.microsoft.com/office/powerpoint/2010/main" val="204488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D95C9-1A20-92AF-7681-815D6E40E584}"/>
              </a:ext>
            </a:extLst>
          </p:cNvPr>
          <p:cNvSpPr txBox="1"/>
          <p:nvPr/>
        </p:nvSpPr>
        <p:spPr>
          <a:xfrm>
            <a:off x="738553" y="3208146"/>
            <a:ext cx="10489223" cy="1754326"/>
          </a:xfrm>
          <a:prstGeom prst="rect">
            <a:avLst/>
          </a:prstGeom>
          <a:noFill/>
        </p:spPr>
        <p:txBody>
          <a:bodyPr wrap="square" rtlCol="0">
            <a:spAutoFit/>
          </a:bodyPr>
          <a:lstStyle/>
          <a:p>
            <a:pPr marL="685800" indent="-685800" algn="ctr">
              <a:buFont typeface="Wingdings" panose="05000000000000000000" pitchFamily="2" charset="2"/>
              <a:buChar char="q"/>
            </a:pPr>
            <a:endParaRPr lang="en-US" sz="5400" b="1" dirty="0">
              <a:effectLst>
                <a:outerShdw blurRad="38100" dist="38100" dir="2700000" algn="tl">
                  <a:srgbClr val="000000">
                    <a:alpha val="43137"/>
                  </a:srgbClr>
                </a:outerShdw>
              </a:effectLst>
            </a:endParaRPr>
          </a:p>
          <a:p>
            <a:pPr marL="685800" indent="-685800" algn="ctr">
              <a:buFont typeface="Wingdings" panose="05000000000000000000" pitchFamily="2" charset="2"/>
              <a:buChar char="q"/>
            </a:pPr>
            <a:endParaRPr lang="en-US" sz="5400" b="1" dirty="0">
              <a:effectLst>
                <a:outerShdw blurRad="38100" dist="38100" dir="2700000" algn="tl">
                  <a:srgbClr val="000000">
                    <a:alpha val="43137"/>
                  </a:srgbClr>
                </a:outerShdw>
              </a:effectLst>
            </a:endParaRPr>
          </a:p>
        </p:txBody>
      </p:sp>
      <p:sp>
        <p:nvSpPr>
          <p:cNvPr id="4" name="Footer Placeholder 3">
            <a:extLst>
              <a:ext uri="{FF2B5EF4-FFF2-40B4-BE49-F238E27FC236}">
                <a16:creationId xmlns:a16="http://schemas.microsoft.com/office/drawing/2014/main" id="{9674A133-6668-900B-8961-54F76299BA93}"/>
              </a:ext>
            </a:extLst>
          </p:cNvPr>
          <p:cNvSpPr>
            <a:spLocks noGrp="1"/>
          </p:cNvSpPr>
          <p:nvPr>
            <p:ph type="ftr" sz="quarter" idx="11"/>
          </p:nvPr>
        </p:nvSpPr>
        <p:spPr>
          <a:xfrm>
            <a:off x="11714285" y="0"/>
            <a:ext cx="477715" cy="365125"/>
          </a:xfrm>
        </p:spPr>
        <p:txBody>
          <a:bodyPr/>
          <a:lstStyle/>
          <a:p>
            <a:r>
              <a:rPr lang="en-US" b="1" dirty="0"/>
              <a:t>14</a:t>
            </a:r>
          </a:p>
        </p:txBody>
      </p:sp>
      <p:sp>
        <p:nvSpPr>
          <p:cNvPr id="3" name="TextBox 2">
            <a:extLst>
              <a:ext uri="{FF2B5EF4-FFF2-40B4-BE49-F238E27FC236}">
                <a16:creationId xmlns:a16="http://schemas.microsoft.com/office/drawing/2014/main" id="{6E5D5A6D-D249-735C-A66C-E2D4ECC7A54F}"/>
              </a:ext>
            </a:extLst>
          </p:cNvPr>
          <p:cNvSpPr txBox="1"/>
          <p:nvPr/>
        </p:nvSpPr>
        <p:spPr>
          <a:xfrm>
            <a:off x="0" y="1380392"/>
            <a:ext cx="12191999" cy="2400657"/>
          </a:xfrm>
          <a:prstGeom prst="rect">
            <a:avLst/>
          </a:prstGeom>
          <a:noFill/>
        </p:spPr>
        <p:txBody>
          <a:bodyPr wrap="square" rtlCol="0">
            <a:spAutoFit/>
          </a:bodyPr>
          <a:lstStyle/>
          <a:p>
            <a:endParaRPr lang="en-US" sz="4400" b="1" dirty="0">
              <a:effectLst>
                <a:outerShdw blurRad="38100" dist="38100" dir="2700000" algn="tl">
                  <a:srgbClr val="000000">
                    <a:alpha val="43137"/>
                  </a:srgbClr>
                </a:outerShdw>
              </a:effectLst>
            </a:endParaRPr>
          </a:p>
          <a:p>
            <a:pPr algn="ctr"/>
            <a:r>
              <a:rPr lang="en-US" sz="4400" b="1" dirty="0">
                <a:effectLst>
                  <a:outerShdw blurRad="38100" dist="38100" dir="2700000" algn="tl">
                    <a:srgbClr val="000000">
                      <a:alpha val="43137"/>
                    </a:srgbClr>
                  </a:outerShdw>
                </a:effectLst>
              </a:rPr>
              <a:t>Time series analysis of customer reviews(Future prediction of type of customer review )</a:t>
            </a:r>
          </a:p>
          <a:p>
            <a:endParaRPr lang="en-US" dirty="0"/>
          </a:p>
        </p:txBody>
      </p:sp>
    </p:spTree>
    <p:extLst>
      <p:ext uri="{BB962C8B-B14F-4D97-AF65-F5344CB8AC3E}">
        <p14:creationId xmlns:p14="http://schemas.microsoft.com/office/powerpoint/2010/main" val="356537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F3F92-76A1-1C42-3B67-A84A09550904}"/>
              </a:ext>
            </a:extLst>
          </p:cNvPr>
          <p:cNvSpPr txBox="1"/>
          <p:nvPr/>
        </p:nvSpPr>
        <p:spPr>
          <a:xfrm flipH="1">
            <a:off x="7180976" y="1193689"/>
            <a:ext cx="4879598" cy="1200329"/>
          </a:xfrm>
          <a:prstGeom prst="rect">
            <a:avLst/>
          </a:prstGeom>
          <a:noFill/>
          <a:ln w="12700">
            <a:solidFill>
              <a:schemeClr val="tx1">
                <a:alpha val="56000"/>
              </a:schemeClr>
            </a:solidFill>
          </a:ln>
        </p:spPr>
        <p:txBody>
          <a:bodyPr wrap="square" rtlCol="0">
            <a:spAutoFit/>
          </a:bodyPr>
          <a:lstStyle/>
          <a:p>
            <a:r>
              <a:rPr lang="en-US" sz="2400" dirty="0">
                <a:effectLst>
                  <a:outerShdw blurRad="38100" dist="38100" dir="2700000" algn="tl">
                    <a:srgbClr val="000000">
                      <a:alpha val="43137"/>
                    </a:srgbClr>
                  </a:outerShdw>
                </a:effectLst>
              </a:rPr>
              <a:t>Positive reviews of customer buying Luxury beauty products are expected to increase.</a:t>
            </a:r>
          </a:p>
        </p:txBody>
      </p:sp>
      <p:sp>
        <p:nvSpPr>
          <p:cNvPr id="3" name="TextBox 2">
            <a:extLst>
              <a:ext uri="{FF2B5EF4-FFF2-40B4-BE49-F238E27FC236}">
                <a16:creationId xmlns:a16="http://schemas.microsoft.com/office/drawing/2014/main" id="{0EB4831B-1184-58C3-A92B-7D803E825918}"/>
              </a:ext>
            </a:extLst>
          </p:cNvPr>
          <p:cNvSpPr txBox="1"/>
          <p:nvPr/>
        </p:nvSpPr>
        <p:spPr>
          <a:xfrm>
            <a:off x="86688" y="4307237"/>
            <a:ext cx="4378234" cy="1200329"/>
          </a:xfrm>
          <a:prstGeom prst="rect">
            <a:avLst/>
          </a:prstGeom>
          <a:noFill/>
          <a:ln w="12700">
            <a:solidFill>
              <a:schemeClr val="tx1">
                <a:alpha val="68000"/>
              </a:schemeClr>
            </a:solidFill>
          </a:ln>
        </p:spPr>
        <p:txBody>
          <a:bodyPr wrap="square" rtlCol="0">
            <a:spAutoFit/>
          </a:bodyPr>
          <a:lstStyle/>
          <a:p>
            <a:r>
              <a:rPr lang="en-US" sz="2400" dirty="0">
                <a:effectLst>
                  <a:outerShdw blurRad="38100" dist="38100" dir="2700000" algn="tl">
                    <a:srgbClr val="000000">
                      <a:alpha val="43137"/>
                    </a:srgbClr>
                  </a:outerShdw>
                </a:effectLst>
              </a:rPr>
              <a:t>Negative review of customer buying Luxury beauty products are also expected to increase.</a:t>
            </a:r>
            <a:endParaRPr lang="en-US" sz="2400" dirty="0"/>
          </a:p>
        </p:txBody>
      </p:sp>
      <p:cxnSp>
        <p:nvCxnSpPr>
          <p:cNvPr id="5" name="Straight Arrow Connector 4">
            <a:extLst>
              <a:ext uri="{FF2B5EF4-FFF2-40B4-BE49-F238E27FC236}">
                <a16:creationId xmlns:a16="http://schemas.microsoft.com/office/drawing/2014/main" id="{F9651F99-FA7B-57BF-6406-978E7BC30D63}"/>
              </a:ext>
            </a:extLst>
          </p:cNvPr>
          <p:cNvCxnSpPr/>
          <p:nvPr/>
        </p:nvCxnSpPr>
        <p:spPr>
          <a:xfrm>
            <a:off x="6219136" y="1526796"/>
            <a:ext cx="961840" cy="0"/>
          </a:xfrm>
          <a:prstGeom prst="straightConnector1">
            <a:avLst/>
          </a:prstGeom>
          <a:ln>
            <a:solidFill>
              <a:schemeClr val="tx1">
                <a:lumMod val="65000"/>
                <a:lumOff val="35000"/>
              </a:schemeClr>
            </a:solidFill>
            <a:tailEnd type="triangle"/>
          </a:ln>
          <a:effectLst>
            <a:glow rad="635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69D57539-9FB7-D90F-0500-0D4DBFB5A9BD}"/>
              </a:ext>
            </a:extLst>
          </p:cNvPr>
          <p:cNvCxnSpPr/>
          <p:nvPr/>
        </p:nvCxnSpPr>
        <p:spPr>
          <a:xfrm flipH="1">
            <a:off x="4546121" y="4658264"/>
            <a:ext cx="864777" cy="0"/>
          </a:xfrm>
          <a:prstGeom prst="straightConnector1">
            <a:avLst/>
          </a:prstGeom>
          <a:ln>
            <a:tailEnd type="triangle"/>
          </a:ln>
          <a:effectLst>
            <a:glow rad="635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309EA13B-6DD3-E0B1-341B-0E8502728227}"/>
              </a:ext>
            </a:extLst>
          </p:cNvPr>
          <p:cNvSpPr txBox="1"/>
          <p:nvPr/>
        </p:nvSpPr>
        <p:spPr>
          <a:xfrm>
            <a:off x="2447368" y="37569"/>
            <a:ext cx="7065909"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Luxury Beauty review type Forecast</a:t>
            </a:r>
          </a:p>
        </p:txBody>
      </p:sp>
      <p:pic>
        <p:nvPicPr>
          <p:cNvPr id="15" name="Picture 14">
            <a:extLst>
              <a:ext uri="{FF2B5EF4-FFF2-40B4-BE49-F238E27FC236}">
                <a16:creationId xmlns:a16="http://schemas.microsoft.com/office/drawing/2014/main" id="{3AB89B99-5E26-31E1-4C94-DBD21D18E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765" y="3603087"/>
            <a:ext cx="6478235" cy="30809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a:extLst>
              <a:ext uri="{FF2B5EF4-FFF2-40B4-BE49-F238E27FC236}">
                <a16:creationId xmlns:a16="http://schemas.microsoft.com/office/drawing/2014/main" id="{7BB21568-951A-675D-69ED-9BE9B2335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99" y="648953"/>
            <a:ext cx="6087710" cy="29191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9" name="Straight Arrow Connector 18">
            <a:extLst>
              <a:ext uri="{FF2B5EF4-FFF2-40B4-BE49-F238E27FC236}">
                <a16:creationId xmlns:a16="http://schemas.microsoft.com/office/drawing/2014/main" id="{0A1ECA3B-05BC-C549-3E32-39619A1524B4}"/>
              </a:ext>
            </a:extLst>
          </p:cNvPr>
          <p:cNvCxnSpPr/>
          <p:nvPr/>
        </p:nvCxnSpPr>
        <p:spPr>
          <a:xfrm flipV="1">
            <a:off x="3965828" y="2358849"/>
            <a:ext cx="1160585" cy="90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D61C39-793D-AB6A-1331-7CA676CC554A}"/>
              </a:ext>
            </a:extLst>
          </p:cNvPr>
          <p:cNvCxnSpPr/>
          <p:nvPr/>
        </p:nvCxnSpPr>
        <p:spPr>
          <a:xfrm>
            <a:off x="9777045" y="5113170"/>
            <a:ext cx="1301262" cy="193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10F0E00D-33A1-219B-92E9-126651DAAB8E}"/>
              </a:ext>
            </a:extLst>
          </p:cNvPr>
          <p:cNvSpPr>
            <a:spLocks noGrp="1"/>
          </p:cNvSpPr>
          <p:nvPr>
            <p:ph type="ftr" sz="quarter" idx="11"/>
          </p:nvPr>
        </p:nvSpPr>
        <p:spPr>
          <a:xfrm>
            <a:off x="11758246" y="0"/>
            <a:ext cx="433754" cy="365125"/>
          </a:xfrm>
        </p:spPr>
        <p:txBody>
          <a:bodyPr/>
          <a:lstStyle/>
          <a:p>
            <a:r>
              <a:rPr lang="en-US" b="1" dirty="0"/>
              <a:t>15</a:t>
            </a:r>
          </a:p>
        </p:txBody>
      </p:sp>
      <p:sp>
        <p:nvSpPr>
          <p:cNvPr id="10" name="Oval 9">
            <a:extLst>
              <a:ext uri="{FF2B5EF4-FFF2-40B4-BE49-F238E27FC236}">
                <a16:creationId xmlns:a16="http://schemas.microsoft.com/office/drawing/2014/main" id="{4F26B55D-0270-96D1-2A28-6FA14D6883BA}"/>
              </a:ext>
            </a:extLst>
          </p:cNvPr>
          <p:cNvSpPr/>
          <p:nvPr/>
        </p:nvSpPr>
        <p:spPr>
          <a:xfrm>
            <a:off x="298939" y="1793853"/>
            <a:ext cx="87923" cy="71948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8AB54D8-607F-EAF6-F999-A199BB66B469}"/>
              </a:ext>
            </a:extLst>
          </p:cNvPr>
          <p:cNvSpPr txBox="1"/>
          <p:nvPr/>
        </p:nvSpPr>
        <p:spPr>
          <a:xfrm rot="16200000">
            <a:off x="-248137" y="1954658"/>
            <a:ext cx="1208848" cy="307777"/>
          </a:xfrm>
          <a:prstGeom prst="rect">
            <a:avLst/>
          </a:prstGeom>
          <a:noFill/>
        </p:spPr>
        <p:txBody>
          <a:bodyPr wrap="square" rtlCol="0">
            <a:spAutoFit/>
          </a:bodyPr>
          <a:lstStyle/>
          <a:p>
            <a:r>
              <a:rPr lang="en-US" sz="1400" b="1" dirty="0"/>
              <a:t>Positive</a:t>
            </a:r>
          </a:p>
        </p:txBody>
      </p:sp>
      <p:cxnSp>
        <p:nvCxnSpPr>
          <p:cNvPr id="18" name="Straight Arrow Connector 17">
            <a:extLst>
              <a:ext uri="{FF2B5EF4-FFF2-40B4-BE49-F238E27FC236}">
                <a16:creationId xmlns:a16="http://schemas.microsoft.com/office/drawing/2014/main" id="{E6C57640-C1B5-5975-6A6E-7D87F07183FA}"/>
              </a:ext>
            </a:extLst>
          </p:cNvPr>
          <p:cNvCxnSpPr>
            <a:cxnSpLocks/>
          </p:cNvCxnSpPr>
          <p:nvPr/>
        </p:nvCxnSpPr>
        <p:spPr>
          <a:xfrm flipV="1">
            <a:off x="356287" y="1350434"/>
            <a:ext cx="0" cy="6340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1A50CE23-07CF-84A5-0E3F-F7B3AE221363}"/>
              </a:ext>
            </a:extLst>
          </p:cNvPr>
          <p:cNvSpPr/>
          <p:nvPr/>
        </p:nvSpPr>
        <p:spPr>
          <a:xfrm>
            <a:off x="5836595" y="4798124"/>
            <a:ext cx="116732" cy="8463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67511D3-08E1-1170-6C70-D2E0E88B4756}"/>
              </a:ext>
            </a:extLst>
          </p:cNvPr>
          <p:cNvSpPr txBox="1"/>
          <p:nvPr/>
        </p:nvSpPr>
        <p:spPr>
          <a:xfrm rot="16200000">
            <a:off x="5428138" y="4492458"/>
            <a:ext cx="933646" cy="307777"/>
          </a:xfrm>
          <a:prstGeom prst="rect">
            <a:avLst/>
          </a:prstGeom>
          <a:noFill/>
        </p:spPr>
        <p:txBody>
          <a:bodyPr wrap="square" rtlCol="0">
            <a:spAutoFit/>
          </a:bodyPr>
          <a:lstStyle/>
          <a:p>
            <a:r>
              <a:rPr lang="en-US" sz="1400" b="1" dirty="0"/>
              <a:t>Negative</a:t>
            </a:r>
          </a:p>
        </p:txBody>
      </p:sp>
      <p:cxnSp>
        <p:nvCxnSpPr>
          <p:cNvPr id="24" name="Straight Arrow Connector 23">
            <a:extLst>
              <a:ext uri="{FF2B5EF4-FFF2-40B4-BE49-F238E27FC236}">
                <a16:creationId xmlns:a16="http://schemas.microsoft.com/office/drawing/2014/main" id="{B27442D5-E6AD-0BAB-D4D5-3AA0A02D1E06}"/>
              </a:ext>
            </a:extLst>
          </p:cNvPr>
          <p:cNvCxnSpPr>
            <a:cxnSpLocks/>
            <a:stCxn id="22" idx="1"/>
          </p:cNvCxnSpPr>
          <p:nvPr/>
        </p:nvCxnSpPr>
        <p:spPr>
          <a:xfrm>
            <a:off x="5894962" y="5113170"/>
            <a:ext cx="0" cy="7425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2249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225E7-27E3-3F19-B7BA-96A5C030DA88}"/>
              </a:ext>
            </a:extLst>
          </p:cNvPr>
          <p:cNvSpPr txBox="1"/>
          <p:nvPr/>
        </p:nvSpPr>
        <p:spPr>
          <a:xfrm>
            <a:off x="3003259" y="0"/>
            <a:ext cx="6580356" cy="923330"/>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All Beauty review type Forecast</a:t>
            </a:r>
          </a:p>
          <a:p>
            <a:endParaRPr lang="en-US" dirty="0"/>
          </a:p>
        </p:txBody>
      </p:sp>
      <p:sp>
        <p:nvSpPr>
          <p:cNvPr id="3" name="TextBox 2">
            <a:extLst>
              <a:ext uri="{FF2B5EF4-FFF2-40B4-BE49-F238E27FC236}">
                <a16:creationId xmlns:a16="http://schemas.microsoft.com/office/drawing/2014/main" id="{5EC43733-5897-C385-E6A2-8715DB4ACE51}"/>
              </a:ext>
            </a:extLst>
          </p:cNvPr>
          <p:cNvSpPr txBox="1"/>
          <p:nvPr/>
        </p:nvSpPr>
        <p:spPr>
          <a:xfrm>
            <a:off x="7541702" y="1065402"/>
            <a:ext cx="4474129" cy="1477328"/>
          </a:xfrm>
          <a:prstGeom prst="rect">
            <a:avLst/>
          </a:prstGeom>
          <a:noFill/>
          <a:ln w="12700">
            <a:solidFill>
              <a:schemeClr val="tx1">
                <a:alpha val="89000"/>
              </a:schemeClr>
            </a:solidFill>
          </a:ln>
        </p:spPr>
        <p:txBody>
          <a:bodyPr wrap="square" rtlCol="0">
            <a:spAutoFit/>
          </a:bodyPr>
          <a:lstStyle/>
          <a:p>
            <a:r>
              <a:rPr lang="en-US" sz="2400" dirty="0">
                <a:effectLst>
                  <a:outerShdw blurRad="38100" dist="38100" dir="2700000" algn="tl">
                    <a:srgbClr val="000000">
                      <a:alpha val="43137"/>
                    </a:srgbClr>
                  </a:outerShdw>
                </a:effectLst>
              </a:rPr>
              <a:t>Positive reviews  of customer buying All beauty products are expected to increase steadily.</a:t>
            </a:r>
          </a:p>
          <a:p>
            <a:endParaRPr lang="en-US" dirty="0"/>
          </a:p>
        </p:txBody>
      </p:sp>
      <p:cxnSp>
        <p:nvCxnSpPr>
          <p:cNvPr id="6" name="Straight Arrow Connector 5">
            <a:extLst>
              <a:ext uri="{FF2B5EF4-FFF2-40B4-BE49-F238E27FC236}">
                <a16:creationId xmlns:a16="http://schemas.microsoft.com/office/drawing/2014/main" id="{77D3A12B-7073-859E-5692-CB1FE279BC92}"/>
              </a:ext>
            </a:extLst>
          </p:cNvPr>
          <p:cNvCxnSpPr/>
          <p:nvPr/>
        </p:nvCxnSpPr>
        <p:spPr>
          <a:xfrm>
            <a:off x="6325299" y="1593908"/>
            <a:ext cx="1124125" cy="0"/>
          </a:xfrm>
          <a:prstGeom prst="straightConnector1">
            <a:avLst/>
          </a:prstGeom>
          <a:ln>
            <a:tailEnd type="triangle"/>
          </a:ln>
          <a:effectLst>
            <a:glow rad="1016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DC64BAC5-4BB3-DC12-F19D-C559F054F726}"/>
              </a:ext>
            </a:extLst>
          </p:cNvPr>
          <p:cNvSpPr txBox="1"/>
          <p:nvPr/>
        </p:nvSpPr>
        <p:spPr>
          <a:xfrm>
            <a:off x="331811" y="4241260"/>
            <a:ext cx="3929975" cy="1200329"/>
          </a:xfrm>
          <a:prstGeom prst="rect">
            <a:avLst/>
          </a:prstGeom>
          <a:noFill/>
          <a:ln w="12700">
            <a:solidFill>
              <a:schemeClr val="tx1">
                <a:alpha val="78000"/>
              </a:schemeClr>
            </a:solidFill>
          </a:ln>
        </p:spPr>
        <p:txBody>
          <a:bodyPr wrap="square" rtlCol="0">
            <a:spAutoFit/>
          </a:bodyPr>
          <a:lstStyle/>
          <a:p>
            <a:r>
              <a:rPr lang="en-US" sz="2400" dirty="0">
                <a:effectLst>
                  <a:outerShdw blurRad="38100" dist="38100" dir="2700000" algn="tl">
                    <a:srgbClr val="000000">
                      <a:alpha val="43137"/>
                    </a:srgbClr>
                  </a:outerShdw>
                </a:effectLst>
              </a:rPr>
              <a:t>Negative reviews of customer buying All beauty products are expected to increase.</a:t>
            </a:r>
            <a:endParaRPr lang="en-US" dirty="0"/>
          </a:p>
        </p:txBody>
      </p:sp>
      <p:cxnSp>
        <p:nvCxnSpPr>
          <p:cNvPr id="10" name="Straight Arrow Connector 9">
            <a:extLst>
              <a:ext uri="{FF2B5EF4-FFF2-40B4-BE49-F238E27FC236}">
                <a16:creationId xmlns:a16="http://schemas.microsoft.com/office/drawing/2014/main" id="{A4F5DCA6-231C-5294-11CF-B32DF26A5195}"/>
              </a:ext>
            </a:extLst>
          </p:cNvPr>
          <p:cNvCxnSpPr/>
          <p:nvPr/>
        </p:nvCxnSpPr>
        <p:spPr>
          <a:xfrm flipH="1">
            <a:off x="4261786" y="4766553"/>
            <a:ext cx="1319690" cy="0"/>
          </a:xfrm>
          <a:prstGeom prst="straightConnector1">
            <a:avLst/>
          </a:prstGeom>
          <a:ln>
            <a:tailEnd type="triangle"/>
          </a:ln>
          <a:effectLst>
            <a:glow rad="1016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49D58AC8-5244-45BA-B663-9B0EE2BFD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7" y="710119"/>
            <a:ext cx="6242667" cy="29457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3C7EFA3A-093E-B9F9-44A0-B994B85BD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664" y="3748712"/>
            <a:ext cx="6449736" cy="30307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1" name="Straight Arrow Connector 10">
            <a:extLst>
              <a:ext uri="{FF2B5EF4-FFF2-40B4-BE49-F238E27FC236}">
                <a16:creationId xmlns:a16="http://schemas.microsoft.com/office/drawing/2014/main" id="{26851EC0-ADBD-3803-3994-0248E6F9017C}"/>
              </a:ext>
            </a:extLst>
          </p:cNvPr>
          <p:cNvCxnSpPr/>
          <p:nvPr/>
        </p:nvCxnSpPr>
        <p:spPr>
          <a:xfrm flipV="1">
            <a:off x="4158761" y="1680974"/>
            <a:ext cx="993531" cy="123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8423F1-4935-F759-6D5E-EDFDE4D2E943}"/>
              </a:ext>
            </a:extLst>
          </p:cNvPr>
          <p:cNvCxnSpPr/>
          <p:nvPr/>
        </p:nvCxnSpPr>
        <p:spPr>
          <a:xfrm>
            <a:off x="9935308" y="4975884"/>
            <a:ext cx="1046285" cy="87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2DCA3E3-9EFD-9A01-FC3D-A8C7D28548C8}"/>
              </a:ext>
            </a:extLst>
          </p:cNvPr>
          <p:cNvSpPr>
            <a:spLocks noGrp="1"/>
          </p:cNvSpPr>
          <p:nvPr>
            <p:ph type="ftr" sz="quarter" idx="11"/>
          </p:nvPr>
        </p:nvSpPr>
        <p:spPr>
          <a:xfrm>
            <a:off x="11734801" y="0"/>
            <a:ext cx="457199" cy="365125"/>
          </a:xfrm>
        </p:spPr>
        <p:txBody>
          <a:bodyPr/>
          <a:lstStyle/>
          <a:p>
            <a:r>
              <a:rPr lang="en-US" b="1" dirty="0"/>
              <a:t>16</a:t>
            </a:r>
          </a:p>
        </p:txBody>
      </p:sp>
      <p:sp>
        <p:nvSpPr>
          <p:cNvPr id="7" name="Rectangle 6">
            <a:extLst>
              <a:ext uri="{FF2B5EF4-FFF2-40B4-BE49-F238E27FC236}">
                <a16:creationId xmlns:a16="http://schemas.microsoft.com/office/drawing/2014/main" id="{E33F702D-339D-1F5F-5585-F94402CDE158}"/>
              </a:ext>
            </a:extLst>
          </p:cNvPr>
          <p:cNvSpPr/>
          <p:nvPr/>
        </p:nvSpPr>
        <p:spPr>
          <a:xfrm>
            <a:off x="98347" y="1804066"/>
            <a:ext cx="155643" cy="75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7FF2824-2882-9E17-2A52-8738552A0B73}"/>
              </a:ext>
            </a:extLst>
          </p:cNvPr>
          <p:cNvPicPr>
            <a:picLocks noChangeAspect="1"/>
          </p:cNvPicPr>
          <p:nvPr/>
        </p:nvPicPr>
        <p:blipFill>
          <a:blip r:embed="rId4"/>
          <a:stretch>
            <a:fillRect/>
          </a:stretch>
        </p:blipFill>
        <p:spPr>
          <a:xfrm rot="16200000">
            <a:off x="-89406" y="2101564"/>
            <a:ext cx="804742" cy="377985"/>
          </a:xfrm>
          <a:prstGeom prst="rect">
            <a:avLst/>
          </a:prstGeom>
        </p:spPr>
      </p:pic>
      <p:cxnSp>
        <p:nvCxnSpPr>
          <p:cNvPr id="16" name="Straight Arrow Connector 15">
            <a:extLst>
              <a:ext uri="{FF2B5EF4-FFF2-40B4-BE49-F238E27FC236}">
                <a16:creationId xmlns:a16="http://schemas.microsoft.com/office/drawing/2014/main" id="{19F33C62-451D-4526-57E2-72002540A3AB}"/>
              </a:ext>
            </a:extLst>
          </p:cNvPr>
          <p:cNvCxnSpPr>
            <a:stCxn id="13" idx="3"/>
          </p:cNvCxnSpPr>
          <p:nvPr/>
        </p:nvCxnSpPr>
        <p:spPr>
          <a:xfrm flipV="1">
            <a:off x="312965" y="1332689"/>
            <a:ext cx="0" cy="5554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3D1672CE-9641-70B2-D9A2-5735408FC20B}"/>
              </a:ext>
            </a:extLst>
          </p:cNvPr>
          <p:cNvSpPr/>
          <p:nvPr/>
        </p:nvSpPr>
        <p:spPr>
          <a:xfrm>
            <a:off x="5656633" y="4931923"/>
            <a:ext cx="145915" cy="700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48F0675-8FC0-213B-8331-84E21E0EC6C4}"/>
              </a:ext>
            </a:extLst>
          </p:cNvPr>
          <p:cNvSpPr txBox="1"/>
          <p:nvPr/>
        </p:nvSpPr>
        <p:spPr>
          <a:xfrm rot="16200000">
            <a:off x="5282540" y="4498599"/>
            <a:ext cx="894100" cy="307777"/>
          </a:xfrm>
          <a:prstGeom prst="rect">
            <a:avLst/>
          </a:prstGeom>
          <a:noFill/>
        </p:spPr>
        <p:txBody>
          <a:bodyPr wrap="square">
            <a:spAutoFit/>
          </a:bodyPr>
          <a:lstStyle/>
          <a:p>
            <a:r>
              <a:rPr lang="en-US" sz="1400" b="1" dirty="0"/>
              <a:t>Negative</a:t>
            </a:r>
          </a:p>
        </p:txBody>
      </p:sp>
      <p:cxnSp>
        <p:nvCxnSpPr>
          <p:cNvPr id="22" name="Straight Arrow Connector 21">
            <a:extLst>
              <a:ext uri="{FF2B5EF4-FFF2-40B4-BE49-F238E27FC236}">
                <a16:creationId xmlns:a16="http://schemas.microsoft.com/office/drawing/2014/main" id="{2B3112CF-A0DC-4FB4-1959-090E61B3BD60}"/>
              </a:ext>
            </a:extLst>
          </p:cNvPr>
          <p:cNvCxnSpPr/>
          <p:nvPr/>
        </p:nvCxnSpPr>
        <p:spPr>
          <a:xfrm>
            <a:off x="5729590" y="5099538"/>
            <a:ext cx="0" cy="693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C6FA8DC3-0BBC-CFFA-3743-5D51DEA6684B}"/>
              </a:ext>
            </a:extLst>
          </p:cNvPr>
          <p:cNvSpPr/>
          <p:nvPr/>
        </p:nvSpPr>
        <p:spPr>
          <a:xfrm>
            <a:off x="5629993" y="5063807"/>
            <a:ext cx="45719" cy="53277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84441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20E6C9C-E629-7A70-8D94-4F0E54A011A3}"/>
              </a:ext>
            </a:extLst>
          </p:cNvPr>
          <p:cNvGraphicFramePr>
            <a:graphicFrameLocks noGrp="1"/>
          </p:cNvGraphicFramePr>
          <p:nvPr>
            <p:extLst>
              <p:ext uri="{D42A27DB-BD31-4B8C-83A1-F6EECF244321}">
                <p14:modId xmlns:p14="http://schemas.microsoft.com/office/powerpoint/2010/main" val="873848442"/>
              </p:ext>
            </p:extLst>
          </p:nvPr>
        </p:nvGraphicFramePr>
        <p:xfrm>
          <a:off x="481666" y="2598451"/>
          <a:ext cx="10851618" cy="4013365"/>
        </p:xfrm>
        <a:graphic>
          <a:graphicData uri="http://schemas.openxmlformats.org/drawingml/2006/table">
            <a:tbl>
              <a:tblPr>
                <a:tableStyleId>{5C22544A-7EE6-4342-B048-85BDC9FD1C3A}</a:tableStyleId>
              </a:tblPr>
              <a:tblGrid>
                <a:gridCol w="2734266">
                  <a:extLst>
                    <a:ext uri="{9D8B030D-6E8A-4147-A177-3AD203B41FA5}">
                      <a16:colId xmlns:a16="http://schemas.microsoft.com/office/drawing/2014/main" val="1301774928"/>
                    </a:ext>
                  </a:extLst>
                </a:gridCol>
                <a:gridCol w="1975399">
                  <a:extLst>
                    <a:ext uri="{9D8B030D-6E8A-4147-A177-3AD203B41FA5}">
                      <a16:colId xmlns:a16="http://schemas.microsoft.com/office/drawing/2014/main" val="1094165582"/>
                    </a:ext>
                  </a:extLst>
                </a:gridCol>
                <a:gridCol w="2724121">
                  <a:extLst>
                    <a:ext uri="{9D8B030D-6E8A-4147-A177-3AD203B41FA5}">
                      <a16:colId xmlns:a16="http://schemas.microsoft.com/office/drawing/2014/main" val="1847894686"/>
                    </a:ext>
                  </a:extLst>
                </a:gridCol>
                <a:gridCol w="1708916">
                  <a:extLst>
                    <a:ext uri="{9D8B030D-6E8A-4147-A177-3AD203B41FA5}">
                      <a16:colId xmlns:a16="http://schemas.microsoft.com/office/drawing/2014/main" val="3029074903"/>
                    </a:ext>
                  </a:extLst>
                </a:gridCol>
                <a:gridCol w="1708916">
                  <a:extLst>
                    <a:ext uri="{9D8B030D-6E8A-4147-A177-3AD203B41FA5}">
                      <a16:colId xmlns:a16="http://schemas.microsoft.com/office/drawing/2014/main" val="3549595561"/>
                    </a:ext>
                  </a:extLst>
                </a:gridCol>
              </a:tblGrid>
              <a:tr h="811932">
                <a:tc>
                  <a:txBody>
                    <a:bodyPr/>
                    <a:lstStyle/>
                    <a:p>
                      <a:pPr algn="ctr" fontAlgn="ctr"/>
                      <a:r>
                        <a:rPr lang="en-US" sz="1800" b="1" u="none" strike="noStrike" dirty="0">
                          <a:effectLst>
                            <a:outerShdw blurRad="38100" dist="38100" dir="2700000" algn="tl">
                              <a:srgbClr val="000000">
                                <a:alpha val="43137"/>
                              </a:srgbClr>
                            </a:outerShdw>
                          </a:effectLst>
                        </a:rPr>
                        <a:t>Dataset</a:t>
                      </a:r>
                      <a:endParaRPr lang="en-US" sz="18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outerShdw blurRad="38100" dist="38100" dir="2700000" algn="tl">
                              <a:srgbClr val="000000">
                                <a:alpha val="43137"/>
                              </a:srgbClr>
                            </a:outerShdw>
                          </a:effectLst>
                        </a:rPr>
                        <a:t>Sentiments</a:t>
                      </a:r>
                      <a:endParaRPr lang="en-US" sz="18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outerShdw blurRad="38100" dist="38100" dir="2700000" algn="tl">
                              <a:srgbClr val="000000">
                                <a:alpha val="43137"/>
                              </a:srgbClr>
                            </a:outerShdw>
                          </a:effectLst>
                        </a:rPr>
                        <a:t>Model Used</a:t>
                      </a:r>
                      <a:endParaRPr lang="en-US" sz="18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outerShdw blurRad="38100" dist="38100" dir="2700000" algn="tl">
                              <a:srgbClr val="000000">
                                <a:alpha val="43137"/>
                              </a:srgbClr>
                            </a:outerShdw>
                          </a:effectLst>
                        </a:rPr>
                        <a:t>RMSE</a:t>
                      </a:r>
                      <a:endParaRPr lang="en-US" sz="18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outerShdw blurRad="38100" dist="38100" dir="2700000" algn="tl">
                              <a:srgbClr val="000000">
                                <a:alpha val="43137"/>
                              </a:srgbClr>
                            </a:outerShdw>
                          </a:effectLst>
                        </a:rPr>
                        <a:t>MSE</a:t>
                      </a:r>
                      <a:endParaRPr lang="en-US" sz="18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558831267"/>
                  </a:ext>
                </a:extLst>
              </a:tr>
              <a:tr h="792106">
                <a:tc rowSpan="2">
                  <a:txBody>
                    <a:bodyPr/>
                    <a:lstStyle/>
                    <a:p>
                      <a:pPr algn="ctr" fontAlgn="ctr"/>
                      <a:r>
                        <a:rPr lang="en-US" sz="1600" u="none" strike="noStrike" dirty="0">
                          <a:effectLst>
                            <a:outerShdw blurRad="38100" dist="38100" dir="2700000" algn="tl">
                              <a:srgbClr val="000000">
                                <a:alpha val="43137"/>
                              </a:srgbClr>
                            </a:outerShdw>
                          </a:effectLst>
                        </a:rPr>
                        <a:t>Luxury beauty</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Positive</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SARIMA</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a:effectLst>
                            <a:outerShdw blurRad="38100" dist="38100" dir="2700000" algn="tl">
                              <a:srgbClr val="000000">
                                <a:alpha val="43137"/>
                              </a:srgbClr>
                            </a:outerShdw>
                          </a:effectLst>
                        </a:rPr>
                        <a:t>0.05358</a:t>
                      </a:r>
                      <a:endParaRPr lang="en-US" sz="16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0.00286</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128210653"/>
                  </a:ext>
                </a:extLst>
              </a:tr>
              <a:tr h="792106">
                <a:tc vMerge="1">
                  <a:txBody>
                    <a:bodyPr/>
                    <a:lstStyle/>
                    <a:p>
                      <a:endParaRPr lang="en-US"/>
                    </a:p>
                  </a:txBody>
                  <a:tcPr/>
                </a:tc>
                <a:tc>
                  <a:txBody>
                    <a:bodyPr/>
                    <a:lstStyle/>
                    <a:p>
                      <a:pPr algn="ctr" fontAlgn="ctr"/>
                      <a:r>
                        <a:rPr lang="en-US" sz="1600" u="none" strike="noStrike" dirty="0">
                          <a:effectLst>
                            <a:outerShdw blurRad="38100" dist="38100" dir="2700000" algn="tl">
                              <a:srgbClr val="000000">
                                <a:alpha val="43137"/>
                              </a:srgbClr>
                            </a:outerShdw>
                          </a:effectLst>
                        </a:rPr>
                        <a:t>Negative</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SARIMA</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0.02437</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a:effectLst>
                            <a:outerShdw blurRad="38100" dist="38100" dir="2700000" algn="tl">
                              <a:srgbClr val="000000">
                                <a:alpha val="43137"/>
                              </a:srgbClr>
                            </a:outerShdw>
                          </a:effectLst>
                        </a:rPr>
                        <a:t>0.00059</a:t>
                      </a:r>
                      <a:endParaRPr lang="en-US" sz="16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785127362"/>
                  </a:ext>
                </a:extLst>
              </a:tr>
              <a:tr h="792106">
                <a:tc rowSpan="2">
                  <a:txBody>
                    <a:bodyPr/>
                    <a:lstStyle/>
                    <a:p>
                      <a:pPr algn="ctr" fontAlgn="ctr"/>
                      <a:r>
                        <a:rPr lang="en-US" sz="1600" u="none" strike="noStrike" dirty="0">
                          <a:effectLst>
                            <a:outerShdw blurRad="38100" dist="38100" dir="2700000" algn="tl">
                              <a:srgbClr val="000000">
                                <a:alpha val="43137"/>
                              </a:srgbClr>
                            </a:outerShdw>
                          </a:effectLst>
                        </a:rPr>
                        <a:t>All Beauty</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Positive</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SARIMA</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0.03111</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a:effectLst>
                            <a:outerShdw blurRad="38100" dist="38100" dir="2700000" algn="tl">
                              <a:srgbClr val="000000">
                                <a:alpha val="43137"/>
                              </a:srgbClr>
                            </a:outerShdw>
                          </a:effectLst>
                        </a:rPr>
                        <a:t>0.00096</a:t>
                      </a:r>
                      <a:endParaRPr lang="en-US" sz="16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720730753"/>
                  </a:ext>
                </a:extLst>
              </a:tr>
              <a:tr h="825115">
                <a:tc vMerge="1">
                  <a:txBody>
                    <a:bodyPr/>
                    <a:lstStyle/>
                    <a:p>
                      <a:endParaRPr lang="en-US"/>
                    </a:p>
                  </a:txBody>
                  <a:tcPr/>
                </a:tc>
                <a:tc>
                  <a:txBody>
                    <a:bodyPr/>
                    <a:lstStyle/>
                    <a:p>
                      <a:pPr algn="ctr" fontAlgn="ctr"/>
                      <a:r>
                        <a:rPr lang="en-US" sz="1600" u="none" strike="noStrike" dirty="0">
                          <a:effectLst>
                            <a:outerShdw blurRad="38100" dist="38100" dir="2700000" algn="tl">
                              <a:srgbClr val="000000">
                                <a:alpha val="43137"/>
                              </a:srgbClr>
                            </a:outerShdw>
                          </a:effectLst>
                        </a:rPr>
                        <a:t>Negative</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SARIMA</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0.02801</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0.00078</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35297228"/>
                  </a:ext>
                </a:extLst>
              </a:tr>
            </a:tbl>
          </a:graphicData>
        </a:graphic>
      </p:graphicFrame>
      <p:sp>
        <p:nvSpPr>
          <p:cNvPr id="4" name="TextBox 3">
            <a:extLst>
              <a:ext uri="{FF2B5EF4-FFF2-40B4-BE49-F238E27FC236}">
                <a16:creationId xmlns:a16="http://schemas.microsoft.com/office/drawing/2014/main" id="{834398CC-E54E-ED62-BE97-C01B4013FB6B}"/>
              </a:ext>
            </a:extLst>
          </p:cNvPr>
          <p:cNvSpPr txBox="1"/>
          <p:nvPr/>
        </p:nvSpPr>
        <p:spPr>
          <a:xfrm>
            <a:off x="481666" y="1989195"/>
            <a:ext cx="4962788" cy="461665"/>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rPr>
              <a:t>Time Series analysis Results:-</a:t>
            </a:r>
          </a:p>
        </p:txBody>
      </p:sp>
      <p:sp>
        <p:nvSpPr>
          <p:cNvPr id="7" name="TextBox 6">
            <a:extLst>
              <a:ext uri="{FF2B5EF4-FFF2-40B4-BE49-F238E27FC236}">
                <a16:creationId xmlns:a16="http://schemas.microsoft.com/office/drawing/2014/main" id="{4CAF16D1-7DEE-B4DE-819B-6C820C14587E}"/>
              </a:ext>
            </a:extLst>
          </p:cNvPr>
          <p:cNvSpPr txBox="1"/>
          <p:nvPr/>
        </p:nvSpPr>
        <p:spPr>
          <a:xfrm>
            <a:off x="481666" y="1265701"/>
            <a:ext cx="8317522"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Models used and their performances</a:t>
            </a:r>
          </a:p>
        </p:txBody>
      </p:sp>
      <p:sp>
        <p:nvSpPr>
          <p:cNvPr id="5" name="Footer Placeholder 4">
            <a:extLst>
              <a:ext uri="{FF2B5EF4-FFF2-40B4-BE49-F238E27FC236}">
                <a16:creationId xmlns:a16="http://schemas.microsoft.com/office/drawing/2014/main" id="{15C24F9C-BE9A-33C5-BD72-AAA052EAC845}"/>
              </a:ext>
            </a:extLst>
          </p:cNvPr>
          <p:cNvSpPr>
            <a:spLocks noGrp="1"/>
          </p:cNvSpPr>
          <p:nvPr>
            <p:ph type="ftr" sz="quarter" idx="11"/>
          </p:nvPr>
        </p:nvSpPr>
        <p:spPr>
          <a:xfrm>
            <a:off x="11767038" y="0"/>
            <a:ext cx="424962" cy="365125"/>
          </a:xfrm>
        </p:spPr>
        <p:txBody>
          <a:bodyPr/>
          <a:lstStyle/>
          <a:p>
            <a:r>
              <a:rPr lang="en-US" b="1" dirty="0"/>
              <a:t>18</a:t>
            </a:r>
          </a:p>
        </p:txBody>
      </p:sp>
      <p:sp>
        <p:nvSpPr>
          <p:cNvPr id="2" name="TextBox 1">
            <a:extLst>
              <a:ext uri="{FF2B5EF4-FFF2-40B4-BE49-F238E27FC236}">
                <a16:creationId xmlns:a16="http://schemas.microsoft.com/office/drawing/2014/main" id="{06BAD8BC-2D36-D0B8-4C1A-62867F2C543A}"/>
              </a:ext>
            </a:extLst>
          </p:cNvPr>
          <p:cNvSpPr txBox="1"/>
          <p:nvPr/>
        </p:nvSpPr>
        <p:spPr>
          <a:xfrm>
            <a:off x="641838" y="3244362"/>
            <a:ext cx="3974124" cy="457200"/>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7EB836B2-BF9B-347E-2E21-BDD0957B1F55}"/>
              </a:ext>
            </a:extLst>
          </p:cNvPr>
          <p:cNvSpPr txBox="1"/>
          <p:nvPr/>
        </p:nvSpPr>
        <p:spPr>
          <a:xfrm>
            <a:off x="3314701" y="70182"/>
            <a:ext cx="4413738" cy="1046440"/>
          </a:xfrm>
          <a:prstGeom prst="rect">
            <a:avLst/>
          </a:prstGeom>
          <a:solidFill>
            <a:schemeClr val="accent1">
              <a:lumMod val="20000"/>
              <a:lumOff val="80000"/>
            </a:schemeClr>
          </a:solidFill>
        </p:spPr>
        <p:txBody>
          <a:bodyPr wrap="square" rtlCol="0">
            <a:spAutoFit/>
          </a:bodyPr>
          <a:lstStyle/>
          <a:p>
            <a:r>
              <a:rPr lang="en-US" sz="4400" b="1" dirty="0">
                <a:effectLst>
                  <a:outerShdw blurRad="38100" dist="38100" dir="2700000" algn="tl">
                    <a:srgbClr val="000000">
                      <a:alpha val="43137"/>
                    </a:srgbClr>
                  </a:outerShdw>
                </a:effectLst>
              </a:rPr>
              <a:t>Technical Analysis</a:t>
            </a:r>
          </a:p>
          <a:p>
            <a:endParaRPr lang="en-US" dirty="0"/>
          </a:p>
        </p:txBody>
      </p:sp>
    </p:spTree>
    <p:extLst>
      <p:ext uri="{BB962C8B-B14F-4D97-AF65-F5344CB8AC3E}">
        <p14:creationId xmlns:p14="http://schemas.microsoft.com/office/powerpoint/2010/main" val="86425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20D81B-EF2C-17A8-1033-A7137AF9F344}"/>
              </a:ext>
            </a:extLst>
          </p:cNvPr>
          <p:cNvSpPr>
            <a:spLocks noGrp="1"/>
          </p:cNvSpPr>
          <p:nvPr>
            <p:ph type="ftr" sz="quarter" idx="11"/>
          </p:nvPr>
        </p:nvSpPr>
        <p:spPr/>
        <p:txBody>
          <a:bodyPr/>
          <a:lstStyle/>
          <a:p>
            <a:r>
              <a:rPr lang="en-US"/>
              <a:t>1</a:t>
            </a:r>
          </a:p>
        </p:txBody>
      </p:sp>
      <p:sp>
        <p:nvSpPr>
          <p:cNvPr id="3" name="TextBox 2">
            <a:extLst>
              <a:ext uri="{FF2B5EF4-FFF2-40B4-BE49-F238E27FC236}">
                <a16:creationId xmlns:a16="http://schemas.microsoft.com/office/drawing/2014/main" id="{71CC46AA-0846-47A4-E7C4-478298139833}"/>
              </a:ext>
            </a:extLst>
          </p:cNvPr>
          <p:cNvSpPr txBox="1"/>
          <p:nvPr/>
        </p:nvSpPr>
        <p:spPr>
          <a:xfrm>
            <a:off x="378070" y="136525"/>
            <a:ext cx="8721968"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Library used for sentiment analysis:-</a:t>
            </a:r>
          </a:p>
        </p:txBody>
      </p:sp>
      <p:sp>
        <p:nvSpPr>
          <p:cNvPr id="4" name="TextBox 3">
            <a:extLst>
              <a:ext uri="{FF2B5EF4-FFF2-40B4-BE49-F238E27FC236}">
                <a16:creationId xmlns:a16="http://schemas.microsoft.com/office/drawing/2014/main" id="{7DC18431-CF48-3E98-AD12-EA7BC13C4FA3}"/>
              </a:ext>
            </a:extLst>
          </p:cNvPr>
          <p:cNvSpPr txBox="1"/>
          <p:nvPr/>
        </p:nvSpPr>
        <p:spPr>
          <a:xfrm>
            <a:off x="378069" y="856497"/>
            <a:ext cx="9416561" cy="2677656"/>
          </a:xfrm>
          <a:prstGeom prst="rect">
            <a:avLst/>
          </a:prstGeom>
          <a:noFill/>
        </p:spPr>
        <p:txBody>
          <a:bodyPr wrap="square" rtlCol="0">
            <a:spAutoFit/>
          </a:bodyPr>
          <a:lstStyle/>
          <a:p>
            <a:pPr marL="285750" indent="-285750">
              <a:buFont typeface="Wingdings" panose="05000000000000000000" pitchFamily="2" charset="2"/>
              <a:buChar char="q"/>
            </a:pPr>
            <a:r>
              <a:rPr lang="en-US" sz="2400" dirty="0">
                <a:effectLst>
                  <a:outerShdw blurRad="38100" dist="38100" dir="2700000" algn="tl">
                    <a:srgbClr val="000000">
                      <a:alpha val="43137"/>
                    </a:srgbClr>
                  </a:outerShdw>
                </a:effectLst>
              </a:rPr>
              <a:t>Text Blob</a:t>
            </a:r>
          </a:p>
          <a:p>
            <a:pPr marL="800100" lvl="1" indent="-342900">
              <a:buFont typeface="Wingdings" panose="05000000000000000000" pitchFamily="2" charset="2"/>
              <a:buChar char="§"/>
            </a:pPr>
            <a:r>
              <a:rPr lang="en-US" sz="2400" dirty="0">
                <a:effectLst>
                  <a:outerShdw blurRad="38100" dist="38100" dir="2700000" algn="tl">
                    <a:srgbClr val="000000">
                      <a:alpha val="43137"/>
                    </a:srgbClr>
                  </a:outerShdw>
                </a:effectLst>
              </a:rPr>
              <a:t>Input- Review text</a:t>
            </a:r>
          </a:p>
          <a:p>
            <a:pPr marL="800100" lvl="1" indent="-342900">
              <a:buFont typeface="Wingdings" panose="05000000000000000000" pitchFamily="2" charset="2"/>
              <a:buChar char="§"/>
            </a:pPr>
            <a:r>
              <a:rPr lang="en-US" sz="2400" dirty="0">
                <a:effectLst>
                  <a:outerShdw blurRad="38100" dist="38100" dir="2700000" algn="tl">
                    <a:srgbClr val="000000">
                      <a:alpha val="43137"/>
                    </a:srgbClr>
                  </a:outerShdw>
                </a:effectLst>
              </a:rPr>
              <a:t>Output- Polarity score and  subjectivity</a:t>
            </a:r>
          </a:p>
          <a:p>
            <a:pPr marL="800100" lvl="1" indent="-342900">
              <a:buFont typeface="Wingdings" panose="05000000000000000000" pitchFamily="2" charset="2"/>
              <a:buChar char="§"/>
            </a:pPr>
            <a:r>
              <a:rPr lang="en-US" sz="2400" dirty="0">
                <a:effectLst>
                  <a:outerShdw blurRad="38100" dist="38100" dir="2700000" algn="tl">
                    <a:srgbClr val="000000">
                      <a:alpha val="43137"/>
                    </a:srgbClr>
                  </a:outerShdw>
                </a:effectLst>
              </a:rPr>
              <a:t>Range for positive review-&gt; 0.1 to 1 (polarity score)</a:t>
            </a:r>
          </a:p>
          <a:p>
            <a:pPr marL="800100" lvl="1" indent="-342900">
              <a:buFont typeface="Wingdings" panose="05000000000000000000" pitchFamily="2" charset="2"/>
              <a:buChar char="§"/>
            </a:pPr>
            <a:r>
              <a:rPr lang="en-US" sz="2400" dirty="0">
                <a:effectLst>
                  <a:outerShdw blurRad="38100" dist="38100" dir="2700000" algn="tl">
                    <a:srgbClr val="000000">
                      <a:alpha val="43137"/>
                    </a:srgbClr>
                  </a:outerShdw>
                </a:effectLst>
              </a:rPr>
              <a:t>Range for negative review-&gt; 0 to -1(polarity score)</a:t>
            </a:r>
          </a:p>
          <a:p>
            <a:pPr marL="800100" lvl="1" indent="-342900">
              <a:buFont typeface="Wingdings" panose="05000000000000000000" pitchFamily="2" charset="2"/>
              <a:buChar char="§"/>
            </a:pPr>
            <a:r>
              <a:rPr lang="en-US" sz="2400" dirty="0">
                <a:effectLst>
                  <a:outerShdw blurRad="38100" dist="38100" dir="2700000" algn="tl">
                    <a:srgbClr val="000000">
                      <a:alpha val="43137"/>
                    </a:srgbClr>
                  </a:outerShdw>
                </a:effectLst>
              </a:rPr>
              <a:t>Range for neutral reviews-&gt; 0 to 0.1 (polarity score)</a:t>
            </a:r>
          </a:p>
          <a:p>
            <a:pPr lvl="1"/>
            <a:endParaRPr lang="en-US" sz="2400"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8B182EFD-FF53-87D9-4774-5FFC608F5B00}"/>
              </a:ext>
            </a:extLst>
          </p:cNvPr>
          <p:cNvSpPr txBox="1"/>
          <p:nvPr/>
        </p:nvSpPr>
        <p:spPr>
          <a:xfrm>
            <a:off x="378069" y="3247808"/>
            <a:ext cx="7112977"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Problem in luxury beauty dataset:-</a:t>
            </a:r>
          </a:p>
        </p:txBody>
      </p:sp>
      <p:sp>
        <p:nvSpPr>
          <p:cNvPr id="6" name="TextBox 5">
            <a:extLst>
              <a:ext uri="{FF2B5EF4-FFF2-40B4-BE49-F238E27FC236}">
                <a16:creationId xmlns:a16="http://schemas.microsoft.com/office/drawing/2014/main" id="{486FE90D-0493-B07F-DA14-400F26DA8F3D}"/>
              </a:ext>
            </a:extLst>
          </p:cNvPr>
          <p:cNvSpPr txBox="1"/>
          <p:nvPr/>
        </p:nvSpPr>
        <p:spPr>
          <a:xfrm>
            <a:off x="378069" y="3993162"/>
            <a:ext cx="11579469" cy="1446550"/>
          </a:xfrm>
          <a:prstGeom prst="rect">
            <a:avLst/>
          </a:prstGeom>
          <a:noFill/>
        </p:spPr>
        <p:txBody>
          <a:bodyPr wrap="square" rtlCol="0">
            <a:spAutoFit/>
          </a:bodyPr>
          <a:lstStyle/>
          <a:p>
            <a:pPr algn="just"/>
            <a:r>
              <a:rPr lang="en-US" sz="2200" dirty="0">
                <a:effectLst>
                  <a:outerShdw blurRad="38100" dist="38100" dir="2700000" algn="tl">
                    <a:srgbClr val="000000">
                      <a:alpha val="43137"/>
                    </a:srgbClr>
                  </a:outerShdw>
                </a:effectLst>
              </a:rPr>
              <a:t>In luxury beauty we had approx. 99% empty string in the column ‘brand’, replacing them with any Statistical measure will have cause unnecessary biasness in the data. To overcome this problem we used NER (Named Entity Recognition) in which we derived the brand name from description of the product by identifying the organization(org) name.</a:t>
            </a:r>
          </a:p>
        </p:txBody>
      </p:sp>
      <p:pic>
        <p:nvPicPr>
          <p:cNvPr id="1028" name="Picture 4" descr="Spacy Installation and Basic Operations | NLP Text Processing Library ...">
            <a:extLst>
              <a:ext uri="{FF2B5EF4-FFF2-40B4-BE49-F238E27FC236}">
                <a16:creationId xmlns:a16="http://schemas.microsoft.com/office/drawing/2014/main" id="{DDB849CF-0E3C-7FC4-3864-E935B8BB7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661" y="5511234"/>
            <a:ext cx="9223131" cy="1346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45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CEE0A-C318-7619-3B7B-449C6C1A53BB}"/>
              </a:ext>
            </a:extLst>
          </p:cNvPr>
          <p:cNvSpPr txBox="1"/>
          <p:nvPr/>
        </p:nvSpPr>
        <p:spPr>
          <a:xfrm>
            <a:off x="3635982" y="-144949"/>
            <a:ext cx="4563611" cy="769441"/>
          </a:xfrm>
          <a:prstGeom prst="rect">
            <a:avLst/>
          </a:prstGeom>
          <a:noFill/>
        </p:spPr>
        <p:txBody>
          <a:bodyPr wrap="square" rtlCol="0">
            <a:spAutoFit/>
          </a:bodyPr>
          <a:lstStyle/>
          <a:p>
            <a:r>
              <a:rPr lang="en-US" sz="4400" b="1" u="sng" dirty="0">
                <a:effectLst>
                  <a:outerShdw blurRad="38100" dist="38100" dir="2700000" algn="tl">
                    <a:srgbClr val="000000">
                      <a:alpha val="43137"/>
                    </a:srgbClr>
                  </a:outerShdw>
                </a:effectLst>
              </a:rPr>
              <a:t>Business Insights</a:t>
            </a:r>
          </a:p>
        </p:txBody>
      </p:sp>
      <p:sp>
        <p:nvSpPr>
          <p:cNvPr id="3" name="TextBox 2">
            <a:extLst>
              <a:ext uri="{FF2B5EF4-FFF2-40B4-BE49-F238E27FC236}">
                <a16:creationId xmlns:a16="http://schemas.microsoft.com/office/drawing/2014/main" id="{B540AC66-040B-CA87-B577-B144A1C1AD60}"/>
              </a:ext>
            </a:extLst>
          </p:cNvPr>
          <p:cNvSpPr txBox="1"/>
          <p:nvPr/>
        </p:nvSpPr>
        <p:spPr>
          <a:xfrm>
            <a:off x="0" y="624492"/>
            <a:ext cx="12192000" cy="6863417"/>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Positive sentiment </a:t>
            </a:r>
            <a:r>
              <a:rPr lang="en-US" sz="2000" dirty="0">
                <a:latin typeface="Times New Roman" panose="02020603050405020304" pitchFamily="18" charset="0"/>
                <a:cs typeface="Times New Roman" panose="02020603050405020304" pitchFamily="18" charset="0"/>
              </a:rPr>
              <a:t>reviews are more in number than </a:t>
            </a:r>
            <a:r>
              <a:rPr lang="en-US" sz="2000" b="1" dirty="0">
                <a:latin typeface="Times New Roman" panose="02020603050405020304" pitchFamily="18" charset="0"/>
                <a:cs typeface="Times New Roman" panose="02020603050405020304" pitchFamily="18" charset="0"/>
              </a:rPr>
              <a:t>negative sentiment </a:t>
            </a:r>
            <a:r>
              <a:rPr lang="en-US" sz="2000" dirty="0">
                <a:latin typeface="Times New Roman" panose="02020603050405020304" pitchFamily="18" charset="0"/>
                <a:cs typeface="Times New Roman" panose="02020603050405020304" pitchFamily="18" charset="0"/>
              </a:rPr>
              <a:t>reviews</a:t>
            </a:r>
          </a:p>
          <a:p>
            <a:r>
              <a:rPr lang="en-US" sz="2000" b="1" u="sng" dirty="0">
                <a:latin typeface="Times New Roman" panose="02020603050405020304" pitchFamily="18" charset="0"/>
                <a:cs typeface="Times New Roman" panose="02020603050405020304" pitchFamily="18" charset="0"/>
              </a:rPr>
              <a:t>Reason for review type</a:t>
            </a:r>
            <a:r>
              <a:rPr lang="en-US"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endParaRPr lang="en-US"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Positive</a:t>
            </a:r>
            <a:r>
              <a:rPr lang="en-US" dirty="0">
                <a:latin typeface="Times New Roman" panose="02020603050405020304" pitchFamily="18" charset="0"/>
                <a:cs typeface="Times New Roman" panose="02020603050405020304" pitchFamily="18" charset="0"/>
              </a:rPr>
              <a:t>:-Good quality, good packaging, receive compliments ,comfortable, amazing smell, moisturizes well, even textured, soft touch, long-lasting.</a:t>
            </a:r>
          </a:p>
          <a:p>
            <a:pPr marL="1200150" lvl="2"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Negative</a:t>
            </a:r>
            <a:r>
              <a:rPr lang="en-US" dirty="0">
                <a:latin typeface="Times New Roman" panose="02020603050405020304" pitchFamily="18" charset="0"/>
                <a:cs typeface="Times New Roman" panose="02020603050405020304" pitchFamily="18" charset="0"/>
              </a:rPr>
              <a:t>:-Costly, awful, </a:t>
            </a:r>
            <a:r>
              <a:rPr lang="en-US" sz="1800" dirty="0">
                <a:latin typeface="Times New Roman" panose="02020603050405020304" pitchFamily="18" charset="0"/>
                <a:cs typeface="Times New Roman" panose="02020603050405020304" pitchFamily="18" charset="0"/>
              </a:rPr>
              <a:t>products is not same as expected, less quantity, poor quality,</a:t>
            </a:r>
          </a:p>
          <a:p>
            <a:pPr lvl="2"/>
            <a:r>
              <a:rPr lang="en-US" dirty="0">
                <a:latin typeface="Times New Roman" panose="02020603050405020304" pitchFamily="18" charset="0"/>
                <a:cs typeface="Times New Roman" panose="02020603050405020304" pitchFamily="18" charset="0"/>
              </a:rPr>
              <a:t>     dull, sticky, waste of money ,bad packaging.</a:t>
            </a:r>
          </a:p>
          <a:p>
            <a:pPr lvl="2"/>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After the analysis we observed that the </a:t>
            </a:r>
            <a:r>
              <a:rPr lang="en-US" sz="2000" b="1" dirty="0">
                <a:latin typeface="Times New Roman" panose="02020603050405020304" pitchFamily="18" charset="0"/>
                <a:cs typeface="Times New Roman" panose="02020603050405020304" pitchFamily="18" charset="0"/>
              </a:rPr>
              <a:t>positive reviews</a:t>
            </a:r>
            <a:r>
              <a:rPr lang="en-US" sz="2000" dirty="0">
                <a:latin typeface="Times New Roman" panose="02020603050405020304" pitchFamily="18" charset="0"/>
                <a:cs typeface="Times New Roman" panose="02020603050405020304" pitchFamily="18" charset="0"/>
              </a:rPr>
              <a:t> are going to increase.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Demand for top performing brands is expected to increase</a:t>
            </a:r>
          </a:p>
          <a:p>
            <a:pPr marL="742950" lvl="1"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Top 3 identified brands for </a:t>
            </a:r>
            <a:r>
              <a:rPr lang="en-US" b="1" dirty="0">
                <a:latin typeface="Times New Roman" panose="02020603050405020304" pitchFamily="18" charset="0"/>
                <a:cs typeface="Times New Roman" panose="02020603050405020304" pitchFamily="18" charset="0"/>
              </a:rPr>
              <a:t>Luxury beauty </a:t>
            </a:r>
            <a:r>
              <a:rPr lang="en-US" dirty="0">
                <a:latin typeface="Times New Roman" panose="02020603050405020304" pitchFamily="18" charset="0"/>
                <a:cs typeface="Times New Roman" panose="02020603050405020304" pitchFamily="18" charset="0"/>
              </a:rPr>
              <a:t>:-</a:t>
            </a:r>
          </a:p>
          <a:p>
            <a:pPr marL="1657350" lvl="3"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OPI (Nail care/ Polish ) </a:t>
            </a:r>
            <a:r>
              <a:rPr lang="en-US" dirty="0">
                <a:latin typeface="Times New Roman" panose="02020603050405020304" pitchFamily="18" charset="0"/>
                <a:cs typeface="Times New Roman" panose="02020603050405020304" pitchFamily="18" charset="0"/>
                <a:sym typeface="Wingdings" panose="05000000000000000000" pitchFamily="2" charset="2"/>
              </a:rPr>
              <a:t> Most demanded in Quarter-2 and Quarter-3</a:t>
            </a:r>
            <a:endParaRPr lang="en-US" dirty="0">
              <a:latin typeface="Times New Roman" panose="02020603050405020304" pitchFamily="18" charset="0"/>
              <a:cs typeface="Times New Roman" panose="02020603050405020304" pitchFamily="18" charset="0"/>
            </a:endParaRPr>
          </a:p>
          <a:p>
            <a:pPr marL="1657350" lvl="3"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Mario Badescu facial spray(Skincare) </a:t>
            </a:r>
            <a:r>
              <a:rPr lang="en-US" dirty="0">
                <a:latin typeface="Times New Roman" panose="02020603050405020304" pitchFamily="18" charset="0"/>
                <a:cs typeface="Times New Roman" panose="02020603050405020304" pitchFamily="18" charset="0"/>
                <a:sym typeface="Wingdings" panose="05000000000000000000" pitchFamily="2" charset="2"/>
              </a:rPr>
              <a:t> Most demanded in Quarter-1</a:t>
            </a:r>
            <a:endParaRPr lang="en-US" dirty="0">
              <a:latin typeface="Times New Roman" panose="02020603050405020304" pitchFamily="18" charset="0"/>
              <a:cs typeface="Times New Roman" panose="02020603050405020304" pitchFamily="18" charset="0"/>
            </a:endParaRPr>
          </a:p>
          <a:p>
            <a:pPr marL="1657350" lvl="3"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Hot Tools Professional(hair curling iron) </a:t>
            </a:r>
            <a:r>
              <a:rPr lang="en-US" dirty="0">
                <a:latin typeface="Times New Roman" panose="02020603050405020304" pitchFamily="18" charset="0"/>
                <a:cs typeface="Times New Roman" panose="02020603050405020304" pitchFamily="18" charset="0"/>
                <a:sym typeface="Wingdings" panose="05000000000000000000" pitchFamily="2" charset="2"/>
              </a:rPr>
              <a:t> Most demanded in Quarter-1</a:t>
            </a:r>
          </a:p>
          <a:p>
            <a:pPr marL="1657350" lvl="3"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1200150" lvl="2"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Top 3 identified brands for </a:t>
            </a:r>
            <a:r>
              <a:rPr lang="en-US" b="1" dirty="0">
                <a:latin typeface="Times New Roman" panose="02020603050405020304" pitchFamily="18" charset="0"/>
                <a:cs typeface="Times New Roman" panose="02020603050405020304" pitchFamily="18" charset="0"/>
              </a:rPr>
              <a:t>All beauty </a:t>
            </a:r>
            <a:r>
              <a:rPr lang="en-US" dirty="0">
                <a:latin typeface="Times New Roman" panose="02020603050405020304" pitchFamily="18" charset="0"/>
                <a:cs typeface="Times New Roman" panose="02020603050405020304" pitchFamily="18" charset="0"/>
              </a:rPr>
              <a:t>:-</a:t>
            </a:r>
          </a:p>
          <a:p>
            <a:pPr marL="1657350" lvl="3"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Astra (Razor) </a:t>
            </a:r>
            <a:r>
              <a:rPr lang="en-US" dirty="0">
                <a:latin typeface="Times New Roman" panose="02020603050405020304" pitchFamily="18" charset="0"/>
                <a:cs typeface="Times New Roman" panose="02020603050405020304" pitchFamily="18" charset="0"/>
                <a:sym typeface="Wingdings" panose="05000000000000000000" pitchFamily="2" charset="2"/>
              </a:rPr>
              <a:t> Most demanded in Quarter-1</a:t>
            </a:r>
            <a:endParaRPr lang="en-US" dirty="0">
              <a:latin typeface="Times New Roman" panose="02020603050405020304" pitchFamily="18" charset="0"/>
              <a:cs typeface="Times New Roman" panose="02020603050405020304" pitchFamily="18" charset="0"/>
            </a:endParaRPr>
          </a:p>
          <a:p>
            <a:pPr marL="1657350" lvl="3"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Aquaphor(Healing Ointment) </a:t>
            </a:r>
            <a:r>
              <a:rPr lang="en-US" dirty="0">
                <a:latin typeface="Times New Roman" panose="02020603050405020304" pitchFamily="18" charset="0"/>
                <a:cs typeface="Times New Roman" panose="02020603050405020304" pitchFamily="18" charset="0"/>
                <a:sym typeface="Wingdings" panose="05000000000000000000" pitchFamily="2" charset="2"/>
              </a:rPr>
              <a:t> Most demanded in Quarter-1</a:t>
            </a:r>
            <a:endParaRPr lang="en-US" dirty="0">
              <a:latin typeface="Times New Roman" panose="02020603050405020304" pitchFamily="18" charset="0"/>
              <a:cs typeface="Times New Roman" panose="02020603050405020304" pitchFamily="18" charset="0"/>
            </a:endParaRPr>
          </a:p>
          <a:p>
            <a:pPr marL="1657350" lvl="3"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Pre de province(soap) </a:t>
            </a:r>
            <a:r>
              <a:rPr lang="en-US" dirty="0">
                <a:latin typeface="Times New Roman" panose="02020603050405020304" pitchFamily="18" charset="0"/>
                <a:cs typeface="Times New Roman" panose="02020603050405020304" pitchFamily="18" charset="0"/>
                <a:sym typeface="Wingdings" panose="05000000000000000000" pitchFamily="2" charset="2"/>
              </a:rPr>
              <a:t> Most demanded in Quarter-3</a:t>
            </a: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43E41CC-7637-A576-785C-F200662B4A88}"/>
              </a:ext>
            </a:extLst>
          </p:cNvPr>
          <p:cNvSpPr>
            <a:spLocks noGrp="1"/>
          </p:cNvSpPr>
          <p:nvPr>
            <p:ph type="ftr" sz="quarter" idx="11"/>
          </p:nvPr>
        </p:nvSpPr>
        <p:spPr>
          <a:xfrm>
            <a:off x="11649808" y="0"/>
            <a:ext cx="542192" cy="365125"/>
          </a:xfrm>
        </p:spPr>
        <p:txBody>
          <a:bodyPr/>
          <a:lstStyle/>
          <a:p>
            <a:r>
              <a:rPr lang="en-US" b="1" dirty="0"/>
              <a:t>19</a:t>
            </a:r>
          </a:p>
        </p:txBody>
      </p:sp>
      <p:sp>
        <p:nvSpPr>
          <p:cNvPr id="7" name="TextBox 6">
            <a:extLst>
              <a:ext uri="{FF2B5EF4-FFF2-40B4-BE49-F238E27FC236}">
                <a16:creationId xmlns:a16="http://schemas.microsoft.com/office/drawing/2014/main" id="{4A453426-DDC4-BBBA-FF57-2E039F1C48FC}"/>
              </a:ext>
            </a:extLst>
          </p:cNvPr>
          <p:cNvSpPr txBox="1"/>
          <p:nvPr/>
        </p:nvSpPr>
        <p:spPr>
          <a:xfrm>
            <a:off x="9293469" y="4729345"/>
            <a:ext cx="2819400" cy="1477328"/>
          </a:xfrm>
          <a:prstGeom prst="rect">
            <a:avLst/>
          </a:prstGeom>
          <a:solidFill>
            <a:schemeClr val="accent1">
              <a:lumMod val="20000"/>
              <a:lumOff val="80000"/>
            </a:schemeClr>
          </a:solidFill>
          <a:ln w="12700">
            <a:solidFill>
              <a:schemeClr val="tx1">
                <a:alpha val="44000"/>
              </a:schemeClr>
            </a:solidFill>
          </a:ln>
        </p:spPr>
        <p:txBody>
          <a:bodyPr wrap="square" rtlCol="0">
            <a:spAutoFit/>
          </a:bodyPr>
          <a:lstStyle/>
          <a:p>
            <a:r>
              <a:rPr lang="en-US" dirty="0">
                <a:effectLst>
                  <a:outerShdw blurRad="38100" dist="38100" dir="2700000" algn="tl">
                    <a:srgbClr val="000000">
                      <a:alpha val="43137"/>
                    </a:srgbClr>
                  </a:outerShdw>
                </a:effectLst>
              </a:rPr>
              <a:t>We identified these brands after observing the analysis that these 3 brands have nearly 50% of review in top 10 brands</a:t>
            </a:r>
          </a:p>
        </p:txBody>
      </p:sp>
      <p:cxnSp>
        <p:nvCxnSpPr>
          <p:cNvPr id="9" name="Straight Arrow Connector 8">
            <a:extLst>
              <a:ext uri="{FF2B5EF4-FFF2-40B4-BE49-F238E27FC236}">
                <a16:creationId xmlns:a16="http://schemas.microsoft.com/office/drawing/2014/main" id="{FCE1A713-6BDF-5B6A-6556-DF8BC9B05C6E}"/>
              </a:ext>
            </a:extLst>
          </p:cNvPr>
          <p:cNvCxnSpPr/>
          <p:nvPr/>
        </p:nvCxnSpPr>
        <p:spPr>
          <a:xfrm>
            <a:off x="8537331" y="4615962"/>
            <a:ext cx="677007" cy="483576"/>
          </a:xfrm>
          <a:prstGeom prst="straightConnector1">
            <a:avLst/>
          </a:prstGeom>
          <a:ln>
            <a:tailEnd type="triangle"/>
          </a:ln>
          <a:effectLst>
            <a:glow rad="635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49AA237-5B6E-AC1A-A0B4-825242EDAE4D}"/>
              </a:ext>
            </a:extLst>
          </p:cNvPr>
          <p:cNvCxnSpPr/>
          <p:nvPr/>
        </p:nvCxnSpPr>
        <p:spPr>
          <a:xfrm flipV="1">
            <a:off x="7816362" y="5494844"/>
            <a:ext cx="1397976" cy="492718"/>
          </a:xfrm>
          <a:prstGeom prst="straightConnector1">
            <a:avLst/>
          </a:prstGeom>
          <a:ln>
            <a:tailEnd type="triangle"/>
          </a:ln>
          <a:effectLst>
            <a:glow rad="635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3377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251361-B86F-3B3B-46CE-A4E025B64E6A}"/>
              </a:ext>
            </a:extLst>
          </p:cNvPr>
          <p:cNvSpPr txBox="1"/>
          <p:nvPr/>
        </p:nvSpPr>
        <p:spPr>
          <a:xfrm>
            <a:off x="352338" y="-75501"/>
            <a:ext cx="2894202" cy="830997"/>
          </a:xfrm>
          <a:prstGeom prst="rect">
            <a:avLst/>
          </a:prstGeom>
          <a:noFill/>
        </p:spPr>
        <p:txBody>
          <a:bodyPr wrap="square" rtlCol="0">
            <a:spAutoFit/>
          </a:bodyPr>
          <a:lstStyle/>
          <a:p>
            <a:r>
              <a:rPr lang="en-US" sz="4800" b="1" u="sng" dirty="0">
                <a:effectLst>
                  <a:outerShdw blurRad="38100" dist="38100" dir="2700000" algn="tl">
                    <a:srgbClr val="000000">
                      <a:alpha val="43137"/>
                    </a:srgbClr>
                  </a:outerShdw>
                </a:effectLst>
              </a:rPr>
              <a:t>Objective</a:t>
            </a:r>
          </a:p>
        </p:txBody>
      </p:sp>
      <p:sp>
        <p:nvSpPr>
          <p:cNvPr id="3" name="TextBox 2">
            <a:extLst>
              <a:ext uri="{FF2B5EF4-FFF2-40B4-BE49-F238E27FC236}">
                <a16:creationId xmlns:a16="http://schemas.microsoft.com/office/drawing/2014/main" id="{08411C88-D078-9856-3CE7-93E1E17C0309}"/>
              </a:ext>
            </a:extLst>
          </p:cNvPr>
          <p:cNvSpPr txBox="1"/>
          <p:nvPr/>
        </p:nvSpPr>
        <p:spPr>
          <a:xfrm>
            <a:off x="352338" y="607841"/>
            <a:ext cx="11736198" cy="8279190"/>
          </a:xfrm>
          <a:prstGeom prst="rect">
            <a:avLst/>
          </a:prstGeom>
          <a:noFill/>
        </p:spPr>
        <p:txBody>
          <a:bodyPr wrap="square" rtlCol="0">
            <a:spAutoFit/>
          </a:bodyPr>
          <a:lstStyle/>
          <a:p>
            <a:pPr marL="457200" indent="-457200">
              <a:buFont typeface="Arial" panose="020B0604020202020204" pitchFamily="34" charset="0"/>
              <a:buChar char="•"/>
            </a:pPr>
            <a:endParaRPr lang="en-US" sz="2000" dirty="0">
              <a:effectLst>
                <a:outerShdw blurRad="38100" dist="38100" dir="2700000" algn="tl">
                  <a:srgbClr val="000000">
                    <a:alpha val="43137"/>
                  </a:srgbClr>
                </a:outerShdw>
              </a:effectLst>
            </a:endParaRPr>
          </a:p>
          <a:p>
            <a:pPr marL="457200" indent="-457200">
              <a:buFont typeface="Arial" panose="020B0604020202020204" pitchFamily="34" charset="0"/>
              <a:buChar char="•"/>
            </a:pPr>
            <a:r>
              <a:rPr lang="en-US" sz="2000" dirty="0">
                <a:effectLst>
                  <a:outerShdw blurRad="38100" dist="38100" dir="2700000" algn="tl">
                    <a:srgbClr val="000000">
                      <a:alpha val="43137"/>
                    </a:srgbClr>
                  </a:outerShdw>
                </a:effectLst>
              </a:rPr>
              <a:t>Identifying reviews as positive, negative and neutral.</a:t>
            </a:r>
          </a:p>
          <a:p>
            <a:pPr marL="457200" indent="-457200">
              <a:buFont typeface="Arial" panose="020B0604020202020204" pitchFamily="34" charset="0"/>
              <a:buChar char="•"/>
            </a:pPr>
            <a:endParaRPr lang="en-US" sz="2000" dirty="0">
              <a:effectLst>
                <a:outerShdw blurRad="38100" dist="38100" dir="2700000" algn="tl">
                  <a:srgbClr val="000000">
                    <a:alpha val="43137"/>
                  </a:srgbClr>
                </a:outerShdw>
              </a:effectLst>
            </a:endParaRPr>
          </a:p>
          <a:p>
            <a:pPr marL="457200" indent="-457200">
              <a:buFont typeface="Arial" panose="020B0604020202020204" pitchFamily="34" charset="0"/>
              <a:buChar char="•"/>
            </a:pPr>
            <a:r>
              <a:rPr lang="en-US" sz="2000" dirty="0">
                <a:effectLst>
                  <a:outerShdw blurRad="38100" dist="38100" dir="2700000" algn="tl">
                    <a:srgbClr val="000000">
                      <a:alpha val="43137"/>
                    </a:srgbClr>
                  </a:outerShdw>
                </a:effectLst>
              </a:rPr>
              <a:t>Optimization of inventory by identifying the products in demand.</a:t>
            </a:r>
          </a:p>
          <a:p>
            <a:endParaRPr lang="en-US" sz="2000" dirty="0">
              <a:effectLst>
                <a:outerShdw blurRad="38100" dist="38100" dir="2700000" algn="tl">
                  <a:srgbClr val="000000">
                    <a:alpha val="43137"/>
                  </a:srgbClr>
                </a:outerShdw>
              </a:effectLst>
            </a:endParaRPr>
          </a:p>
          <a:p>
            <a:pPr marL="457200" indent="-457200">
              <a:buFont typeface="Arial" panose="020B0604020202020204" pitchFamily="34" charset="0"/>
              <a:buChar char="•"/>
            </a:pPr>
            <a:r>
              <a:rPr lang="en-US" sz="2000" dirty="0">
                <a:effectLst>
                  <a:outerShdw blurRad="38100" dist="38100" dir="2700000" algn="tl">
                    <a:srgbClr val="000000">
                      <a:alpha val="43137"/>
                    </a:srgbClr>
                  </a:outerShdw>
                </a:effectLst>
              </a:rPr>
              <a:t>Demand forecasting based on customer sentiments.</a:t>
            </a:r>
          </a:p>
          <a:p>
            <a:pPr marL="457200" indent="-457200">
              <a:buFont typeface="Arial" panose="020B0604020202020204" pitchFamily="34" charset="0"/>
              <a:buChar char="•"/>
            </a:pPr>
            <a:endParaRPr lang="en-US" sz="4000" dirty="0">
              <a:effectLst>
                <a:outerShdw blurRad="38100" dist="38100" dir="2700000" algn="tl">
                  <a:srgbClr val="000000">
                    <a:alpha val="43137"/>
                  </a:srgbClr>
                </a:outerShdw>
              </a:effectLst>
            </a:endParaRPr>
          </a:p>
          <a:p>
            <a:pPr marL="457200" indent="-457200">
              <a:buFont typeface="Arial" panose="020B0604020202020204" pitchFamily="34" charset="0"/>
              <a:buChar char="•"/>
            </a:pPr>
            <a:endParaRPr lang="en-US" sz="3200" dirty="0">
              <a:effectLst>
                <a:outerShdw blurRad="38100" dist="38100" dir="2700000" algn="tl">
                  <a:srgbClr val="000000">
                    <a:alpha val="43137"/>
                  </a:srgbClr>
                </a:outerShdw>
              </a:effectLst>
            </a:endParaRPr>
          </a:p>
          <a:p>
            <a:pPr lvl="1"/>
            <a:r>
              <a:rPr lang="en-US" sz="2000" dirty="0">
                <a:effectLst>
                  <a:outerShdw blurRad="38100" dist="38100" dir="2700000" algn="tl">
                    <a:srgbClr val="000000">
                      <a:alpha val="43137"/>
                    </a:srgbClr>
                  </a:outerShdw>
                </a:effectLst>
              </a:rPr>
              <a:t>Datasets:-</a:t>
            </a:r>
          </a:p>
          <a:p>
            <a:pPr lvl="1"/>
            <a:endParaRPr lang="en-US" sz="2000" dirty="0">
              <a:effectLst>
                <a:outerShdw blurRad="38100" dist="38100" dir="2700000" algn="tl">
                  <a:srgbClr val="000000">
                    <a:alpha val="43137"/>
                  </a:srgbClr>
                </a:outerShdw>
              </a:effectLst>
            </a:endParaRPr>
          </a:p>
          <a:p>
            <a:pPr marL="1200150" lvl="2" indent="-285750">
              <a:buFont typeface="Arial" panose="020B0604020202020204" pitchFamily="34" charset="0"/>
              <a:buChar char="•"/>
            </a:pPr>
            <a:r>
              <a:rPr lang="en-US" sz="2000" dirty="0">
                <a:effectLst>
                  <a:outerShdw blurRad="38100" dist="38100" dir="2700000" algn="tl">
                    <a:srgbClr val="000000">
                      <a:alpha val="43137"/>
                    </a:srgbClr>
                  </a:outerShdw>
                </a:effectLst>
              </a:rPr>
              <a:t>All beauty Review and Metadeta.(2004-2018)</a:t>
            </a:r>
          </a:p>
          <a:p>
            <a:pPr lvl="2"/>
            <a:r>
              <a:rPr lang="en-US" sz="2000" dirty="0">
                <a:effectLst>
                  <a:outerShdw blurRad="38100" dist="38100" dir="2700000" algn="tl">
                    <a:srgbClr val="000000">
                      <a:alpha val="43137"/>
                    </a:srgbClr>
                  </a:outerShdw>
                </a:effectLst>
              </a:rPr>
              <a:t>     Reviews -&gt; </a:t>
            </a:r>
            <a:r>
              <a:rPr lang="en-US" sz="2000" b="0" i="0" dirty="0">
                <a:solidFill>
                  <a:srgbClr val="0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371,345 reviews</a:t>
            </a:r>
            <a:endPar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lvl="2"/>
            <a:r>
              <a:rPr lang="en-US" sz="2000" dirty="0">
                <a:effectLst>
                  <a:outerShdw blurRad="38100" dist="38100" dir="2700000" algn="tl">
                    <a:srgbClr val="000000">
                      <a:alpha val="43137"/>
                    </a:srgbClr>
                  </a:outerShdw>
                </a:effectLst>
              </a:rPr>
              <a:t>     Size -&gt; 226 mb</a:t>
            </a:r>
          </a:p>
          <a:p>
            <a:pPr lvl="2"/>
            <a:endParaRPr lang="en-US" sz="2000" dirty="0">
              <a:effectLst>
                <a:outerShdw blurRad="38100" dist="38100" dir="2700000" algn="tl">
                  <a:srgbClr val="000000">
                    <a:alpha val="43137"/>
                  </a:srgbClr>
                </a:outerShdw>
              </a:effectLst>
            </a:endParaRPr>
          </a:p>
          <a:p>
            <a:pPr marL="1200150" lvl="2" indent="-285750">
              <a:buFont typeface="Arial" panose="020B0604020202020204" pitchFamily="34" charset="0"/>
              <a:buChar char="•"/>
            </a:pPr>
            <a:r>
              <a:rPr lang="en-US" sz="2000" dirty="0">
                <a:effectLst>
                  <a:outerShdw blurRad="38100" dist="38100" dir="2700000" algn="tl">
                    <a:srgbClr val="000000">
                      <a:alpha val="43137"/>
                    </a:srgbClr>
                  </a:outerShdw>
                </a:effectLst>
              </a:rPr>
              <a:t>Luxury Beauty Review and Metadeta.(2001-2018)</a:t>
            </a:r>
          </a:p>
          <a:p>
            <a:pPr lvl="2"/>
            <a:r>
              <a:rPr lang="en-US" sz="2000" dirty="0">
                <a:effectLst>
                  <a:outerShdw blurRad="38100" dist="38100" dir="2700000" algn="tl">
                    <a:srgbClr val="000000">
                      <a:alpha val="43137"/>
                    </a:srgbClr>
                  </a:outerShdw>
                </a:effectLst>
              </a:rPr>
              <a:t>     Reviews -&gt; </a:t>
            </a:r>
            <a:r>
              <a:rPr lang="en-US" sz="2000" i="0" dirty="0">
                <a:solidFill>
                  <a:srgbClr val="0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574,628 reviews</a:t>
            </a:r>
            <a:endPar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lvl="2"/>
            <a:r>
              <a:rPr lang="en-US" sz="2000" dirty="0">
                <a:effectLst>
                  <a:outerShdw blurRad="38100" dist="38100" dir="2700000" algn="tl">
                    <a:srgbClr val="000000">
                      <a:alpha val="43137"/>
                    </a:srgbClr>
                  </a:outerShdw>
                </a:effectLst>
              </a:rPr>
              <a:t>     Size-&gt; 330 mb</a:t>
            </a:r>
          </a:p>
          <a:p>
            <a:pPr marL="457200" indent="-457200">
              <a:buFont typeface="Arial" panose="020B0604020202020204" pitchFamily="34" charset="0"/>
              <a:buChar char="•"/>
            </a:pPr>
            <a:endParaRPr lang="en-US" sz="3200" dirty="0">
              <a:effectLst>
                <a:outerShdw blurRad="38100" dist="38100" dir="2700000" algn="tl">
                  <a:srgbClr val="000000">
                    <a:alpha val="43137"/>
                  </a:srgbClr>
                </a:outerShdw>
              </a:effectLst>
            </a:endParaRPr>
          </a:p>
          <a:p>
            <a:pPr marL="457200" indent="-457200">
              <a:buFont typeface="Arial" panose="020B0604020202020204" pitchFamily="34" charset="0"/>
              <a:buChar char="•"/>
            </a:pPr>
            <a:endParaRPr lang="en-US" sz="3200" dirty="0">
              <a:effectLst>
                <a:outerShdw blurRad="38100" dist="38100" dir="2700000" algn="tl">
                  <a:srgbClr val="000000">
                    <a:alpha val="43137"/>
                  </a:srgbClr>
                </a:outerShdw>
              </a:effectLst>
            </a:endParaRPr>
          </a:p>
          <a:p>
            <a:pPr marL="457200" indent="-457200">
              <a:buFont typeface="Arial" panose="020B0604020202020204" pitchFamily="34" charset="0"/>
              <a:buChar char="•"/>
            </a:pPr>
            <a:endParaRPr lang="en-US" sz="3200" dirty="0">
              <a:effectLst>
                <a:outerShdw blurRad="38100" dist="38100" dir="2700000" algn="tl">
                  <a:srgbClr val="000000">
                    <a:alpha val="43137"/>
                  </a:srgbClr>
                </a:outerShdw>
              </a:effectLst>
            </a:endParaRPr>
          </a:p>
          <a:p>
            <a:pPr marL="457200" indent="-457200">
              <a:buFont typeface="Arial" panose="020B0604020202020204" pitchFamily="34" charset="0"/>
              <a:buChar char="•"/>
            </a:pPr>
            <a:endParaRPr lang="en-US" sz="3200" dirty="0">
              <a:effectLst>
                <a:outerShdw blurRad="38100" dist="38100" dir="2700000" algn="tl">
                  <a:srgbClr val="000000">
                    <a:alpha val="43137"/>
                  </a:srgbClr>
                </a:outerShdw>
              </a:effectLst>
            </a:endParaRPr>
          </a:p>
          <a:p>
            <a:pPr marL="457200" indent="-457200">
              <a:buFont typeface="Arial" panose="020B0604020202020204" pitchFamily="34" charset="0"/>
              <a:buChar char="•"/>
            </a:pPr>
            <a:endParaRPr lang="en-US" sz="32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638E4DD7-E25C-CB0B-25C1-FAD003083F59}"/>
              </a:ext>
            </a:extLst>
          </p:cNvPr>
          <p:cNvSpPr txBox="1"/>
          <p:nvPr/>
        </p:nvSpPr>
        <p:spPr>
          <a:xfrm>
            <a:off x="352338" y="2656834"/>
            <a:ext cx="4160939" cy="1107996"/>
          </a:xfrm>
          <a:prstGeom prst="rect">
            <a:avLst/>
          </a:prstGeom>
          <a:noFill/>
        </p:spPr>
        <p:txBody>
          <a:bodyPr wrap="square" rtlCol="0">
            <a:spAutoFit/>
          </a:bodyPr>
          <a:lstStyle/>
          <a:p>
            <a:r>
              <a:rPr lang="en-US" sz="4800" b="1" u="sng" dirty="0">
                <a:effectLst>
                  <a:outerShdw blurRad="38100" dist="38100" dir="2700000" algn="tl">
                    <a:srgbClr val="000000">
                      <a:alpha val="43137"/>
                    </a:srgbClr>
                  </a:outerShdw>
                </a:effectLst>
              </a:rPr>
              <a:t>Source of Data</a:t>
            </a:r>
          </a:p>
          <a:p>
            <a:endParaRPr lang="en-US" dirty="0"/>
          </a:p>
        </p:txBody>
      </p:sp>
      <p:sp>
        <p:nvSpPr>
          <p:cNvPr id="6" name="Footer Placeholder 5">
            <a:extLst>
              <a:ext uri="{FF2B5EF4-FFF2-40B4-BE49-F238E27FC236}">
                <a16:creationId xmlns:a16="http://schemas.microsoft.com/office/drawing/2014/main" id="{3D11C30C-C675-D8E6-0162-031FB1EA3741}"/>
              </a:ext>
            </a:extLst>
          </p:cNvPr>
          <p:cNvSpPr>
            <a:spLocks noGrp="1"/>
          </p:cNvSpPr>
          <p:nvPr>
            <p:ph type="ftr" sz="quarter" idx="11"/>
          </p:nvPr>
        </p:nvSpPr>
        <p:spPr>
          <a:xfrm>
            <a:off x="11667392" y="0"/>
            <a:ext cx="524608" cy="303254"/>
          </a:xfrm>
        </p:spPr>
        <p:txBody>
          <a:bodyPr/>
          <a:lstStyle/>
          <a:p>
            <a:r>
              <a:rPr lang="en-US" b="1" dirty="0"/>
              <a:t>2</a:t>
            </a:r>
          </a:p>
        </p:txBody>
      </p:sp>
    </p:spTree>
    <p:extLst>
      <p:ext uri="{BB962C8B-B14F-4D97-AF65-F5344CB8AC3E}">
        <p14:creationId xmlns:p14="http://schemas.microsoft.com/office/powerpoint/2010/main" val="1440637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33D33-E9DC-DD3A-7028-C0A7C8CDB647}"/>
              </a:ext>
            </a:extLst>
          </p:cNvPr>
          <p:cNvSpPr txBox="1"/>
          <p:nvPr/>
        </p:nvSpPr>
        <p:spPr>
          <a:xfrm>
            <a:off x="5231424" y="5204880"/>
            <a:ext cx="4794738" cy="1107996"/>
          </a:xfrm>
          <a:prstGeom prst="rect">
            <a:avLst/>
          </a:prstGeom>
          <a:noFill/>
        </p:spPr>
        <p:txBody>
          <a:bodyPr wrap="square" rtlCol="0">
            <a:spAutoFit/>
          </a:bodyPr>
          <a:lstStyle/>
          <a:p>
            <a:r>
              <a:rPr lang="en-US" sz="6600" b="1" dirty="0">
                <a:effectLst>
                  <a:outerShdw blurRad="38100" dist="38100" dir="2700000" algn="tl">
                    <a:srgbClr val="000000">
                      <a:alpha val="43137"/>
                    </a:srgbClr>
                  </a:outerShdw>
                </a:effectLst>
              </a:rPr>
              <a:t>Thank You</a:t>
            </a:r>
          </a:p>
        </p:txBody>
      </p:sp>
      <p:sp>
        <p:nvSpPr>
          <p:cNvPr id="4" name="Footer Placeholder 3">
            <a:extLst>
              <a:ext uri="{FF2B5EF4-FFF2-40B4-BE49-F238E27FC236}">
                <a16:creationId xmlns:a16="http://schemas.microsoft.com/office/drawing/2014/main" id="{27A5863C-0097-B498-05BC-3F6FB34B830F}"/>
              </a:ext>
            </a:extLst>
          </p:cNvPr>
          <p:cNvSpPr>
            <a:spLocks noGrp="1"/>
          </p:cNvSpPr>
          <p:nvPr>
            <p:ph type="ftr" sz="quarter" idx="11"/>
          </p:nvPr>
        </p:nvSpPr>
        <p:spPr>
          <a:xfrm>
            <a:off x="11781692" y="0"/>
            <a:ext cx="410308" cy="382222"/>
          </a:xfrm>
        </p:spPr>
        <p:txBody>
          <a:bodyPr/>
          <a:lstStyle/>
          <a:p>
            <a:r>
              <a:rPr lang="en-US" b="1" dirty="0"/>
              <a:t>20</a:t>
            </a:r>
          </a:p>
        </p:txBody>
      </p:sp>
      <p:sp>
        <p:nvSpPr>
          <p:cNvPr id="2" name="TextBox 1">
            <a:extLst>
              <a:ext uri="{FF2B5EF4-FFF2-40B4-BE49-F238E27FC236}">
                <a16:creationId xmlns:a16="http://schemas.microsoft.com/office/drawing/2014/main" id="{C88D243F-AF43-BD06-B557-CAD01A67A443}"/>
              </a:ext>
            </a:extLst>
          </p:cNvPr>
          <p:cNvSpPr txBox="1"/>
          <p:nvPr/>
        </p:nvSpPr>
        <p:spPr>
          <a:xfrm>
            <a:off x="290146" y="191111"/>
            <a:ext cx="10981592" cy="452431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After the analysis we also observed that for better optimization of inventory:-</a:t>
            </a: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luxury beauty</a:t>
            </a:r>
            <a:r>
              <a:rPr lang="en-US" dirty="0">
                <a:latin typeface="Times New Roman" panose="02020603050405020304" pitchFamily="18" charset="0"/>
                <a:cs typeface="Times New Roman" panose="02020603050405020304" pitchFamily="18" charset="0"/>
              </a:rPr>
              <a:t> category, we are getting most review in month of march so as we approach the month of march we can increase the stocks of luxury beauty products.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All beauty</a:t>
            </a:r>
            <a:r>
              <a:rPr lang="en-US" dirty="0">
                <a:latin typeface="Times New Roman" panose="02020603050405020304" pitchFamily="18" charset="0"/>
                <a:cs typeface="Times New Roman" panose="02020603050405020304" pitchFamily="18" charset="0"/>
              </a:rPr>
              <a:t> category, we are getting most review in month of September so as we approach the month of September we can increase the stocks of luxury beauty products.</a:t>
            </a:r>
          </a:p>
          <a:p>
            <a:pPr marL="742950" lvl="1"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We also observe that customers tend to buy the beauty products which are relatively lower in price as compared to average price of all products.</a:t>
            </a:r>
          </a:p>
          <a:p>
            <a:pPr marL="342900"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As the customer engagement(number of reviews) is increasing we observed that average price is also decreasing for top 10 products, so we can say that to increase sales reduction in average price of products can be an advantage. </a:t>
            </a:r>
          </a:p>
          <a:p>
            <a:pPr marL="342900"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endParaRPr lang="en-US" dirty="0"/>
          </a:p>
        </p:txBody>
      </p:sp>
      <p:cxnSp>
        <p:nvCxnSpPr>
          <p:cNvPr id="6" name="Straight Connector 5">
            <a:extLst>
              <a:ext uri="{FF2B5EF4-FFF2-40B4-BE49-F238E27FC236}">
                <a16:creationId xmlns:a16="http://schemas.microsoft.com/office/drawing/2014/main" id="{D0B0FF04-C5BB-3753-9E7D-CF87416AB9D2}"/>
              </a:ext>
            </a:extLst>
          </p:cNvPr>
          <p:cNvCxnSpPr/>
          <p:nvPr/>
        </p:nvCxnSpPr>
        <p:spPr>
          <a:xfrm>
            <a:off x="0" y="4914900"/>
            <a:ext cx="12192000" cy="0"/>
          </a:xfrm>
          <a:prstGeom prst="line">
            <a:avLst/>
          </a:prstGeom>
          <a:effectLst>
            <a:glow rad="2286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3375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846E1-9078-8BA8-57B7-BC6B6B540997}"/>
              </a:ext>
            </a:extLst>
          </p:cNvPr>
          <p:cNvSpPr txBox="1"/>
          <p:nvPr/>
        </p:nvSpPr>
        <p:spPr>
          <a:xfrm>
            <a:off x="3068564" y="70179"/>
            <a:ext cx="5301842" cy="830997"/>
          </a:xfrm>
          <a:prstGeom prst="rect">
            <a:avLst/>
          </a:prstGeom>
          <a:noFill/>
        </p:spPr>
        <p:txBody>
          <a:bodyPr wrap="square" rtlCol="0">
            <a:spAutoFit/>
          </a:bodyPr>
          <a:lstStyle/>
          <a:p>
            <a:r>
              <a:rPr lang="en-US" sz="4800" b="1" u="sng" dirty="0">
                <a:effectLst>
                  <a:outerShdw blurRad="38100" dist="38100" dir="2700000" algn="tl">
                    <a:srgbClr val="000000">
                      <a:alpha val="43137"/>
                    </a:srgbClr>
                  </a:outerShdw>
                </a:effectLst>
              </a:rPr>
              <a:t>Description of Data</a:t>
            </a:r>
          </a:p>
        </p:txBody>
      </p:sp>
      <p:sp>
        <p:nvSpPr>
          <p:cNvPr id="5" name="Rectangle 2">
            <a:extLst>
              <a:ext uri="{FF2B5EF4-FFF2-40B4-BE49-F238E27FC236}">
                <a16:creationId xmlns:a16="http://schemas.microsoft.com/office/drawing/2014/main" id="{4877DB46-294A-76B1-FD18-82E8E9D1D03C}"/>
              </a:ext>
            </a:extLst>
          </p:cNvPr>
          <p:cNvSpPr>
            <a:spLocks noChangeArrowheads="1"/>
          </p:cNvSpPr>
          <p:nvPr/>
        </p:nvSpPr>
        <p:spPr bwMode="auto">
          <a:xfrm>
            <a:off x="0" y="-189779"/>
            <a:ext cx="269284" cy="379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50784" rIns="203136"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605EF187-84B0-FD8B-FB7E-D665D2D52EA8}"/>
              </a:ext>
            </a:extLst>
          </p:cNvPr>
          <p:cNvSpPr>
            <a:spLocks noChangeArrowheads="1"/>
          </p:cNvSpPr>
          <p:nvPr/>
        </p:nvSpPr>
        <p:spPr bwMode="auto">
          <a:xfrm>
            <a:off x="0" y="-328279"/>
            <a:ext cx="269284" cy="656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50784" rIns="203136"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EAA25D47-C8A4-5D83-1AA1-24A5025DD74F}"/>
              </a:ext>
            </a:extLst>
          </p:cNvPr>
          <p:cNvSpPr txBox="1"/>
          <p:nvPr/>
        </p:nvSpPr>
        <p:spPr>
          <a:xfrm>
            <a:off x="310392" y="1209350"/>
            <a:ext cx="3011648"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Review Datasets</a:t>
            </a:r>
            <a:r>
              <a:rPr lang="en-US" sz="2800" dirty="0">
                <a:effectLst>
                  <a:outerShdw blurRad="38100" dist="38100" dir="2700000" algn="tl">
                    <a:srgbClr val="000000">
                      <a:alpha val="43137"/>
                    </a:srgbClr>
                  </a:outerShdw>
                </a:effectLst>
              </a:rPr>
              <a:t>:-</a:t>
            </a:r>
          </a:p>
        </p:txBody>
      </p:sp>
      <p:graphicFrame>
        <p:nvGraphicFramePr>
          <p:cNvPr id="11" name="Table 10">
            <a:extLst>
              <a:ext uri="{FF2B5EF4-FFF2-40B4-BE49-F238E27FC236}">
                <a16:creationId xmlns:a16="http://schemas.microsoft.com/office/drawing/2014/main" id="{EE1AC12D-1439-0454-C953-717FDBED1028}"/>
              </a:ext>
            </a:extLst>
          </p:cNvPr>
          <p:cNvGraphicFramePr>
            <a:graphicFrameLocks noGrp="1"/>
          </p:cNvGraphicFramePr>
          <p:nvPr>
            <p:extLst>
              <p:ext uri="{D42A27DB-BD31-4B8C-83A1-F6EECF244321}">
                <p14:modId xmlns:p14="http://schemas.microsoft.com/office/powerpoint/2010/main" val="2872556063"/>
              </p:ext>
            </p:extLst>
          </p:nvPr>
        </p:nvGraphicFramePr>
        <p:xfrm>
          <a:off x="276837" y="1825697"/>
          <a:ext cx="4630723" cy="4483134"/>
        </p:xfrm>
        <a:graphic>
          <a:graphicData uri="http://schemas.openxmlformats.org/drawingml/2006/table">
            <a:tbl>
              <a:tblPr>
                <a:tableStyleId>{5C22544A-7EE6-4342-B048-85BDC9FD1C3A}</a:tableStyleId>
              </a:tblPr>
              <a:tblGrid>
                <a:gridCol w="1388160">
                  <a:extLst>
                    <a:ext uri="{9D8B030D-6E8A-4147-A177-3AD203B41FA5}">
                      <a16:colId xmlns:a16="http://schemas.microsoft.com/office/drawing/2014/main" val="1491076687"/>
                    </a:ext>
                  </a:extLst>
                </a:gridCol>
                <a:gridCol w="3242563">
                  <a:extLst>
                    <a:ext uri="{9D8B030D-6E8A-4147-A177-3AD203B41FA5}">
                      <a16:colId xmlns:a16="http://schemas.microsoft.com/office/drawing/2014/main" val="262902632"/>
                    </a:ext>
                  </a:extLst>
                </a:gridCol>
              </a:tblGrid>
              <a:tr h="379574">
                <a:tc>
                  <a:txBody>
                    <a:bodyPr/>
                    <a:lstStyle/>
                    <a:p>
                      <a:pPr algn="ctr" fontAlgn="b"/>
                      <a:r>
                        <a:rPr lang="en-US" sz="1800" b="1" u="none" strike="noStrike" dirty="0">
                          <a:effectLst/>
                        </a:rPr>
                        <a:t>Column</a:t>
                      </a:r>
                      <a:endParaRPr lang="en-US"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b="1" u="none" strike="noStrike" dirty="0">
                          <a:effectLst/>
                        </a:rPr>
                        <a:t>Description</a:t>
                      </a:r>
                      <a:endParaRPr lang="en-US"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2834883"/>
                  </a:ext>
                </a:extLst>
              </a:tr>
              <a:tr h="366922">
                <a:tc>
                  <a:txBody>
                    <a:bodyPr/>
                    <a:lstStyle/>
                    <a:p>
                      <a:pPr algn="ctr" fontAlgn="b"/>
                      <a:r>
                        <a:rPr lang="en-US" sz="1400" b="1" u="none" strike="noStrike" dirty="0">
                          <a:effectLst/>
                          <a:latin typeface="Arial" panose="020B0604020202020204" pitchFamily="34" charset="0"/>
                          <a:cs typeface="Arial" panose="020B0604020202020204" pitchFamily="34" charset="0"/>
                        </a:rPr>
                        <a:t>reviewerID</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a:effectLst/>
                          <a:latin typeface="Arial" panose="020B0604020202020204" pitchFamily="34" charset="0"/>
                          <a:cs typeface="Arial" panose="020B0604020202020204" pitchFamily="34" charset="0"/>
                        </a:rPr>
                        <a:t>ID of the reviewer</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41253002"/>
                  </a:ext>
                </a:extLst>
              </a:tr>
              <a:tr h="366922">
                <a:tc>
                  <a:txBody>
                    <a:bodyPr/>
                    <a:lstStyle/>
                    <a:p>
                      <a:pPr algn="ctr" fontAlgn="b"/>
                      <a:r>
                        <a:rPr lang="en-US" sz="1400" b="1" u="none" strike="noStrike" dirty="0">
                          <a:effectLst/>
                          <a:latin typeface="Arial" panose="020B0604020202020204" pitchFamily="34" charset="0"/>
                          <a:cs typeface="Arial" panose="020B0604020202020204" pitchFamily="34" charset="0"/>
                        </a:rPr>
                        <a:t>asin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rtl="0" fontAlgn="ctr">
                        <a:buClr>
                          <a:srgbClr val="000000"/>
                        </a:buClr>
                        <a:buSzPts val="1400"/>
                        <a:buFont typeface="Arial" panose="020B0604020202020204" pitchFamily="34" charset="0"/>
                        <a:buChar char="I"/>
                      </a:pPr>
                      <a:r>
                        <a:rPr lang="en-US" sz="1400" b="0" i="0" u="none" strike="noStrike" dirty="0">
                          <a:solidFill>
                            <a:srgbClr val="000000"/>
                          </a:solidFill>
                          <a:effectLst/>
                          <a:latin typeface="Arial" panose="020B0604020202020204" pitchFamily="34" charset="0"/>
                          <a:cs typeface="Arial" panose="020B0604020202020204" pitchFamily="34" charset="0"/>
                        </a:rPr>
                        <a:t>D of the product</a:t>
                      </a:r>
                    </a:p>
                  </a:txBody>
                  <a:tcPr marL="7620" marR="7620" marT="7620" marB="0" anchor="ctr"/>
                </a:tc>
                <a:extLst>
                  <a:ext uri="{0D108BD9-81ED-4DB2-BD59-A6C34878D82A}">
                    <a16:rowId xmlns:a16="http://schemas.microsoft.com/office/drawing/2014/main" val="386117643"/>
                  </a:ext>
                </a:extLst>
              </a:tr>
              <a:tr h="366922">
                <a:tc>
                  <a:txBody>
                    <a:bodyPr/>
                    <a:lstStyle/>
                    <a:p>
                      <a:pPr algn="ctr" fontAlgn="b"/>
                      <a:r>
                        <a:rPr lang="en-US" sz="1400" b="0" u="none" strike="noStrike" dirty="0">
                          <a:effectLst/>
                          <a:latin typeface="Arial" panose="020B0604020202020204" pitchFamily="34" charset="0"/>
                          <a:cs typeface="Arial" panose="020B0604020202020204" pitchFamily="34" charset="0"/>
                        </a:rPr>
                        <a:t>reviewerName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name of the reviewer</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381997380"/>
                  </a:ext>
                </a:extLst>
              </a:tr>
              <a:tr h="366922">
                <a:tc>
                  <a:txBody>
                    <a:bodyPr/>
                    <a:lstStyle/>
                    <a:p>
                      <a:pPr algn="ctr" fontAlgn="b"/>
                      <a:r>
                        <a:rPr lang="en-US" sz="1400" u="none" strike="noStrike" dirty="0">
                          <a:effectLst/>
                          <a:latin typeface="Arial" panose="020B0604020202020204" pitchFamily="34" charset="0"/>
                          <a:cs typeface="Arial" panose="020B0604020202020204" pitchFamily="34" charset="0"/>
                        </a:rPr>
                        <a:t>vote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helpful votes of the review</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237395645"/>
                  </a:ext>
                </a:extLst>
              </a:tr>
              <a:tr h="366922">
                <a:tc>
                  <a:txBody>
                    <a:bodyPr/>
                    <a:lstStyle/>
                    <a:p>
                      <a:pPr algn="ctr" fontAlgn="b"/>
                      <a:r>
                        <a:rPr lang="en-US" sz="1400" u="none" strike="noStrike" dirty="0">
                          <a:effectLst/>
                          <a:latin typeface="Arial" panose="020B0604020202020204" pitchFamily="34" charset="0"/>
                          <a:cs typeface="Arial" panose="020B0604020202020204" pitchFamily="34" charset="0"/>
                        </a:rPr>
                        <a:t>style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a disctionary of the product metadata</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480780261"/>
                  </a:ext>
                </a:extLst>
              </a:tr>
              <a:tr h="366922">
                <a:tc>
                  <a:txBody>
                    <a:bodyPr/>
                    <a:lstStyle/>
                    <a:p>
                      <a:pPr algn="ctr" fontAlgn="b"/>
                      <a:r>
                        <a:rPr lang="en-US" sz="1400" b="1" u="none" strike="noStrike" dirty="0">
                          <a:effectLst/>
                          <a:latin typeface="Arial" panose="020B0604020202020204" pitchFamily="34" charset="0"/>
                          <a:cs typeface="Arial" panose="020B0604020202020204" pitchFamily="34" charset="0"/>
                        </a:rPr>
                        <a:t>reviewText</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text of the review</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859066628"/>
                  </a:ext>
                </a:extLst>
              </a:tr>
              <a:tr h="366922">
                <a:tc>
                  <a:txBody>
                    <a:bodyPr/>
                    <a:lstStyle/>
                    <a:p>
                      <a:pPr algn="ctr" fontAlgn="b"/>
                      <a:r>
                        <a:rPr lang="en-US" sz="1400" b="1" u="none" strike="noStrike" dirty="0">
                          <a:effectLst/>
                          <a:latin typeface="Arial" panose="020B0604020202020204" pitchFamily="34" charset="0"/>
                          <a:cs typeface="Arial" panose="020B0604020202020204" pitchFamily="34" charset="0"/>
                        </a:rPr>
                        <a:t>overall</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rating of the product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383337402"/>
                  </a:ext>
                </a:extLst>
              </a:tr>
              <a:tr h="366922">
                <a:tc>
                  <a:txBody>
                    <a:bodyPr/>
                    <a:lstStyle/>
                    <a:p>
                      <a:pPr algn="ctr" fontAlgn="b"/>
                      <a:r>
                        <a:rPr lang="en-US" sz="1400" b="1" u="none" strike="noStrike" dirty="0">
                          <a:effectLst/>
                          <a:latin typeface="Arial" panose="020B0604020202020204" pitchFamily="34" charset="0"/>
                          <a:cs typeface="Arial" panose="020B0604020202020204" pitchFamily="34" charset="0"/>
                        </a:rPr>
                        <a:t>summary</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summary of the review</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175287348"/>
                  </a:ext>
                </a:extLst>
              </a:tr>
              <a:tr h="366922">
                <a:tc>
                  <a:txBody>
                    <a:bodyPr/>
                    <a:lstStyle/>
                    <a:p>
                      <a:pPr algn="ctr" fontAlgn="b"/>
                      <a:r>
                        <a:rPr lang="en-US" sz="1400" u="none" strike="noStrike">
                          <a:effectLst/>
                          <a:latin typeface="Arial" panose="020B0604020202020204" pitchFamily="34" charset="0"/>
                          <a:cs typeface="Arial" panose="020B0604020202020204" pitchFamily="34" charset="0"/>
                        </a:rPr>
                        <a:t>unixReviewTime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rtl="0" fontAlgn="ctr">
                        <a:buClr>
                          <a:srgbClr val="000000"/>
                        </a:buClr>
                        <a:buSzPts val="1400"/>
                        <a:buFont typeface="Arial" panose="020B0604020202020204" pitchFamily="34" charset="0"/>
                        <a:buChar char="t"/>
                      </a:pPr>
                      <a:r>
                        <a:rPr lang="en-US" sz="1400" b="0" i="0" u="none" strike="noStrike" dirty="0">
                          <a:solidFill>
                            <a:srgbClr val="000000"/>
                          </a:solidFill>
                          <a:effectLst/>
                          <a:latin typeface="Arial" panose="020B0604020202020204" pitchFamily="34" charset="0"/>
                          <a:cs typeface="Arial" panose="020B0604020202020204" pitchFamily="34" charset="0"/>
                        </a:rPr>
                        <a:t>time of the review (unix time)</a:t>
                      </a:r>
                    </a:p>
                  </a:txBody>
                  <a:tcPr marL="7620" marR="7620" marT="7620" marB="0" anchor="ctr"/>
                </a:tc>
                <a:extLst>
                  <a:ext uri="{0D108BD9-81ED-4DB2-BD59-A6C34878D82A}">
                    <a16:rowId xmlns:a16="http://schemas.microsoft.com/office/drawing/2014/main" val="2708064413"/>
                  </a:ext>
                </a:extLst>
              </a:tr>
              <a:tr h="366922">
                <a:tc>
                  <a:txBody>
                    <a:bodyPr/>
                    <a:lstStyle/>
                    <a:p>
                      <a:pPr algn="ctr" fontAlgn="b"/>
                      <a:r>
                        <a:rPr lang="en-US" sz="1400" u="none" strike="noStrike">
                          <a:effectLst/>
                          <a:latin typeface="Arial" panose="020B0604020202020204" pitchFamily="34" charset="0"/>
                          <a:cs typeface="Arial" panose="020B0604020202020204" pitchFamily="34" charset="0"/>
                        </a:rPr>
                        <a:t>reviewTime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rtl="0" fontAlgn="ctr">
                        <a:buClr>
                          <a:srgbClr val="000000"/>
                        </a:buClr>
                        <a:buSzPts val="1400"/>
                        <a:buFont typeface="Arial" panose="020B0604020202020204" pitchFamily="34" charset="0"/>
                        <a:buChar char="t"/>
                      </a:pPr>
                      <a:r>
                        <a:rPr lang="en-US" sz="1400" b="0" i="0" u="none" strike="noStrike" dirty="0" err="1">
                          <a:solidFill>
                            <a:srgbClr val="000000"/>
                          </a:solidFill>
                          <a:effectLst/>
                          <a:latin typeface="Arial" panose="020B0604020202020204" pitchFamily="34" charset="0"/>
                          <a:cs typeface="Arial" panose="020B0604020202020204" pitchFamily="34" charset="0"/>
                        </a:rPr>
                        <a:t>ime</a:t>
                      </a:r>
                      <a:r>
                        <a:rPr lang="en-US" sz="1400" b="0" i="0" u="none" strike="noStrike" dirty="0">
                          <a:solidFill>
                            <a:srgbClr val="000000"/>
                          </a:solidFill>
                          <a:effectLst/>
                          <a:latin typeface="Arial" panose="020B0604020202020204" pitchFamily="34" charset="0"/>
                          <a:cs typeface="Arial" panose="020B0604020202020204" pitchFamily="34" charset="0"/>
                        </a:rPr>
                        <a:t> of the review (raw)</a:t>
                      </a:r>
                    </a:p>
                  </a:txBody>
                  <a:tcPr marL="7620" marR="7620" marT="7620" marB="0" anchor="ctr"/>
                </a:tc>
                <a:extLst>
                  <a:ext uri="{0D108BD9-81ED-4DB2-BD59-A6C34878D82A}">
                    <a16:rowId xmlns:a16="http://schemas.microsoft.com/office/drawing/2014/main" val="1428700627"/>
                  </a:ext>
                </a:extLst>
              </a:tr>
              <a:tr h="366922">
                <a:tc>
                  <a:txBody>
                    <a:bodyPr/>
                    <a:lstStyle/>
                    <a:p>
                      <a:pPr algn="ctr" fontAlgn="b"/>
                      <a:r>
                        <a:rPr lang="en-US" sz="1400" u="none" strike="noStrike">
                          <a:effectLst/>
                          <a:latin typeface="Arial" panose="020B0604020202020204" pitchFamily="34" charset="0"/>
                          <a:cs typeface="Arial" panose="020B0604020202020204" pitchFamily="34" charset="0"/>
                        </a:rPr>
                        <a:t>image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images that users post after they have received the product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878795781"/>
                  </a:ext>
                </a:extLst>
              </a:tr>
            </a:tbl>
          </a:graphicData>
        </a:graphic>
      </p:graphicFrame>
      <p:sp>
        <p:nvSpPr>
          <p:cNvPr id="12" name="TextBox 11">
            <a:extLst>
              <a:ext uri="{FF2B5EF4-FFF2-40B4-BE49-F238E27FC236}">
                <a16:creationId xmlns:a16="http://schemas.microsoft.com/office/drawing/2014/main" id="{C56EB5B7-E8D9-5290-A57E-3A4DD9F3F368}"/>
              </a:ext>
            </a:extLst>
          </p:cNvPr>
          <p:cNvSpPr txBox="1"/>
          <p:nvPr/>
        </p:nvSpPr>
        <p:spPr>
          <a:xfrm>
            <a:off x="5293453" y="1209350"/>
            <a:ext cx="1912690" cy="800219"/>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Metadeta</a:t>
            </a:r>
            <a:r>
              <a:rPr lang="en-US" sz="1800" b="1" dirty="0">
                <a:effectLst>
                  <a:outerShdw blurRad="38100" dist="38100" dir="2700000" algn="tl">
                    <a:srgbClr val="000000">
                      <a:alpha val="43137"/>
                    </a:srgbClr>
                  </a:outerShdw>
                </a:effectLst>
              </a:rPr>
              <a:t> :-</a:t>
            </a:r>
          </a:p>
          <a:p>
            <a:endParaRPr lang="en-US" dirty="0"/>
          </a:p>
        </p:txBody>
      </p:sp>
      <p:graphicFrame>
        <p:nvGraphicFramePr>
          <p:cNvPr id="13" name="Table 12">
            <a:extLst>
              <a:ext uri="{FF2B5EF4-FFF2-40B4-BE49-F238E27FC236}">
                <a16:creationId xmlns:a16="http://schemas.microsoft.com/office/drawing/2014/main" id="{C2F91C5D-91B0-44AC-4AA2-7957AEF699E7}"/>
              </a:ext>
            </a:extLst>
          </p:cNvPr>
          <p:cNvGraphicFramePr>
            <a:graphicFrameLocks noGrp="1"/>
          </p:cNvGraphicFramePr>
          <p:nvPr>
            <p:extLst>
              <p:ext uri="{D42A27DB-BD31-4B8C-83A1-F6EECF244321}">
                <p14:modId xmlns:p14="http://schemas.microsoft.com/office/powerpoint/2010/main" val="3419348691"/>
              </p:ext>
            </p:extLst>
          </p:nvPr>
        </p:nvGraphicFramePr>
        <p:xfrm>
          <a:off x="5293453" y="1825698"/>
          <a:ext cx="6153907" cy="4483133"/>
        </p:xfrm>
        <a:graphic>
          <a:graphicData uri="http://schemas.openxmlformats.org/drawingml/2006/table">
            <a:tbl>
              <a:tblPr>
                <a:tableStyleId>{5C22544A-7EE6-4342-B048-85BDC9FD1C3A}</a:tableStyleId>
              </a:tblPr>
              <a:tblGrid>
                <a:gridCol w="1429507">
                  <a:extLst>
                    <a:ext uri="{9D8B030D-6E8A-4147-A177-3AD203B41FA5}">
                      <a16:colId xmlns:a16="http://schemas.microsoft.com/office/drawing/2014/main" val="136873964"/>
                    </a:ext>
                  </a:extLst>
                </a:gridCol>
                <a:gridCol w="4724400">
                  <a:extLst>
                    <a:ext uri="{9D8B030D-6E8A-4147-A177-3AD203B41FA5}">
                      <a16:colId xmlns:a16="http://schemas.microsoft.com/office/drawing/2014/main" val="389949191"/>
                    </a:ext>
                  </a:extLst>
                </a:gridCol>
              </a:tblGrid>
              <a:tr h="319437">
                <a:tc>
                  <a:txBody>
                    <a:bodyPr/>
                    <a:lstStyle/>
                    <a:p>
                      <a:pPr algn="ctr" fontAlgn="b"/>
                      <a:r>
                        <a:rPr lang="en-US" sz="1800" b="1" u="none" strike="noStrike" dirty="0">
                          <a:effectLst/>
                        </a:rPr>
                        <a:t>Column</a:t>
                      </a:r>
                      <a:endParaRPr lang="en-US" sz="1800" b="1"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en-US" sz="1800" b="1" u="none" strike="noStrike" dirty="0">
                          <a:effectLst/>
                        </a:rPr>
                        <a:t>Description</a:t>
                      </a:r>
                      <a:endParaRPr lang="en-US" sz="1800" b="1"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98155979"/>
                  </a:ext>
                </a:extLst>
              </a:tr>
              <a:tr h="319437">
                <a:tc>
                  <a:txBody>
                    <a:bodyPr/>
                    <a:lstStyle/>
                    <a:p>
                      <a:pPr algn="ctr" fontAlgn="b"/>
                      <a:r>
                        <a:rPr lang="en-US" sz="1400" u="none" strike="noStrike" dirty="0">
                          <a:effectLst/>
                          <a:latin typeface="Arial" panose="020B0604020202020204" pitchFamily="34" charset="0"/>
                          <a:cs typeface="Arial" panose="020B0604020202020204" pitchFamily="34" charset="0"/>
                        </a:rPr>
                        <a:t>title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a:effectLst/>
                          <a:latin typeface="Arial" panose="020B0604020202020204" pitchFamily="34" charset="0"/>
                          <a:cs typeface="Arial" panose="020B0604020202020204" pitchFamily="34" charset="0"/>
                        </a:rPr>
                        <a:t>name of the product</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461755505"/>
                  </a:ext>
                </a:extLst>
              </a:tr>
              <a:tr h="319437">
                <a:tc>
                  <a:txBody>
                    <a:bodyPr/>
                    <a:lstStyle/>
                    <a:p>
                      <a:pPr algn="ctr" fontAlgn="b"/>
                      <a:r>
                        <a:rPr lang="en-US" sz="1400" b="1" u="none" strike="noStrike" dirty="0">
                          <a:effectLst/>
                          <a:latin typeface="Arial" panose="020B0604020202020204" pitchFamily="34" charset="0"/>
                          <a:cs typeface="Arial" panose="020B0604020202020204" pitchFamily="34" charset="0"/>
                        </a:rPr>
                        <a:t>asin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marL="0" marR="0" lvl="0" indent="0" algn="ctr" defTabSz="914400" rtl="0" eaLnBrk="1" fontAlgn="ctr" latinLnBrk="0" hangingPunct="1">
                        <a:lnSpc>
                          <a:spcPct val="100000"/>
                        </a:lnSpc>
                        <a:spcBef>
                          <a:spcPts val="0"/>
                        </a:spcBef>
                        <a:spcAft>
                          <a:spcPts val="0"/>
                        </a:spcAft>
                        <a:buClr>
                          <a:srgbClr val="000000"/>
                        </a:buClr>
                        <a:buSzPts val="1400"/>
                        <a:buFont typeface="Arial" panose="020B0604020202020204" pitchFamily="34" charset="0"/>
                        <a:buChar char="I"/>
                        <a:tabLst/>
                        <a:defRPr/>
                      </a:pPr>
                      <a:r>
                        <a:rPr lang="en-US" sz="1400" b="0" i="0" u="none" strike="noStrike" dirty="0">
                          <a:solidFill>
                            <a:srgbClr val="000000"/>
                          </a:solidFill>
                          <a:effectLst/>
                          <a:latin typeface="Arial" panose="020B0604020202020204" pitchFamily="34" charset="0"/>
                          <a:cs typeface="Arial" panose="020B0604020202020204" pitchFamily="34" charset="0"/>
                        </a:rPr>
                        <a:t>D of the product</a:t>
                      </a:r>
                    </a:p>
                  </a:txBody>
                  <a:tcPr marL="7620" marR="7620" marT="7620" marB="0" anchor="ctr"/>
                </a:tc>
                <a:extLst>
                  <a:ext uri="{0D108BD9-81ED-4DB2-BD59-A6C34878D82A}">
                    <a16:rowId xmlns:a16="http://schemas.microsoft.com/office/drawing/2014/main" val="2483491329"/>
                  </a:ext>
                </a:extLst>
              </a:tr>
              <a:tr h="319437">
                <a:tc>
                  <a:txBody>
                    <a:bodyPr/>
                    <a:lstStyle/>
                    <a:p>
                      <a:pPr algn="ctr" fontAlgn="b"/>
                      <a:r>
                        <a:rPr lang="en-US" sz="1400" u="none" strike="noStrike" dirty="0">
                          <a:effectLst/>
                          <a:latin typeface="Arial" panose="020B0604020202020204" pitchFamily="34" charset="0"/>
                          <a:cs typeface="Arial" panose="020B0604020202020204" pitchFamily="34" charset="0"/>
                        </a:rPr>
                        <a:t>feature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bullet-point format features of the product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88907323"/>
                  </a:ext>
                </a:extLst>
              </a:tr>
              <a:tr h="319437">
                <a:tc>
                  <a:txBody>
                    <a:bodyPr/>
                    <a:lstStyle/>
                    <a:p>
                      <a:pPr algn="ctr" fontAlgn="b"/>
                      <a:r>
                        <a:rPr lang="en-US" sz="1400" b="1" u="none" strike="noStrike" dirty="0">
                          <a:effectLst/>
                          <a:latin typeface="Arial" panose="020B0604020202020204" pitchFamily="34" charset="0"/>
                          <a:cs typeface="Arial" panose="020B0604020202020204" pitchFamily="34" charset="0"/>
                        </a:rPr>
                        <a:t>description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description of the product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641428560"/>
                  </a:ext>
                </a:extLst>
              </a:tr>
              <a:tr h="319437">
                <a:tc>
                  <a:txBody>
                    <a:bodyPr/>
                    <a:lstStyle/>
                    <a:p>
                      <a:pPr algn="ctr" fontAlgn="b"/>
                      <a:r>
                        <a:rPr lang="en-US" sz="1400" b="1" u="none" strike="noStrike" dirty="0">
                          <a:effectLst/>
                          <a:latin typeface="Arial" panose="020B0604020202020204" pitchFamily="34" charset="0"/>
                          <a:cs typeface="Arial" panose="020B0604020202020204" pitchFamily="34" charset="0"/>
                        </a:rPr>
                        <a:t>price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rtl="0" fontAlgn="ctr">
                        <a:buClr>
                          <a:srgbClr val="000000"/>
                        </a:buClr>
                        <a:buSzPts val="1400"/>
                        <a:buFont typeface="Arial" panose="020B0604020202020204" pitchFamily="34" charset="0"/>
                        <a:buNone/>
                      </a:pPr>
                      <a:r>
                        <a:rPr lang="en-US" sz="1400" u="none" strike="noStrike" dirty="0">
                          <a:effectLst/>
                          <a:latin typeface="Arial" panose="020B0604020202020204" pitchFamily="34" charset="0"/>
                          <a:cs typeface="Arial" panose="020B0604020202020204" pitchFamily="34" charset="0"/>
                        </a:rPr>
                        <a:t>price in US dollars (at time of crawl)</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2000550102"/>
                  </a:ext>
                </a:extLst>
              </a:tr>
              <a:tr h="319437">
                <a:tc>
                  <a:txBody>
                    <a:bodyPr/>
                    <a:lstStyle/>
                    <a:p>
                      <a:pPr algn="ctr" fontAlgn="b"/>
                      <a:r>
                        <a:rPr lang="en-US" sz="1400" u="none" strike="noStrike">
                          <a:effectLst/>
                          <a:latin typeface="Arial" panose="020B0604020202020204" pitchFamily="34" charset="0"/>
                          <a:cs typeface="Arial" panose="020B0604020202020204" pitchFamily="34" charset="0"/>
                        </a:rPr>
                        <a:t>imageURL</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URL of the product image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4245470779"/>
                  </a:ext>
                </a:extLst>
              </a:tr>
              <a:tr h="319437">
                <a:tc>
                  <a:txBody>
                    <a:bodyPr/>
                    <a:lstStyle/>
                    <a:p>
                      <a:pPr algn="ctr" fontAlgn="b"/>
                      <a:r>
                        <a:rPr lang="en-US" sz="1400" u="none" strike="noStrike">
                          <a:effectLst/>
                          <a:latin typeface="Arial" panose="020B0604020202020204" pitchFamily="34" charset="0"/>
                          <a:cs typeface="Arial" panose="020B0604020202020204" pitchFamily="34" charset="0"/>
                        </a:rPr>
                        <a:t>related </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related products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535368979"/>
                  </a:ext>
                </a:extLst>
              </a:tr>
              <a:tr h="319437">
                <a:tc>
                  <a:txBody>
                    <a:bodyPr/>
                    <a:lstStyle/>
                    <a:p>
                      <a:pPr algn="ctr" fontAlgn="b"/>
                      <a:r>
                        <a:rPr lang="en-US" sz="1400" u="none" strike="noStrike">
                          <a:effectLst/>
                          <a:latin typeface="Arial" panose="020B0604020202020204" pitchFamily="34" charset="0"/>
                          <a:cs typeface="Arial" panose="020B0604020202020204" pitchFamily="34" charset="0"/>
                        </a:rPr>
                        <a:t>salesRank</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sales rank information</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845485275"/>
                  </a:ext>
                </a:extLst>
              </a:tr>
              <a:tr h="319437">
                <a:tc>
                  <a:txBody>
                    <a:bodyPr/>
                    <a:lstStyle/>
                    <a:p>
                      <a:pPr algn="ctr" fontAlgn="b"/>
                      <a:r>
                        <a:rPr lang="en-US" sz="1400" b="1" u="none" strike="noStrike" dirty="0">
                          <a:effectLst/>
                          <a:latin typeface="Arial" panose="020B0604020202020204" pitchFamily="34" charset="0"/>
                          <a:cs typeface="Arial" panose="020B0604020202020204" pitchFamily="34" charset="0"/>
                        </a:rPr>
                        <a:t>brand</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brand name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665817331"/>
                  </a:ext>
                </a:extLst>
              </a:tr>
              <a:tr h="319437">
                <a:tc>
                  <a:txBody>
                    <a:bodyPr/>
                    <a:lstStyle/>
                    <a:p>
                      <a:pPr algn="ctr" fontAlgn="b"/>
                      <a:r>
                        <a:rPr lang="en-US" sz="1400" u="none" strike="noStrike">
                          <a:effectLst/>
                          <a:latin typeface="Arial" panose="020B0604020202020204" pitchFamily="34" charset="0"/>
                          <a:cs typeface="Arial" panose="020B0604020202020204" pitchFamily="34" charset="0"/>
                        </a:rPr>
                        <a:t>categories</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list of categories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289310117"/>
                  </a:ext>
                </a:extLst>
              </a:tr>
              <a:tr h="319437">
                <a:tc>
                  <a:txBody>
                    <a:bodyPr/>
                    <a:lstStyle/>
                    <a:p>
                      <a:pPr algn="ctr" fontAlgn="b"/>
                      <a:r>
                        <a:rPr lang="en-US" sz="1400" u="none" strike="noStrike">
                          <a:effectLst/>
                          <a:latin typeface="Arial" panose="020B0604020202020204" pitchFamily="34" charset="0"/>
                          <a:cs typeface="Arial" panose="020B0604020202020204" pitchFamily="34" charset="0"/>
                        </a:rPr>
                        <a:t>tech1</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the first technical detail table of the product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012692700"/>
                  </a:ext>
                </a:extLst>
              </a:tr>
              <a:tr h="319437">
                <a:tc>
                  <a:txBody>
                    <a:bodyPr/>
                    <a:lstStyle/>
                    <a:p>
                      <a:pPr algn="ctr" fontAlgn="b"/>
                      <a:r>
                        <a:rPr lang="en-US" sz="1400" u="none" strike="noStrike">
                          <a:effectLst/>
                          <a:latin typeface="Arial" panose="020B0604020202020204" pitchFamily="34" charset="0"/>
                          <a:cs typeface="Arial" panose="020B0604020202020204" pitchFamily="34" charset="0"/>
                        </a:rPr>
                        <a:t>tech2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the second technical detail table of the product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65048051"/>
                  </a:ext>
                </a:extLst>
              </a:tr>
              <a:tr h="330452">
                <a:tc>
                  <a:txBody>
                    <a:bodyPr/>
                    <a:lstStyle/>
                    <a:p>
                      <a:pPr algn="ctr" fontAlgn="b"/>
                      <a:r>
                        <a:rPr lang="en-US" sz="1400" u="none" strike="noStrike">
                          <a:effectLst/>
                          <a:latin typeface="Arial" panose="020B0604020202020204" pitchFamily="34" charset="0"/>
                          <a:cs typeface="Arial" panose="020B0604020202020204" pitchFamily="34" charset="0"/>
                        </a:rPr>
                        <a:t>similar</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similar product table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4214610837"/>
                  </a:ext>
                </a:extLst>
              </a:tr>
            </a:tbl>
          </a:graphicData>
        </a:graphic>
      </p:graphicFrame>
      <p:sp>
        <p:nvSpPr>
          <p:cNvPr id="4" name="Footer Placeholder 3">
            <a:extLst>
              <a:ext uri="{FF2B5EF4-FFF2-40B4-BE49-F238E27FC236}">
                <a16:creationId xmlns:a16="http://schemas.microsoft.com/office/drawing/2014/main" id="{F5540CA5-88FA-C340-3C93-CB7F7DB23DFD}"/>
              </a:ext>
            </a:extLst>
          </p:cNvPr>
          <p:cNvSpPr>
            <a:spLocks noGrp="1"/>
          </p:cNvSpPr>
          <p:nvPr>
            <p:ph type="ftr" sz="quarter" idx="11"/>
          </p:nvPr>
        </p:nvSpPr>
        <p:spPr>
          <a:xfrm>
            <a:off x="11652738" y="70179"/>
            <a:ext cx="539262" cy="365125"/>
          </a:xfrm>
        </p:spPr>
        <p:txBody>
          <a:bodyPr/>
          <a:lstStyle/>
          <a:p>
            <a:r>
              <a:rPr lang="en-US" b="1" dirty="0"/>
              <a:t>3</a:t>
            </a:r>
          </a:p>
        </p:txBody>
      </p:sp>
    </p:spTree>
    <p:extLst>
      <p:ext uri="{BB962C8B-B14F-4D97-AF65-F5344CB8AC3E}">
        <p14:creationId xmlns:p14="http://schemas.microsoft.com/office/powerpoint/2010/main" val="51377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D95C9-1A20-92AF-7681-815D6E40E584}"/>
              </a:ext>
            </a:extLst>
          </p:cNvPr>
          <p:cNvSpPr txBox="1"/>
          <p:nvPr/>
        </p:nvSpPr>
        <p:spPr>
          <a:xfrm>
            <a:off x="-75501" y="2413337"/>
            <a:ext cx="11962702" cy="2031325"/>
          </a:xfrm>
          <a:prstGeom prst="rect">
            <a:avLst/>
          </a:prstGeom>
          <a:noFill/>
        </p:spPr>
        <p:txBody>
          <a:bodyPr wrap="square" rtlCol="0">
            <a:spAutoFit/>
          </a:bodyPr>
          <a:lstStyle/>
          <a:p>
            <a:pPr algn="ctr"/>
            <a:r>
              <a:rPr lang="en-US" sz="5400" b="1" dirty="0">
                <a:effectLst>
                  <a:outerShdw blurRad="38100" dist="38100" dir="2700000" algn="tl">
                    <a:srgbClr val="000000">
                      <a:alpha val="43137"/>
                    </a:srgbClr>
                  </a:outerShdw>
                </a:effectLst>
              </a:rPr>
              <a:t>Graphical Business Insights and observations</a:t>
            </a:r>
          </a:p>
          <a:p>
            <a:endParaRPr lang="en-US" dirty="0"/>
          </a:p>
        </p:txBody>
      </p:sp>
      <p:sp>
        <p:nvSpPr>
          <p:cNvPr id="4" name="Footer Placeholder 3">
            <a:extLst>
              <a:ext uri="{FF2B5EF4-FFF2-40B4-BE49-F238E27FC236}">
                <a16:creationId xmlns:a16="http://schemas.microsoft.com/office/drawing/2014/main" id="{604A7C8D-6D9B-A13E-BC6C-9747D474A0F4}"/>
              </a:ext>
            </a:extLst>
          </p:cNvPr>
          <p:cNvSpPr>
            <a:spLocks noGrp="1"/>
          </p:cNvSpPr>
          <p:nvPr>
            <p:ph type="ftr" sz="quarter" idx="11"/>
          </p:nvPr>
        </p:nvSpPr>
        <p:spPr>
          <a:xfrm>
            <a:off x="11476892" y="0"/>
            <a:ext cx="715108" cy="365125"/>
          </a:xfrm>
        </p:spPr>
        <p:txBody>
          <a:bodyPr/>
          <a:lstStyle/>
          <a:p>
            <a:r>
              <a:rPr lang="en-US" b="1" dirty="0"/>
              <a:t>4</a:t>
            </a:r>
          </a:p>
        </p:txBody>
      </p:sp>
    </p:spTree>
    <p:extLst>
      <p:ext uri="{BB962C8B-B14F-4D97-AF65-F5344CB8AC3E}">
        <p14:creationId xmlns:p14="http://schemas.microsoft.com/office/powerpoint/2010/main" val="204640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1E0588-FABD-5105-8C56-83159158EB03}"/>
              </a:ext>
            </a:extLst>
          </p:cNvPr>
          <p:cNvSpPr txBox="1"/>
          <p:nvPr/>
        </p:nvSpPr>
        <p:spPr>
          <a:xfrm>
            <a:off x="3261920" y="-59556"/>
            <a:ext cx="6198603"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Proportion of review type</a:t>
            </a:r>
          </a:p>
        </p:txBody>
      </p:sp>
      <p:pic>
        <p:nvPicPr>
          <p:cNvPr id="4" name="Picture 3">
            <a:extLst>
              <a:ext uri="{FF2B5EF4-FFF2-40B4-BE49-F238E27FC236}">
                <a16:creationId xmlns:a16="http://schemas.microsoft.com/office/drawing/2014/main" id="{FA812FE6-2DF3-A58F-CBBB-E7E126B86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84" y="870787"/>
            <a:ext cx="5930270" cy="4995108"/>
          </a:xfrm>
          <a:prstGeom prst="rect">
            <a:avLst/>
          </a:prstGeom>
        </p:spPr>
      </p:pic>
      <p:pic>
        <p:nvPicPr>
          <p:cNvPr id="5" name="Picture 4">
            <a:extLst>
              <a:ext uri="{FF2B5EF4-FFF2-40B4-BE49-F238E27FC236}">
                <a16:creationId xmlns:a16="http://schemas.microsoft.com/office/drawing/2014/main" id="{EE9DEBB8-1907-A994-9EC8-8DCD619D1686}"/>
              </a:ext>
            </a:extLst>
          </p:cNvPr>
          <p:cNvPicPr>
            <a:picLocks noChangeAspect="1"/>
          </p:cNvPicPr>
          <p:nvPr/>
        </p:nvPicPr>
        <p:blipFill rotWithShape="1">
          <a:blip r:embed="rId3">
            <a:extLst>
              <a:ext uri="{28A0092B-C50C-407E-A947-70E740481C1C}">
                <a14:useLocalDpi xmlns:a14="http://schemas.microsoft.com/office/drawing/2010/main" val="0"/>
              </a:ext>
            </a:extLst>
          </a:blip>
          <a:srcRect l="37271" t="23609" r="22532" b="13271"/>
          <a:stretch/>
        </p:blipFill>
        <p:spPr>
          <a:xfrm>
            <a:off x="713981" y="1009611"/>
            <a:ext cx="4910966" cy="4042663"/>
          </a:xfrm>
          <a:prstGeom prst="rect">
            <a:avLst/>
          </a:prstGeom>
        </p:spPr>
      </p:pic>
      <p:pic>
        <p:nvPicPr>
          <p:cNvPr id="6" name="Picture 5">
            <a:extLst>
              <a:ext uri="{FF2B5EF4-FFF2-40B4-BE49-F238E27FC236}">
                <a16:creationId xmlns:a16="http://schemas.microsoft.com/office/drawing/2014/main" id="{D3D163C8-9729-4B5A-8AAF-6CC4A95A4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221" y="870787"/>
            <a:ext cx="5625397" cy="4935540"/>
          </a:xfrm>
          <a:prstGeom prst="rect">
            <a:avLst/>
          </a:prstGeom>
        </p:spPr>
      </p:pic>
      <p:pic>
        <p:nvPicPr>
          <p:cNvPr id="7" name="Picture 6">
            <a:extLst>
              <a:ext uri="{FF2B5EF4-FFF2-40B4-BE49-F238E27FC236}">
                <a16:creationId xmlns:a16="http://schemas.microsoft.com/office/drawing/2014/main" id="{218E6B5D-6AA1-115E-B250-F1B7E0186776}"/>
              </a:ext>
            </a:extLst>
          </p:cNvPr>
          <p:cNvPicPr>
            <a:picLocks noChangeAspect="1"/>
          </p:cNvPicPr>
          <p:nvPr/>
        </p:nvPicPr>
        <p:blipFill rotWithShape="1">
          <a:blip r:embed="rId4">
            <a:extLst>
              <a:ext uri="{28A0092B-C50C-407E-A947-70E740481C1C}">
                <a14:useLocalDpi xmlns:a14="http://schemas.microsoft.com/office/drawing/2010/main" val="0"/>
              </a:ext>
            </a:extLst>
          </a:blip>
          <a:srcRect l="39835" t="23364" r="24820" b="21590"/>
          <a:stretch/>
        </p:blipFill>
        <p:spPr>
          <a:xfrm>
            <a:off x="6532685" y="1009611"/>
            <a:ext cx="5034880" cy="4336112"/>
          </a:xfrm>
          <a:prstGeom prst="rect">
            <a:avLst/>
          </a:prstGeom>
        </p:spPr>
      </p:pic>
      <p:sp>
        <p:nvSpPr>
          <p:cNvPr id="8" name="TextBox 7">
            <a:extLst>
              <a:ext uri="{FF2B5EF4-FFF2-40B4-BE49-F238E27FC236}">
                <a16:creationId xmlns:a16="http://schemas.microsoft.com/office/drawing/2014/main" id="{6EF4AD2F-1DEA-4B04-64D5-29A373582094}"/>
              </a:ext>
            </a:extLst>
          </p:cNvPr>
          <p:cNvSpPr txBox="1"/>
          <p:nvPr/>
        </p:nvSpPr>
        <p:spPr>
          <a:xfrm>
            <a:off x="4139861" y="5052274"/>
            <a:ext cx="2776756" cy="646331"/>
          </a:xfrm>
          <a:prstGeom prst="rect">
            <a:avLst/>
          </a:prstGeom>
          <a:noFill/>
        </p:spPr>
        <p:txBody>
          <a:bodyPr wrap="square" rtlCol="0">
            <a:spAutoFit/>
          </a:bodyPr>
          <a:lstStyle/>
          <a:p>
            <a:r>
              <a:rPr lang="en-US" sz="1800" b="1" dirty="0">
                <a:effectLst>
                  <a:outerShdw blurRad="38100" dist="38100" dir="2700000" algn="tl">
                    <a:srgbClr val="000000">
                      <a:alpha val="43137"/>
                    </a:srgbClr>
                  </a:outerShdw>
                </a:effectLst>
              </a:rPr>
              <a:t>Luxury Beauty</a:t>
            </a:r>
          </a:p>
          <a:p>
            <a:endParaRPr lang="en-US" dirty="0"/>
          </a:p>
        </p:txBody>
      </p:sp>
      <p:sp>
        <p:nvSpPr>
          <p:cNvPr id="9" name="TextBox 8">
            <a:extLst>
              <a:ext uri="{FF2B5EF4-FFF2-40B4-BE49-F238E27FC236}">
                <a16:creationId xmlns:a16="http://schemas.microsoft.com/office/drawing/2014/main" id="{CB282A36-6C14-9C56-EFE6-6F46DFE883A6}"/>
              </a:ext>
            </a:extLst>
          </p:cNvPr>
          <p:cNvSpPr txBox="1"/>
          <p:nvPr/>
        </p:nvSpPr>
        <p:spPr>
          <a:xfrm>
            <a:off x="10373686" y="4924689"/>
            <a:ext cx="1960228" cy="646331"/>
          </a:xfrm>
          <a:prstGeom prst="rect">
            <a:avLst/>
          </a:prstGeom>
          <a:noFill/>
        </p:spPr>
        <p:txBody>
          <a:bodyPr wrap="square" rtlCol="0">
            <a:spAutoFit/>
          </a:bodyPr>
          <a:lstStyle/>
          <a:p>
            <a:r>
              <a:rPr lang="en-US" sz="1800" b="1" dirty="0">
                <a:effectLst>
                  <a:outerShdw blurRad="38100" dist="38100" dir="2700000" algn="tl">
                    <a:srgbClr val="000000">
                      <a:alpha val="43137"/>
                    </a:srgbClr>
                  </a:outerShdw>
                </a:effectLst>
              </a:rPr>
              <a:t>All Beauty</a:t>
            </a:r>
          </a:p>
          <a:p>
            <a:endParaRPr lang="en-US" dirty="0"/>
          </a:p>
        </p:txBody>
      </p:sp>
      <p:sp>
        <p:nvSpPr>
          <p:cNvPr id="13" name="TextBox 12">
            <a:extLst>
              <a:ext uri="{FF2B5EF4-FFF2-40B4-BE49-F238E27FC236}">
                <a16:creationId xmlns:a16="http://schemas.microsoft.com/office/drawing/2014/main" id="{FA101F33-BA81-0B83-B163-C321ED03265F}"/>
              </a:ext>
            </a:extLst>
          </p:cNvPr>
          <p:cNvSpPr txBox="1"/>
          <p:nvPr/>
        </p:nvSpPr>
        <p:spPr>
          <a:xfrm>
            <a:off x="294684" y="5865895"/>
            <a:ext cx="11539836" cy="430887"/>
          </a:xfrm>
          <a:prstGeom prst="rect">
            <a:avLst/>
          </a:prstGeom>
          <a:noFill/>
        </p:spPr>
        <p:txBody>
          <a:bodyPr wrap="square" rtlCol="0">
            <a:spAutoFit/>
          </a:bodyPr>
          <a:lstStyle/>
          <a:p>
            <a:r>
              <a:rPr lang="en-US" sz="2200" b="1" dirty="0">
                <a:effectLst>
                  <a:outerShdw blurRad="38100" dist="38100" dir="2700000" algn="tl">
                    <a:srgbClr val="000000">
                      <a:alpha val="43137"/>
                    </a:srgbClr>
                  </a:outerShdw>
                </a:effectLst>
              </a:rPr>
              <a:t>In both the categories positive reviews are more as compared to the negative and neutral reviews</a:t>
            </a:r>
          </a:p>
        </p:txBody>
      </p:sp>
      <p:sp>
        <p:nvSpPr>
          <p:cNvPr id="10" name="Footer Placeholder 9">
            <a:extLst>
              <a:ext uri="{FF2B5EF4-FFF2-40B4-BE49-F238E27FC236}">
                <a16:creationId xmlns:a16="http://schemas.microsoft.com/office/drawing/2014/main" id="{4FCE4FF8-78E0-E07C-4476-A433F7B48800}"/>
              </a:ext>
            </a:extLst>
          </p:cNvPr>
          <p:cNvSpPr>
            <a:spLocks noGrp="1"/>
          </p:cNvSpPr>
          <p:nvPr>
            <p:ph type="ftr" sz="quarter" idx="11"/>
          </p:nvPr>
        </p:nvSpPr>
        <p:spPr>
          <a:xfrm>
            <a:off x="11696700" y="0"/>
            <a:ext cx="495300" cy="365125"/>
          </a:xfrm>
        </p:spPr>
        <p:txBody>
          <a:bodyPr/>
          <a:lstStyle/>
          <a:p>
            <a:r>
              <a:rPr lang="en-US" b="1" dirty="0"/>
              <a:t>5</a:t>
            </a:r>
          </a:p>
        </p:txBody>
      </p:sp>
    </p:spTree>
    <p:extLst>
      <p:ext uri="{BB962C8B-B14F-4D97-AF65-F5344CB8AC3E}">
        <p14:creationId xmlns:p14="http://schemas.microsoft.com/office/powerpoint/2010/main" val="446654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CDFB60-772B-702C-5427-5BD183AA1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16" y="1106163"/>
            <a:ext cx="5625397" cy="4125259"/>
          </a:xfrm>
          <a:prstGeom prst="rect">
            <a:avLst/>
          </a:prstGeom>
        </p:spPr>
      </p:pic>
      <p:pic>
        <p:nvPicPr>
          <p:cNvPr id="3" name="Picture 2">
            <a:extLst>
              <a:ext uri="{FF2B5EF4-FFF2-40B4-BE49-F238E27FC236}">
                <a16:creationId xmlns:a16="http://schemas.microsoft.com/office/drawing/2014/main" id="{D9356B79-1CAA-AAAA-03FB-D0890EC80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789" y="1106163"/>
            <a:ext cx="5625397" cy="4125259"/>
          </a:xfrm>
          <a:prstGeom prst="rect">
            <a:avLst/>
          </a:prstGeom>
        </p:spPr>
      </p:pic>
      <p:pic>
        <p:nvPicPr>
          <p:cNvPr id="10" name="Picture 9">
            <a:extLst>
              <a:ext uri="{FF2B5EF4-FFF2-40B4-BE49-F238E27FC236}">
                <a16:creationId xmlns:a16="http://schemas.microsoft.com/office/drawing/2014/main" id="{8247A40F-E3FB-9430-D551-1B04735BE7C5}"/>
              </a:ext>
            </a:extLst>
          </p:cNvPr>
          <p:cNvPicPr>
            <a:picLocks noChangeAspect="1"/>
          </p:cNvPicPr>
          <p:nvPr/>
        </p:nvPicPr>
        <p:blipFill rotWithShape="1">
          <a:blip r:embed="rId3">
            <a:extLst>
              <a:ext uri="{28A0092B-C50C-407E-A947-70E740481C1C}">
                <a14:useLocalDpi xmlns:a14="http://schemas.microsoft.com/office/drawing/2010/main" val="0"/>
              </a:ext>
            </a:extLst>
          </a:blip>
          <a:srcRect l="37063" t="17003" r="20384" b="11804"/>
          <a:stretch/>
        </p:blipFill>
        <p:spPr>
          <a:xfrm>
            <a:off x="1054219" y="1133070"/>
            <a:ext cx="4163733" cy="3684322"/>
          </a:xfrm>
          <a:prstGeom prst="rect">
            <a:avLst/>
          </a:prstGeom>
        </p:spPr>
      </p:pic>
      <p:pic>
        <p:nvPicPr>
          <p:cNvPr id="12" name="Picture 11">
            <a:extLst>
              <a:ext uri="{FF2B5EF4-FFF2-40B4-BE49-F238E27FC236}">
                <a16:creationId xmlns:a16="http://schemas.microsoft.com/office/drawing/2014/main" id="{88C2344C-FAD7-5D53-FB63-232A92AAE6BA}"/>
              </a:ext>
            </a:extLst>
          </p:cNvPr>
          <p:cNvPicPr>
            <a:picLocks noChangeAspect="1"/>
          </p:cNvPicPr>
          <p:nvPr/>
        </p:nvPicPr>
        <p:blipFill rotWithShape="1">
          <a:blip r:embed="rId4">
            <a:extLst>
              <a:ext uri="{28A0092B-C50C-407E-A947-70E740481C1C}">
                <a14:useLocalDpi xmlns:a14="http://schemas.microsoft.com/office/drawing/2010/main" val="0"/>
              </a:ext>
            </a:extLst>
          </a:blip>
          <a:srcRect l="39420" t="17268" r="23572" b="20367"/>
          <a:stretch/>
        </p:blipFill>
        <p:spPr>
          <a:xfrm>
            <a:off x="7063531" y="1173625"/>
            <a:ext cx="4009938" cy="3643767"/>
          </a:xfrm>
          <a:prstGeom prst="rect">
            <a:avLst/>
          </a:prstGeom>
        </p:spPr>
      </p:pic>
      <p:sp>
        <p:nvSpPr>
          <p:cNvPr id="15" name="TextBox 14">
            <a:extLst>
              <a:ext uri="{FF2B5EF4-FFF2-40B4-BE49-F238E27FC236}">
                <a16:creationId xmlns:a16="http://schemas.microsoft.com/office/drawing/2014/main" id="{ABFB1C39-4D64-A063-F24D-8E12BBD7612C}"/>
              </a:ext>
            </a:extLst>
          </p:cNvPr>
          <p:cNvSpPr txBox="1"/>
          <p:nvPr/>
        </p:nvSpPr>
        <p:spPr>
          <a:xfrm>
            <a:off x="4031447" y="4494226"/>
            <a:ext cx="1549207" cy="646331"/>
          </a:xfrm>
          <a:prstGeom prst="rect">
            <a:avLst/>
          </a:prstGeom>
          <a:noFill/>
        </p:spPr>
        <p:txBody>
          <a:bodyPr wrap="none" rtlCol="0">
            <a:spAutoFit/>
          </a:bodyPr>
          <a:lstStyle/>
          <a:p>
            <a:r>
              <a:rPr lang="en-US" sz="1800" b="1" dirty="0">
                <a:effectLst>
                  <a:outerShdw blurRad="38100" dist="38100" dir="2700000" algn="tl">
                    <a:srgbClr val="000000">
                      <a:alpha val="43137"/>
                    </a:srgbClr>
                  </a:outerShdw>
                </a:effectLst>
              </a:rPr>
              <a:t>Luxury Beauty</a:t>
            </a:r>
          </a:p>
          <a:p>
            <a:endParaRPr lang="en-US" dirty="0"/>
          </a:p>
        </p:txBody>
      </p:sp>
      <p:sp>
        <p:nvSpPr>
          <p:cNvPr id="16" name="TextBox 15">
            <a:extLst>
              <a:ext uri="{FF2B5EF4-FFF2-40B4-BE49-F238E27FC236}">
                <a16:creationId xmlns:a16="http://schemas.microsoft.com/office/drawing/2014/main" id="{BF84627B-DA5F-F50D-D1CA-CB334CDF4424}"/>
              </a:ext>
            </a:extLst>
          </p:cNvPr>
          <p:cNvSpPr txBox="1"/>
          <p:nvPr/>
        </p:nvSpPr>
        <p:spPr>
          <a:xfrm>
            <a:off x="10410738" y="4494226"/>
            <a:ext cx="1359016" cy="646331"/>
          </a:xfrm>
          <a:prstGeom prst="rect">
            <a:avLst/>
          </a:prstGeom>
          <a:noFill/>
        </p:spPr>
        <p:txBody>
          <a:bodyPr wrap="square" rtlCol="0">
            <a:spAutoFit/>
          </a:bodyPr>
          <a:lstStyle/>
          <a:p>
            <a:r>
              <a:rPr lang="en-US" sz="1800" b="1" dirty="0">
                <a:effectLst>
                  <a:outerShdw blurRad="38100" dist="38100" dir="2700000" algn="tl">
                    <a:srgbClr val="000000">
                      <a:alpha val="43137"/>
                    </a:srgbClr>
                  </a:outerShdw>
                </a:effectLst>
              </a:rPr>
              <a:t>All Beauty</a:t>
            </a:r>
          </a:p>
          <a:p>
            <a:endParaRPr lang="en-US" dirty="0"/>
          </a:p>
        </p:txBody>
      </p:sp>
      <p:sp>
        <p:nvSpPr>
          <p:cNvPr id="17" name="TextBox 16">
            <a:extLst>
              <a:ext uri="{FF2B5EF4-FFF2-40B4-BE49-F238E27FC236}">
                <a16:creationId xmlns:a16="http://schemas.microsoft.com/office/drawing/2014/main" id="{E9D973AE-B2C6-4098-22CC-EC2AE696EB71}"/>
              </a:ext>
            </a:extLst>
          </p:cNvPr>
          <p:cNvSpPr txBox="1"/>
          <p:nvPr/>
        </p:nvSpPr>
        <p:spPr>
          <a:xfrm>
            <a:off x="3136085" y="-19366"/>
            <a:ext cx="6351864"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Overall Ratings Proportion</a:t>
            </a:r>
          </a:p>
        </p:txBody>
      </p:sp>
      <p:sp>
        <p:nvSpPr>
          <p:cNvPr id="4" name="TextBox 3">
            <a:extLst>
              <a:ext uri="{FF2B5EF4-FFF2-40B4-BE49-F238E27FC236}">
                <a16:creationId xmlns:a16="http://schemas.microsoft.com/office/drawing/2014/main" id="{7DC0141D-0300-C362-40A6-F6CF3646891E}"/>
              </a:ext>
            </a:extLst>
          </p:cNvPr>
          <p:cNvSpPr txBox="1"/>
          <p:nvPr/>
        </p:nvSpPr>
        <p:spPr>
          <a:xfrm>
            <a:off x="576865" y="5059882"/>
            <a:ext cx="4641087" cy="584775"/>
          </a:xfrm>
          <a:prstGeom prst="rect">
            <a:avLst/>
          </a:prstGeom>
          <a:noFill/>
        </p:spPr>
        <p:txBody>
          <a:bodyPr wrap="square" rtlCol="0">
            <a:spAutoFit/>
          </a:bodyPr>
          <a:lstStyle/>
          <a:p>
            <a:r>
              <a:rPr lang="en-US" sz="1600" dirty="0">
                <a:effectLst>
                  <a:outerShdw blurRad="38100" dist="38100" dir="2700000" algn="tl">
                    <a:srgbClr val="000000">
                      <a:alpha val="43137"/>
                    </a:srgbClr>
                  </a:outerShdw>
                </a:effectLst>
              </a:rPr>
              <a:t>5 Star had been given by most reviewers</a:t>
            </a:r>
          </a:p>
          <a:p>
            <a:r>
              <a:rPr lang="en-US" sz="1600" dirty="0">
                <a:effectLst>
                  <a:outerShdw blurRad="38100" dist="38100" dir="2700000" algn="tl">
                    <a:srgbClr val="000000">
                      <a:alpha val="43137"/>
                    </a:srgbClr>
                  </a:outerShdw>
                </a:effectLst>
              </a:rPr>
              <a:t>2 Star had been given by least reviewers</a:t>
            </a:r>
          </a:p>
        </p:txBody>
      </p:sp>
      <p:sp>
        <p:nvSpPr>
          <p:cNvPr id="5" name="TextBox 4">
            <a:extLst>
              <a:ext uri="{FF2B5EF4-FFF2-40B4-BE49-F238E27FC236}">
                <a16:creationId xmlns:a16="http://schemas.microsoft.com/office/drawing/2014/main" id="{6DA945A5-912B-2D71-F79E-FE84B74D5383}"/>
              </a:ext>
            </a:extLst>
          </p:cNvPr>
          <p:cNvSpPr txBox="1"/>
          <p:nvPr/>
        </p:nvSpPr>
        <p:spPr>
          <a:xfrm>
            <a:off x="6449159" y="5059881"/>
            <a:ext cx="4641087" cy="584775"/>
          </a:xfrm>
          <a:prstGeom prst="rect">
            <a:avLst/>
          </a:prstGeom>
          <a:noFill/>
        </p:spPr>
        <p:txBody>
          <a:bodyPr wrap="square" rtlCol="0">
            <a:spAutoFit/>
          </a:bodyPr>
          <a:lstStyle/>
          <a:p>
            <a:r>
              <a:rPr lang="en-US" sz="1600" dirty="0">
                <a:effectLst>
                  <a:outerShdw blurRad="38100" dist="38100" dir="2700000" algn="tl">
                    <a:srgbClr val="000000">
                      <a:alpha val="43137"/>
                    </a:srgbClr>
                  </a:outerShdw>
                </a:effectLst>
              </a:rPr>
              <a:t>5 Star had been given by most reviewers</a:t>
            </a:r>
          </a:p>
          <a:p>
            <a:r>
              <a:rPr lang="en-US" sz="1600" dirty="0">
                <a:effectLst>
                  <a:outerShdw blurRad="38100" dist="38100" dir="2700000" algn="tl">
                    <a:srgbClr val="000000">
                      <a:alpha val="43137"/>
                    </a:srgbClr>
                  </a:outerShdw>
                </a:effectLst>
              </a:rPr>
              <a:t>2 Star had been given by least reviewers</a:t>
            </a:r>
          </a:p>
        </p:txBody>
      </p:sp>
      <p:sp>
        <p:nvSpPr>
          <p:cNvPr id="7" name="TextBox 6">
            <a:extLst>
              <a:ext uri="{FF2B5EF4-FFF2-40B4-BE49-F238E27FC236}">
                <a16:creationId xmlns:a16="http://schemas.microsoft.com/office/drawing/2014/main" id="{09E0673C-34D8-3267-C403-35EA058883B7}"/>
              </a:ext>
            </a:extLst>
          </p:cNvPr>
          <p:cNvSpPr txBox="1"/>
          <p:nvPr/>
        </p:nvSpPr>
        <p:spPr>
          <a:xfrm>
            <a:off x="1341090" y="6140741"/>
            <a:ext cx="9226245"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In both of the dataset the proportion of rating is nearly same </a:t>
            </a:r>
          </a:p>
        </p:txBody>
      </p:sp>
      <p:sp>
        <p:nvSpPr>
          <p:cNvPr id="8" name="Footer Placeholder 7">
            <a:extLst>
              <a:ext uri="{FF2B5EF4-FFF2-40B4-BE49-F238E27FC236}">
                <a16:creationId xmlns:a16="http://schemas.microsoft.com/office/drawing/2014/main" id="{24C60DF8-1A81-F254-FBC9-A207B4BBC89E}"/>
              </a:ext>
            </a:extLst>
          </p:cNvPr>
          <p:cNvSpPr>
            <a:spLocks noGrp="1"/>
          </p:cNvSpPr>
          <p:nvPr>
            <p:ph type="ftr" sz="quarter" idx="11"/>
          </p:nvPr>
        </p:nvSpPr>
        <p:spPr>
          <a:xfrm>
            <a:off x="11572767" y="14281"/>
            <a:ext cx="619233" cy="365125"/>
          </a:xfrm>
        </p:spPr>
        <p:txBody>
          <a:bodyPr/>
          <a:lstStyle/>
          <a:p>
            <a:r>
              <a:rPr lang="en-US" b="1" dirty="0"/>
              <a:t>6</a:t>
            </a:r>
          </a:p>
        </p:txBody>
      </p:sp>
    </p:spTree>
    <p:extLst>
      <p:ext uri="{BB962C8B-B14F-4D97-AF65-F5344CB8AC3E}">
        <p14:creationId xmlns:p14="http://schemas.microsoft.com/office/powerpoint/2010/main" val="242029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2F3FF9-FBE8-4FD4-2DB5-83B6C1418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15" y="915352"/>
            <a:ext cx="6006808" cy="5796737"/>
          </a:xfrm>
          <a:prstGeom prst="rect">
            <a:avLst/>
          </a:prstGeom>
        </p:spPr>
      </p:pic>
      <p:pic>
        <p:nvPicPr>
          <p:cNvPr id="3" name="Picture 2">
            <a:extLst>
              <a:ext uri="{FF2B5EF4-FFF2-40B4-BE49-F238E27FC236}">
                <a16:creationId xmlns:a16="http://schemas.microsoft.com/office/drawing/2014/main" id="{4F664F73-3DA5-C280-9B0E-02EB60246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119" y="896815"/>
            <a:ext cx="5895304" cy="5824660"/>
          </a:xfrm>
          <a:prstGeom prst="rect">
            <a:avLst/>
          </a:prstGeom>
        </p:spPr>
      </p:pic>
      <p:sp>
        <p:nvSpPr>
          <p:cNvPr id="14" name="TextBox 13">
            <a:extLst>
              <a:ext uri="{FF2B5EF4-FFF2-40B4-BE49-F238E27FC236}">
                <a16:creationId xmlns:a16="http://schemas.microsoft.com/office/drawing/2014/main" id="{FE9F9490-8B6E-2B1D-9259-E545CE2E2C25}"/>
              </a:ext>
            </a:extLst>
          </p:cNvPr>
          <p:cNvSpPr txBox="1"/>
          <p:nvPr/>
        </p:nvSpPr>
        <p:spPr>
          <a:xfrm>
            <a:off x="2110876" y="6262765"/>
            <a:ext cx="1549207" cy="646331"/>
          </a:xfrm>
          <a:prstGeom prst="rect">
            <a:avLst/>
          </a:prstGeom>
          <a:noFill/>
        </p:spPr>
        <p:txBody>
          <a:bodyPr wrap="none" rtlCol="0">
            <a:spAutoFit/>
          </a:bodyPr>
          <a:lstStyle/>
          <a:p>
            <a:r>
              <a:rPr lang="en-US" sz="1800" b="1" dirty="0">
                <a:effectLst>
                  <a:outerShdw blurRad="38100" dist="38100" dir="2700000" algn="tl">
                    <a:srgbClr val="000000">
                      <a:alpha val="43137"/>
                    </a:srgbClr>
                  </a:outerShdw>
                </a:effectLst>
              </a:rPr>
              <a:t>Luxury Beauty</a:t>
            </a:r>
          </a:p>
          <a:p>
            <a:endParaRPr lang="en-US" dirty="0"/>
          </a:p>
        </p:txBody>
      </p:sp>
      <p:sp>
        <p:nvSpPr>
          <p:cNvPr id="15" name="TextBox 14">
            <a:extLst>
              <a:ext uri="{FF2B5EF4-FFF2-40B4-BE49-F238E27FC236}">
                <a16:creationId xmlns:a16="http://schemas.microsoft.com/office/drawing/2014/main" id="{B4437B58-B7BE-5688-A14F-254489B778D9}"/>
              </a:ext>
            </a:extLst>
          </p:cNvPr>
          <p:cNvSpPr txBox="1"/>
          <p:nvPr/>
        </p:nvSpPr>
        <p:spPr>
          <a:xfrm>
            <a:off x="8438467" y="6262765"/>
            <a:ext cx="1160895" cy="646331"/>
          </a:xfrm>
          <a:prstGeom prst="rect">
            <a:avLst/>
          </a:prstGeom>
          <a:noFill/>
        </p:spPr>
        <p:txBody>
          <a:bodyPr wrap="none" rtlCol="0">
            <a:spAutoFit/>
          </a:bodyPr>
          <a:lstStyle/>
          <a:p>
            <a:r>
              <a:rPr lang="en-US" sz="1800" b="1" dirty="0">
                <a:effectLst>
                  <a:outerShdw blurRad="38100" dist="38100" dir="2700000" algn="tl">
                    <a:srgbClr val="000000">
                      <a:alpha val="43137"/>
                    </a:srgbClr>
                  </a:outerShdw>
                </a:effectLst>
              </a:rPr>
              <a:t>All Beauty</a:t>
            </a:r>
          </a:p>
          <a:p>
            <a:endParaRPr lang="en-US" dirty="0"/>
          </a:p>
        </p:txBody>
      </p:sp>
      <p:sp>
        <p:nvSpPr>
          <p:cNvPr id="16" name="TextBox 15">
            <a:extLst>
              <a:ext uri="{FF2B5EF4-FFF2-40B4-BE49-F238E27FC236}">
                <a16:creationId xmlns:a16="http://schemas.microsoft.com/office/drawing/2014/main" id="{5362EA25-9BFA-7FE4-85AF-64C4152A48F2}"/>
              </a:ext>
            </a:extLst>
          </p:cNvPr>
          <p:cNvSpPr txBox="1"/>
          <p:nvPr/>
        </p:nvSpPr>
        <p:spPr>
          <a:xfrm>
            <a:off x="670376" y="-25507"/>
            <a:ext cx="11179493"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Top 10 brands with most number of reviews</a:t>
            </a:r>
          </a:p>
        </p:txBody>
      </p:sp>
      <p:pic>
        <p:nvPicPr>
          <p:cNvPr id="11" name="Picture 10">
            <a:extLst>
              <a:ext uri="{FF2B5EF4-FFF2-40B4-BE49-F238E27FC236}">
                <a16:creationId xmlns:a16="http://schemas.microsoft.com/office/drawing/2014/main" id="{6EABD036-34FF-A484-E678-E9E9777271B1}"/>
              </a:ext>
            </a:extLst>
          </p:cNvPr>
          <p:cNvPicPr>
            <a:picLocks noChangeAspect="1"/>
          </p:cNvPicPr>
          <p:nvPr/>
        </p:nvPicPr>
        <p:blipFill rotWithShape="1">
          <a:blip r:embed="rId3">
            <a:extLst>
              <a:ext uri="{28A0092B-C50C-407E-A947-70E740481C1C}">
                <a14:useLocalDpi xmlns:a14="http://schemas.microsoft.com/office/drawing/2010/main" val="0"/>
              </a:ext>
            </a:extLst>
          </a:blip>
          <a:srcRect l="24844" t="22693" r="4481" b="8589"/>
          <a:stretch/>
        </p:blipFill>
        <p:spPr>
          <a:xfrm>
            <a:off x="372484" y="1046284"/>
            <a:ext cx="5439231" cy="5019474"/>
          </a:xfrm>
          <a:prstGeom prst="rect">
            <a:avLst/>
          </a:prstGeom>
        </p:spPr>
      </p:pic>
      <p:pic>
        <p:nvPicPr>
          <p:cNvPr id="19" name="Picture 18">
            <a:extLst>
              <a:ext uri="{FF2B5EF4-FFF2-40B4-BE49-F238E27FC236}">
                <a16:creationId xmlns:a16="http://schemas.microsoft.com/office/drawing/2014/main" id="{B4E5A37F-7541-C9F0-D7EA-55D6BFAD8B16}"/>
              </a:ext>
            </a:extLst>
          </p:cNvPr>
          <p:cNvPicPr>
            <a:picLocks noChangeAspect="1"/>
          </p:cNvPicPr>
          <p:nvPr/>
        </p:nvPicPr>
        <p:blipFill rotWithShape="1">
          <a:blip r:embed="rId4">
            <a:extLst>
              <a:ext uri="{28A0092B-C50C-407E-A947-70E740481C1C}">
                <a14:useLocalDpi xmlns:a14="http://schemas.microsoft.com/office/drawing/2010/main" val="0"/>
              </a:ext>
            </a:extLst>
          </a:blip>
          <a:srcRect l="24917" t="23077" r="4698" b="8590"/>
          <a:stretch/>
        </p:blipFill>
        <p:spPr>
          <a:xfrm>
            <a:off x="6319011" y="1065990"/>
            <a:ext cx="5348381" cy="5009153"/>
          </a:xfrm>
          <a:prstGeom prst="rect">
            <a:avLst/>
          </a:prstGeom>
        </p:spPr>
      </p:pic>
      <p:sp>
        <p:nvSpPr>
          <p:cNvPr id="5" name="Footer Placeholder 4">
            <a:extLst>
              <a:ext uri="{FF2B5EF4-FFF2-40B4-BE49-F238E27FC236}">
                <a16:creationId xmlns:a16="http://schemas.microsoft.com/office/drawing/2014/main" id="{EE66F417-8E57-1796-0409-9ACE58C17DE5}"/>
              </a:ext>
            </a:extLst>
          </p:cNvPr>
          <p:cNvSpPr>
            <a:spLocks noGrp="1"/>
          </p:cNvSpPr>
          <p:nvPr>
            <p:ph type="ftr" sz="quarter" idx="11"/>
          </p:nvPr>
        </p:nvSpPr>
        <p:spPr>
          <a:xfrm>
            <a:off x="11670323" y="0"/>
            <a:ext cx="521677" cy="365125"/>
          </a:xfrm>
        </p:spPr>
        <p:txBody>
          <a:bodyPr/>
          <a:lstStyle/>
          <a:p>
            <a:r>
              <a:rPr lang="en-US" b="1" dirty="0"/>
              <a:t>7</a:t>
            </a:r>
          </a:p>
        </p:txBody>
      </p:sp>
    </p:spTree>
    <p:extLst>
      <p:ext uri="{BB962C8B-B14F-4D97-AF65-F5344CB8AC3E}">
        <p14:creationId xmlns:p14="http://schemas.microsoft.com/office/powerpoint/2010/main" val="401306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84EF4CD-0980-E7BF-8F4D-47F9F2EB9703}"/>
              </a:ext>
            </a:extLst>
          </p:cNvPr>
          <p:cNvSpPr txBox="1"/>
          <p:nvPr/>
        </p:nvSpPr>
        <p:spPr>
          <a:xfrm>
            <a:off x="218114" y="67112"/>
            <a:ext cx="12600264" cy="553998"/>
          </a:xfrm>
          <a:prstGeom prst="rect">
            <a:avLst/>
          </a:prstGeom>
          <a:noFill/>
        </p:spPr>
        <p:txBody>
          <a:bodyPr wrap="square" rtlCol="0">
            <a:spAutoFit/>
          </a:bodyPr>
          <a:lstStyle/>
          <a:p>
            <a:r>
              <a:rPr lang="en-US" sz="3000" b="1" dirty="0">
                <a:effectLst>
                  <a:outerShdw blurRad="38100" dist="38100" dir="2700000" algn="tl">
                    <a:srgbClr val="000000">
                      <a:alpha val="43137"/>
                    </a:srgbClr>
                  </a:outerShdw>
                </a:effectLst>
              </a:rPr>
              <a:t>Brands with most number of reviews with respect to positive reviews</a:t>
            </a:r>
          </a:p>
        </p:txBody>
      </p:sp>
      <p:sp>
        <p:nvSpPr>
          <p:cNvPr id="8" name="TextBox 7">
            <a:extLst>
              <a:ext uri="{FF2B5EF4-FFF2-40B4-BE49-F238E27FC236}">
                <a16:creationId xmlns:a16="http://schemas.microsoft.com/office/drawing/2014/main" id="{C53F3205-2BB9-601A-40CC-8BA476AB187F}"/>
              </a:ext>
            </a:extLst>
          </p:cNvPr>
          <p:cNvSpPr txBox="1"/>
          <p:nvPr/>
        </p:nvSpPr>
        <p:spPr>
          <a:xfrm>
            <a:off x="2077948" y="6113779"/>
            <a:ext cx="2313134" cy="800219"/>
          </a:xfrm>
          <a:prstGeom prst="rect">
            <a:avLst/>
          </a:prstGeom>
          <a:noFill/>
        </p:spPr>
        <p:txBody>
          <a:bodyPr wrap="none" rtlCol="0">
            <a:spAutoFit/>
          </a:bodyPr>
          <a:lstStyle/>
          <a:p>
            <a:r>
              <a:rPr lang="en-US" sz="2800" b="1" dirty="0">
                <a:effectLst>
                  <a:outerShdw blurRad="38100" dist="38100" dir="2700000" algn="tl">
                    <a:srgbClr val="000000">
                      <a:alpha val="43137"/>
                    </a:srgbClr>
                  </a:outerShdw>
                </a:effectLst>
              </a:rPr>
              <a:t>Luxury Beauty</a:t>
            </a:r>
          </a:p>
          <a:p>
            <a:endParaRPr lang="en-US" b="1" dirty="0"/>
          </a:p>
        </p:txBody>
      </p:sp>
      <p:sp>
        <p:nvSpPr>
          <p:cNvPr id="11" name="TextBox 10">
            <a:extLst>
              <a:ext uri="{FF2B5EF4-FFF2-40B4-BE49-F238E27FC236}">
                <a16:creationId xmlns:a16="http://schemas.microsoft.com/office/drawing/2014/main" id="{E80F6B8D-4B20-99A3-045A-C529E5C81DAA}"/>
              </a:ext>
            </a:extLst>
          </p:cNvPr>
          <p:cNvSpPr txBox="1"/>
          <p:nvPr/>
        </p:nvSpPr>
        <p:spPr>
          <a:xfrm>
            <a:off x="8922317" y="6113778"/>
            <a:ext cx="1709122" cy="800219"/>
          </a:xfrm>
          <a:prstGeom prst="rect">
            <a:avLst/>
          </a:prstGeom>
          <a:noFill/>
        </p:spPr>
        <p:txBody>
          <a:bodyPr wrap="none" rtlCol="0">
            <a:spAutoFit/>
          </a:bodyPr>
          <a:lstStyle/>
          <a:p>
            <a:r>
              <a:rPr lang="en-US" sz="2800" b="1" dirty="0">
                <a:effectLst>
                  <a:outerShdw blurRad="38100" dist="38100" dir="2700000" algn="tl">
                    <a:srgbClr val="000000">
                      <a:alpha val="43137"/>
                    </a:srgbClr>
                  </a:outerShdw>
                </a:effectLst>
              </a:rPr>
              <a:t>All Beauty</a:t>
            </a:r>
          </a:p>
          <a:p>
            <a:endParaRPr lang="en-US" dirty="0"/>
          </a:p>
        </p:txBody>
      </p:sp>
      <p:pic>
        <p:nvPicPr>
          <p:cNvPr id="12" name="Picture 11">
            <a:extLst>
              <a:ext uri="{FF2B5EF4-FFF2-40B4-BE49-F238E27FC236}">
                <a16:creationId xmlns:a16="http://schemas.microsoft.com/office/drawing/2014/main" id="{828C16E4-75B8-6BEE-6086-33DC25B55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2" y="578971"/>
            <a:ext cx="6006808" cy="6076240"/>
          </a:xfrm>
          <a:prstGeom prst="rect">
            <a:avLst/>
          </a:prstGeom>
        </p:spPr>
      </p:pic>
      <p:pic>
        <p:nvPicPr>
          <p:cNvPr id="13" name="Picture 12">
            <a:extLst>
              <a:ext uri="{FF2B5EF4-FFF2-40B4-BE49-F238E27FC236}">
                <a16:creationId xmlns:a16="http://schemas.microsoft.com/office/drawing/2014/main" id="{FD770D7B-6692-571D-3364-DFAD066A5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0109" y="648744"/>
            <a:ext cx="6006808" cy="5936694"/>
          </a:xfrm>
          <a:prstGeom prst="rect">
            <a:avLst/>
          </a:prstGeom>
        </p:spPr>
      </p:pic>
      <p:pic>
        <p:nvPicPr>
          <p:cNvPr id="15" name="Picture 14">
            <a:extLst>
              <a:ext uri="{FF2B5EF4-FFF2-40B4-BE49-F238E27FC236}">
                <a16:creationId xmlns:a16="http://schemas.microsoft.com/office/drawing/2014/main" id="{BE2C3FD7-8D20-2ECD-0214-544C85A7ABE7}"/>
              </a:ext>
            </a:extLst>
          </p:cNvPr>
          <p:cNvPicPr>
            <a:picLocks noChangeAspect="1"/>
          </p:cNvPicPr>
          <p:nvPr/>
        </p:nvPicPr>
        <p:blipFill rotWithShape="1">
          <a:blip r:embed="rId3">
            <a:extLst>
              <a:ext uri="{28A0092B-C50C-407E-A947-70E740481C1C}">
                <a14:useLocalDpi xmlns:a14="http://schemas.microsoft.com/office/drawing/2010/main" val="0"/>
              </a:ext>
            </a:extLst>
          </a:blip>
          <a:srcRect l="24699" t="22307" r="4626" b="8334"/>
          <a:stretch/>
        </p:blipFill>
        <p:spPr>
          <a:xfrm>
            <a:off x="277812" y="648744"/>
            <a:ext cx="5252550" cy="5403619"/>
          </a:xfrm>
          <a:prstGeom prst="rect">
            <a:avLst/>
          </a:prstGeom>
        </p:spPr>
      </p:pic>
      <p:pic>
        <p:nvPicPr>
          <p:cNvPr id="17" name="Picture 16">
            <a:extLst>
              <a:ext uri="{FF2B5EF4-FFF2-40B4-BE49-F238E27FC236}">
                <a16:creationId xmlns:a16="http://schemas.microsoft.com/office/drawing/2014/main" id="{5C43CAAA-1468-0702-4CF2-C49E7354BD6B}"/>
              </a:ext>
            </a:extLst>
          </p:cNvPr>
          <p:cNvPicPr>
            <a:picLocks noChangeAspect="1"/>
          </p:cNvPicPr>
          <p:nvPr/>
        </p:nvPicPr>
        <p:blipFill rotWithShape="1">
          <a:blip r:embed="rId4">
            <a:extLst>
              <a:ext uri="{28A0092B-C50C-407E-A947-70E740481C1C}">
                <a14:useLocalDpi xmlns:a14="http://schemas.microsoft.com/office/drawing/2010/main" val="0"/>
              </a:ext>
            </a:extLst>
          </a:blip>
          <a:srcRect l="25570" t="22694" r="4626" b="8204"/>
          <a:stretch/>
        </p:blipFill>
        <p:spPr>
          <a:xfrm>
            <a:off x="6518246" y="813712"/>
            <a:ext cx="5395942" cy="5112303"/>
          </a:xfrm>
          <a:prstGeom prst="rect">
            <a:avLst/>
          </a:prstGeom>
        </p:spPr>
      </p:pic>
      <p:sp>
        <p:nvSpPr>
          <p:cNvPr id="2" name="Footer Placeholder 1">
            <a:extLst>
              <a:ext uri="{FF2B5EF4-FFF2-40B4-BE49-F238E27FC236}">
                <a16:creationId xmlns:a16="http://schemas.microsoft.com/office/drawing/2014/main" id="{0C23E2C9-AE11-2692-AE50-BDB9190F658B}"/>
              </a:ext>
            </a:extLst>
          </p:cNvPr>
          <p:cNvSpPr>
            <a:spLocks noGrp="1"/>
          </p:cNvSpPr>
          <p:nvPr>
            <p:ph type="ftr" sz="quarter" idx="11"/>
          </p:nvPr>
        </p:nvSpPr>
        <p:spPr>
          <a:xfrm>
            <a:off x="11564815" y="39478"/>
            <a:ext cx="627185" cy="365125"/>
          </a:xfrm>
        </p:spPr>
        <p:txBody>
          <a:bodyPr/>
          <a:lstStyle/>
          <a:p>
            <a:r>
              <a:rPr lang="en-US" b="1" dirty="0"/>
              <a:t>8</a:t>
            </a:r>
          </a:p>
        </p:txBody>
      </p:sp>
    </p:spTree>
    <p:extLst>
      <p:ext uri="{BB962C8B-B14F-4D97-AF65-F5344CB8AC3E}">
        <p14:creationId xmlns:p14="http://schemas.microsoft.com/office/powerpoint/2010/main" val="86818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166189-EDA1-375F-9C21-74B0EF41F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16" y="998286"/>
            <a:ext cx="5921214" cy="5560775"/>
          </a:xfrm>
          <a:prstGeom prst="rect">
            <a:avLst/>
          </a:prstGeom>
        </p:spPr>
      </p:pic>
      <p:pic>
        <p:nvPicPr>
          <p:cNvPr id="3" name="Picture 2">
            <a:extLst>
              <a:ext uri="{FF2B5EF4-FFF2-40B4-BE49-F238E27FC236}">
                <a16:creationId xmlns:a16="http://schemas.microsoft.com/office/drawing/2014/main" id="{66A25785-A39A-E013-10F7-49F1E66E5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140" y="998286"/>
            <a:ext cx="5659525" cy="5573946"/>
          </a:xfrm>
          <a:prstGeom prst="rect">
            <a:avLst/>
          </a:prstGeom>
        </p:spPr>
      </p:pic>
      <p:pic>
        <p:nvPicPr>
          <p:cNvPr id="7" name="Picture 6">
            <a:extLst>
              <a:ext uri="{FF2B5EF4-FFF2-40B4-BE49-F238E27FC236}">
                <a16:creationId xmlns:a16="http://schemas.microsoft.com/office/drawing/2014/main" id="{4EBF6B70-022D-BF81-0494-D48636BC3AB7}"/>
              </a:ext>
            </a:extLst>
          </p:cNvPr>
          <p:cNvPicPr>
            <a:picLocks noChangeAspect="1"/>
          </p:cNvPicPr>
          <p:nvPr/>
        </p:nvPicPr>
        <p:blipFill rotWithShape="1">
          <a:blip r:embed="rId4">
            <a:extLst>
              <a:ext uri="{28A0092B-C50C-407E-A947-70E740481C1C}">
                <a14:useLocalDpi xmlns:a14="http://schemas.microsoft.com/office/drawing/2010/main" val="0"/>
              </a:ext>
            </a:extLst>
          </a:blip>
          <a:srcRect l="24658" t="18105" r="10750" b="13271"/>
          <a:stretch/>
        </p:blipFill>
        <p:spPr>
          <a:xfrm>
            <a:off x="6578233" y="1096957"/>
            <a:ext cx="5098813" cy="4824299"/>
          </a:xfrm>
          <a:prstGeom prst="rect">
            <a:avLst/>
          </a:prstGeom>
        </p:spPr>
      </p:pic>
      <p:sp>
        <p:nvSpPr>
          <p:cNvPr id="4" name="TextBox 3">
            <a:extLst>
              <a:ext uri="{FF2B5EF4-FFF2-40B4-BE49-F238E27FC236}">
                <a16:creationId xmlns:a16="http://schemas.microsoft.com/office/drawing/2014/main" id="{96AAEE89-4A39-5FEF-4B10-29A416420C55}"/>
              </a:ext>
            </a:extLst>
          </p:cNvPr>
          <p:cNvSpPr txBox="1"/>
          <p:nvPr/>
        </p:nvSpPr>
        <p:spPr>
          <a:xfrm>
            <a:off x="1426128" y="0"/>
            <a:ext cx="9446004"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Average rating of the top 10 identified brands</a:t>
            </a:r>
          </a:p>
        </p:txBody>
      </p:sp>
      <p:sp>
        <p:nvSpPr>
          <p:cNvPr id="8" name="TextBox 7">
            <a:extLst>
              <a:ext uri="{FF2B5EF4-FFF2-40B4-BE49-F238E27FC236}">
                <a16:creationId xmlns:a16="http://schemas.microsoft.com/office/drawing/2014/main" id="{CA3D8110-8811-F0D5-48C1-7EDB040E5034}"/>
              </a:ext>
            </a:extLst>
          </p:cNvPr>
          <p:cNvSpPr txBox="1"/>
          <p:nvPr/>
        </p:nvSpPr>
        <p:spPr>
          <a:xfrm>
            <a:off x="6449140" y="5112512"/>
            <a:ext cx="4563611" cy="646331"/>
          </a:xfrm>
          <a:prstGeom prst="rect">
            <a:avLst/>
          </a:prstGeom>
          <a:noFill/>
        </p:spPr>
        <p:txBody>
          <a:bodyPr wrap="square" rtlCol="0">
            <a:spAutoFit/>
          </a:bodyPr>
          <a:lstStyle/>
          <a:p>
            <a:pPr marL="285750" indent="-285750">
              <a:buFont typeface="Wingdings" panose="05000000000000000000" pitchFamily="2" charset="2"/>
              <a:buChar char="q"/>
            </a:pPr>
            <a:endParaRPr lang="en-US" dirty="0">
              <a:effectLst>
                <a:outerShdw blurRad="38100" dist="38100" dir="2700000" algn="tl">
                  <a:srgbClr val="000000">
                    <a:alpha val="43137"/>
                  </a:srgbClr>
                </a:outerShdw>
              </a:effectLst>
            </a:endParaRPr>
          </a:p>
          <a:p>
            <a:endParaRPr lang="en-US" dirty="0"/>
          </a:p>
        </p:txBody>
      </p:sp>
      <p:sp>
        <p:nvSpPr>
          <p:cNvPr id="10" name="TextBox 9">
            <a:extLst>
              <a:ext uri="{FF2B5EF4-FFF2-40B4-BE49-F238E27FC236}">
                <a16:creationId xmlns:a16="http://schemas.microsoft.com/office/drawing/2014/main" id="{E185FAEF-600C-8C6C-133B-DA7734FBEAD8}"/>
              </a:ext>
            </a:extLst>
          </p:cNvPr>
          <p:cNvSpPr txBox="1"/>
          <p:nvPr/>
        </p:nvSpPr>
        <p:spPr>
          <a:xfrm>
            <a:off x="8273079" y="6057780"/>
            <a:ext cx="1709122" cy="800219"/>
          </a:xfrm>
          <a:prstGeom prst="rect">
            <a:avLst/>
          </a:prstGeom>
          <a:noFill/>
        </p:spPr>
        <p:txBody>
          <a:bodyPr wrap="none" rtlCol="0">
            <a:spAutoFit/>
          </a:bodyPr>
          <a:lstStyle/>
          <a:p>
            <a:r>
              <a:rPr lang="en-US" sz="2800" b="1" dirty="0">
                <a:effectLst>
                  <a:outerShdw blurRad="38100" dist="38100" dir="2700000" algn="tl">
                    <a:srgbClr val="000000">
                      <a:alpha val="43137"/>
                    </a:srgbClr>
                  </a:outerShdw>
                </a:effectLst>
              </a:rPr>
              <a:t>All Beauty</a:t>
            </a:r>
          </a:p>
          <a:p>
            <a:endParaRPr lang="en-US" dirty="0"/>
          </a:p>
        </p:txBody>
      </p:sp>
      <p:sp>
        <p:nvSpPr>
          <p:cNvPr id="11" name="TextBox 10">
            <a:extLst>
              <a:ext uri="{FF2B5EF4-FFF2-40B4-BE49-F238E27FC236}">
                <a16:creationId xmlns:a16="http://schemas.microsoft.com/office/drawing/2014/main" id="{68F0697A-7D10-3815-AD2B-9B2EF0C57B55}"/>
              </a:ext>
            </a:extLst>
          </p:cNvPr>
          <p:cNvSpPr txBox="1"/>
          <p:nvPr/>
        </p:nvSpPr>
        <p:spPr>
          <a:xfrm>
            <a:off x="1561388" y="6057781"/>
            <a:ext cx="2357535" cy="800219"/>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Luxury Beauty</a:t>
            </a:r>
          </a:p>
          <a:p>
            <a:endParaRPr lang="en-US" dirty="0"/>
          </a:p>
        </p:txBody>
      </p:sp>
      <p:pic>
        <p:nvPicPr>
          <p:cNvPr id="15" name="Picture 14">
            <a:extLst>
              <a:ext uri="{FF2B5EF4-FFF2-40B4-BE49-F238E27FC236}">
                <a16:creationId xmlns:a16="http://schemas.microsoft.com/office/drawing/2014/main" id="{56A07BCC-9EE6-D3DC-B0B2-350177FBB25A}"/>
              </a:ext>
            </a:extLst>
          </p:cNvPr>
          <p:cNvPicPr>
            <a:picLocks noChangeAspect="1"/>
          </p:cNvPicPr>
          <p:nvPr/>
        </p:nvPicPr>
        <p:blipFill rotWithShape="1">
          <a:blip r:embed="rId5">
            <a:extLst>
              <a:ext uri="{28A0092B-C50C-407E-A947-70E740481C1C}">
                <a14:useLocalDpi xmlns:a14="http://schemas.microsoft.com/office/drawing/2010/main" val="0"/>
              </a:ext>
            </a:extLst>
          </a:blip>
          <a:srcRect l="24916" t="22949" r="4481" b="9322"/>
          <a:stretch/>
        </p:blipFill>
        <p:spPr>
          <a:xfrm>
            <a:off x="404445" y="1168310"/>
            <a:ext cx="5266592" cy="4710218"/>
          </a:xfrm>
          <a:prstGeom prst="rect">
            <a:avLst/>
          </a:prstGeom>
        </p:spPr>
      </p:pic>
      <p:sp>
        <p:nvSpPr>
          <p:cNvPr id="5" name="Footer Placeholder 4">
            <a:extLst>
              <a:ext uri="{FF2B5EF4-FFF2-40B4-BE49-F238E27FC236}">
                <a16:creationId xmlns:a16="http://schemas.microsoft.com/office/drawing/2014/main" id="{5CE84442-CDB9-0408-5FE0-89747C89DA3A}"/>
              </a:ext>
            </a:extLst>
          </p:cNvPr>
          <p:cNvSpPr>
            <a:spLocks noGrp="1"/>
          </p:cNvSpPr>
          <p:nvPr>
            <p:ph type="ftr" sz="quarter" idx="11"/>
          </p:nvPr>
        </p:nvSpPr>
        <p:spPr>
          <a:xfrm>
            <a:off x="11667062" y="0"/>
            <a:ext cx="477715" cy="365125"/>
          </a:xfrm>
        </p:spPr>
        <p:txBody>
          <a:bodyPr/>
          <a:lstStyle/>
          <a:p>
            <a:r>
              <a:rPr lang="en-US" b="1" dirty="0"/>
              <a:t>9</a:t>
            </a:r>
          </a:p>
        </p:txBody>
      </p:sp>
    </p:spTree>
    <p:extLst>
      <p:ext uri="{BB962C8B-B14F-4D97-AF65-F5344CB8AC3E}">
        <p14:creationId xmlns:p14="http://schemas.microsoft.com/office/powerpoint/2010/main" val="1110723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5508</TotalTime>
  <Words>1047</Words>
  <Application>Microsoft Office PowerPoint</Application>
  <PresentationFormat>Widescreen</PresentationFormat>
  <Paragraphs>217</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Berlin Sans FB Demi</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 kumar</dc:creator>
  <cp:lastModifiedBy>Atul kumar</cp:lastModifiedBy>
  <cp:revision>43</cp:revision>
  <dcterms:created xsi:type="dcterms:W3CDTF">2023-03-01T09:50:33Z</dcterms:created>
  <dcterms:modified xsi:type="dcterms:W3CDTF">2023-03-23T06:07:00Z</dcterms:modified>
</cp:coreProperties>
</file>