
<file path=[Content_Types].xml><?xml version="1.0" encoding="utf-8"?>
<Types xmlns="http://schemas.openxmlformats.org/package/2006/content-types">
  <Default Extension="fntdata" ContentType="application/x-fontdata"/>
  <Default Extension="gif" ContentType="image/gif"/>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5" r:id="rId1"/>
  </p:sldMasterIdLst>
  <p:notesMasterIdLst>
    <p:notesMasterId r:id="rId22"/>
  </p:notesMasterIdLst>
  <p:sldIdLst>
    <p:sldId id="256" r:id="rId2"/>
    <p:sldId id="259" r:id="rId3"/>
    <p:sldId id="261" r:id="rId4"/>
    <p:sldId id="262" r:id="rId5"/>
    <p:sldId id="266" r:id="rId6"/>
    <p:sldId id="314" r:id="rId7"/>
    <p:sldId id="340" r:id="rId8"/>
    <p:sldId id="275" r:id="rId9"/>
    <p:sldId id="342" r:id="rId10"/>
    <p:sldId id="344" r:id="rId11"/>
    <p:sldId id="343" r:id="rId12"/>
    <p:sldId id="345" r:id="rId13"/>
    <p:sldId id="346" r:id="rId14"/>
    <p:sldId id="347" r:id="rId15"/>
    <p:sldId id="341" r:id="rId16"/>
    <p:sldId id="348" r:id="rId17"/>
    <p:sldId id="349" r:id="rId18"/>
    <p:sldId id="350" r:id="rId19"/>
    <p:sldId id="351" r:id="rId20"/>
    <p:sldId id="320" r:id="rId21"/>
  </p:sldIdLst>
  <p:sldSz cx="9144000" cy="5143500" type="screen16x9"/>
  <p:notesSz cx="6858000" cy="9144000"/>
  <p:embeddedFontLst>
    <p:embeddedFont>
      <p:font typeface="IBM Plex Sans" panose="020B0503050203000203" pitchFamily="34" charset="0"/>
      <p:regular r:id="rId23"/>
      <p:bold r:id="rId24"/>
      <p:italic r:id="rId25"/>
      <p:boldItalic r:id="rId26"/>
    </p:embeddedFont>
    <p:embeddedFont>
      <p:font typeface="IBM Plex Sans Medium" panose="020B0603050203000203" pitchFamily="34" charset="0"/>
      <p:regular r:id="rId27"/>
      <p:bold r:id="rId28"/>
      <p:italic r:id="rId29"/>
      <p:boldItalic r:id="rId30"/>
    </p:embeddedFont>
    <p:embeddedFont>
      <p:font typeface="Roboto Condensed Light" panose="02000000000000000000" pitchFamily="2" charset="0"/>
      <p:regular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32253C-9720-4367-B213-4AE7377F877B}" v="15" dt="2023-12-28T09:00:12.463"/>
  </p1510:revLst>
</p1510:revInfo>
</file>

<file path=ppt/tableStyles.xml><?xml version="1.0" encoding="utf-8"?>
<a:tblStyleLst xmlns:a="http://schemas.openxmlformats.org/drawingml/2006/main" def="{B1FE78D6-FBF5-4CB2-B30A-CDCDF987A483}">
  <a:tblStyle styleId="{B1FE78D6-FBF5-4CB2-B30A-CDCDF987A48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79" autoAdjust="0"/>
    <p:restoredTop sz="95033" autoAdjust="0"/>
  </p:normalViewPr>
  <p:slideViewPr>
    <p:cSldViewPr snapToGrid="0">
      <p:cViewPr varScale="1">
        <p:scale>
          <a:sx n="104" d="100"/>
          <a:sy n="104" d="100"/>
        </p:scale>
        <p:origin x="68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than varma" userId="cc8b89dbdd22dd17" providerId="LiveId" clId="{8632253C-9720-4367-B213-4AE7377F877B}"/>
    <pc:docChg chg="custSel modSld">
      <pc:chgData name="Manthan varma" userId="cc8b89dbdd22dd17" providerId="LiveId" clId="{8632253C-9720-4367-B213-4AE7377F877B}" dt="2023-12-28T09:01:07" v="15" actId="478"/>
      <pc:docMkLst>
        <pc:docMk/>
      </pc:docMkLst>
      <pc:sldChg chg="delSp mod">
        <pc:chgData name="Manthan varma" userId="cc8b89dbdd22dd17" providerId="LiveId" clId="{8632253C-9720-4367-B213-4AE7377F877B}" dt="2023-12-28T09:01:07" v="15" actId="478"/>
        <pc:sldMkLst>
          <pc:docMk/>
          <pc:sldMk cId="1301505663" sldId="350"/>
        </pc:sldMkLst>
        <pc:spChg chg="del">
          <ac:chgData name="Manthan varma" userId="cc8b89dbdd22dd17" providerId="LiveId" clId="{8632253C-9720-4367-B213-4AE7377F877B}" dt="2023-12-28T09:01:07" v="15" actId="478"/>
          <ac:spMkLst>
            <pc:docMk/>
            <pc:sldMk cId="1301505663" sldId="350"/>
            <ac:spMk id="3" creationId="{CE47065E-450F-C269-AF2D-5B9C13CD8D7D}"/>
          </ac:spMkLst>
        </pc:spChg>
      </pc:sldChg>
      <pc:sldChg chg="modSp">
        <pc:chgData name="Manthan varma" userId="cc8b89dbdd22dd17" providerId="LiveId" clId="{8632253C-9720-4367-B213-4AE7377F877B}" dt="2023-12-28T09:00:12.463" v="14" actId="20577"/>
        <pc:sldMkLst>
          <pc:docMk/>
          <pc:sldMk cId="1813276017" sldId="351"/>
        </pc:sldMkLst>
        <pc:spChg chg="mod">
          <ac:chgData name="Manthan varma" userId="cc8b89dbdd22dd17" providerId="LiveId" clId="{8632253C-9720-4367-B213-4AE7377F877B}" dt="2023-12-28T09:00:12.463" v="14" actId="20577"/>
          <ac:spMkLst>
            <pc:docMk/>
            <pc:sldMk cId="1813276017" sldId="351"/>
            <ac:spMk id="71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13808d40dd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13808d40dd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088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13808d40dd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13808d40dd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3929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13808d40dd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13808d40dd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375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13808d40dd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13808d40dd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2515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8715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0"/>
        <p:cNvGrpSpPr/>
        <p:nvPr/>
      </p:nvGrpSpPr>
      <p:grpSpPr>
        <a:xfrm>
          <a:off x="0" y="0"/>
          <a:ext cx="0" cy="0"/>
          <a:chOff x="0" y="0"/>
          <a:chExt cx="0" cy="0"/>
        </a:xfrm>
      </p:grpSpPr>
      <p:sp>
        <p:nvSpPr>
          <p:cNvPr id="3851" name="Google Shape;3851;g1173cd25692_0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2" name="Google Shape;3852;g1173cd25692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460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6bcd6a3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6bcd6a3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1076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13808d40dd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13808d40dd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257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9267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137fc7cce3d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137fc7cce3d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1426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7"/>
        <p:cNvGrpSpPr/>
        <p:nvPr/>
      </p:nvGrpSpPr>
      <p:grpSpPr>
        <a:xfrm>
          <a:off x="0" y="0"/>
          <a:ext cx="0" cy="0"/>
          <a:chOff x="0" y="0"/>
          <a:chExt cx="0" cy="0"/>
        </a:xfrm>
      </p:grpSpPr>
      <p:sp>
        <p:nvSpPr>
          <p:cNvPr id="4248" name="Google Shape;4248;g1173cd25692_0_10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9" name="Google Shape;4249;g1173cd25692_0_10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137fc7cce3d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137fc7cce3d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13808d40dd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13808d40dd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0"/>
        <p:cNvGrpSpPr/>
        <p:nvPr/>
      </p:nvGrpSpPr>
      <p:grpSpPr>
        <a:xfrm>
          <a:off x="0" y="0"/>
          <a:ext cx="0" cy="0"/>
          <a:chOff x="0" y="0"/>
          <a:chExt cx="0" cy="0"/>
        </a:xfrm>
      </p:grpSpPr>
      <p:sp>
        <p:nvSpPr>
          <p:cNvPr id="3851" name="Google Shape;3851;g1173cd25692_0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2" name="Google Shape;3852;g1173cd25692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0"/>
        <p:cNvGrpSpPr/>
        <p:nvPr/>
      </p:nvGrpSpPr>
      <p:grpSpPr>
        <a:xfrm>
          <a:off x="0" y="0"/>
          <a:ext cx="0" cy="0"/>
          <a:chOff x="0" y="0"/>
          <a:chExt cx="0" cy="0"/>
        </a:xfrm>
      </p:grpSpPr>
      <p:sp>
        <p:nvSpPr>
          <p:cNvPr id="3851" name="Google Shape;3851;g1173cd25692_0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2" name="Google Shape;3852;g1173cd25692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925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6bcd6a3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6bcd6a3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13808d40dd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13808d40dd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9262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54800" y="1094250"/>
            <a:ext cx="3090300" cy="22779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954800" y="3372150"/>
            <a:ext cx="30903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bg>
      <p:bgPr>
        <a:blipFill>
          <a:blip r:embed="rId2">
            <a:alphaModFix/>
          </a:blip>
          <a:stretch>
            <a:fillRect/>
          </a:stretch>
        </a:blipFill>
        <a:effectLst/>
      </p:bgPr>
    </p:bg>
    <p:spTree>
      <p:nvGrpSpPr>
        <p:cNvPr id="1" name="Shape 548"/>
        <p:cNvGrpSpPr/>
        <p:nvPr/>
      </p:nvGrpSpPr>
      <p:grpSpPr>
        <a:xfrm>
          <a:off x="0" y="0"/>
          <a:ext cx="0" cy="0"/>
          <a:chOff x="0" y="0"/>
          <a:chExt cx="0" cy="0"/>
        </a:xfrm>
      </p:grpSpPr>
      <p:sp>
        <p:nvSpPr>
          <p:cNvPr id="549" name="Google Shape;549;p52"/>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0" name="Google Shape;550;p52"/>
          <p:cNvPicPr preferRelativeResize="0"/>
          <p:nvPr/>
        </p:nvPicPr>
        <p:blipFill>
          <a:blip r:embed="rId3">
            <a:alphaModFix/>
          </a:blip>
          <a:stretch>
            <a:fillRect/>
          </a:stretch>
        </p:blipFill>
        <p:spPr>
          <a:xfrm>
            <a:off x="5699850" y="104461"/>
            <a:ext cx="3347900" cy="2028827"/>
          </a:xfrm>
          <a:prstGeom prst="rect">
            <a:avLst/>
          </a:prstGeom>
          <a:noFill/>
          <a:ln>
            <a:noFill/>
          </a:ln>
        </p:spPr>
      </p:pic>
      <p:grpSp>
        <p:nvGrpSpPr>
          <p:cNvPr id="551" name="Google Shape;551;p52"/>
          <p:cNvGrpSpPr/>
          <p:nvPr/>
        </p:nvGrpSpPr>
        <p:grpSpPr>
          <a:xfrm flipH="1">
            <a:off x="256575" y="4506113"/>
            <a:ext cx="1154625" cy="430500"/>
            <a:chOff x="4042650" y="642025"/>
            <a:chExt cx="1154625" cy="430500"/>
          </a:xfrm>
        </p:grpSpPr>
        <p:sp>
          <p:nvSpPr>
            <p:cNvPr id="552" name="Google Shape;552;p52"/>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2"/>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52"/>
          <p:cNvSpPr/>
          <p:nvPr/>
        </p:nvSpPr>
        <p:spPr>
          <a:xfrm>
            <a:off x="7091100" y="300957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bg>
      <p:bgPr>
        <a:blipFill>
          <a:blip r:embed="rId2">
            <a:alphaModFix/>
          </a:blip>
          <a:stretch>
            <a:fillRect/>
          </a:stretch>
        </a:blipFill>
        <a:effectLst/>
      </p:bgPr>
    </p:bg>
    <p:spTree>
      <p:nvGrpSpPr>
        <p:cNvPr id="1" name="Shape 555"/>
        <p:cNvGrpSpPr/>
        <p:nvPr/>
      </p:nvGrpSpPr>
      <p:grpSpPr>
        <a:xfrm>
          <a:off x="0" y="0"/>
          <a:ext cx="0" cy="0"/>
          <a:chOff x="0" y="0"/>
          <a:chExt cx="0" cy="0"/>
        </a:xfrm>
      </p:grpSpPr>
      <p:sp>
        <p:nvSpPr>
          <p:cNvPr id="556" name="Google Shape;556;p53"/>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3"/>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3"/>
          <p:cNvSpPr/>
          <p:nvPr/>
        </p:nvSpPr>
        <p:spPr>
          <a:xfrm>
            <a:off x="535025" y="277250"/>
            <a:ext cx="8073900" cy="45891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3"/>
          <p:cNvSpPr/>
          <p:nvPr/>
        </p:nvSpPr>
        <p:spPr>
          <a:xfrm>
            <a:off x="8608950" y="22477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3"/>
          <p:cNvSpPr/>
          <p:nvPr/>
        </p:nvSpPr>
        <p:spPr>
          <a:xfrm>
            <a:off x="239550" y="466342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9_1_1">
    <p:bg>
      <p:bgPr>
        <a:blipFill>
          <a:blip r:embed="rId2">
            <a:alphaModFix/>
          </a:blip>
          <a:stretch>
            <a:fillRect/>
          </a:stretch>
        </a:blipFill>
        <a:effectLst/>
      </p:bgPr>
    </p:bg>
    <p:spTree>
      <p:nvGrpSpPr>
        <p:cNvPr id="1" name="Shape 561"/>
        <p:cNvGrpSpPr/>
        <p:nvPr/>
      </p:nvGrpSpPr>
      <p:grpSpPr>
        <a:xfrm>
          <a:off x="0" y="0"/>
          <a:ext cx="0" cy="0"/>
          <a:chOff x="0" y="0"/>
          <a:chExt cx="0" cy="0"/>
        </a:xfrm>
      </p:grpSpPr>
      <p:sp>
        <p:nvSpPr>
          <p:cNvPr id="562" name="Google Shape;562;p54"/>
          <p:cNvSpPr/>
          <p:nvPr/>
        </p:nvSpPr>
        <p:spPr>
          <a:xfrm rot="10800000" flipH="1">
            <a:off x="5304450" y="-10454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4"/>
          <p:cNvSpPr/>
          <p:nvPr/>
        </p:nvSpPr>
        <p:spPr>
          <a:xfrm rot="10800000" flipH="1">
            <a:off x="-542925" y="3931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54"/>
          <p:cNvGrpSpPr/>
          <p:nvPr/>
        </p:nvGrpSpPr>
        <p:grpSpPr>
          <a:xfrm>
            <a:off x="368731" y="360425"/>
            <a:ext cx="780400" cy="357900"/>
            <a:chOff x="4598506" y="471425"/>
            <a:chExt cx="780400" cy="357900"/>
          </a:xfrm>
        </p:grpSpPr>
        <p:sp>
          <p:nvSpPr>
            <p:cNvPr id="565" name="Google Shape;565;p54"/>
            <p:cNvSpPr/>
            <p:nvPr/>
          </p:nvSpPr>
          <p:spPr>
            <a:xfrm rot="5400000">
              <a:off x="50381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4"/>
            <p:cNvSpPr/>
            <p:nvPr/>
          </p:nvSpPr>
          <p:spPr>
            <a:xfrm rot="5400000">
              <a:off x="45814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54"/>
          <p:cNvGrpSpPr/>
          <p:nvPr/>
        </p:nvGrpSpPr>
        <p:grpSpPr>
          <a:xfrm rot="10800000" flipH="1">
            <a:off x="-12" y="4570483"/>
            <a:ext cx="2780508" cy="357877"/>
            <a:chOff x="198225" y="4390550"/>
            <a:chExt cx="3765075" cy="484600"/>
          </a:xfrm>
        </p:grpSpPr>
        <p:sp>
          <p:nvSpPr>
            <p:cNvPr id="568" name="Google Shape;568;p5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54"/>
          <p:cNvGrpSpPr/>
          <p:nvPr/>
        </p:nvGrpSpPr>
        <p:grpSpPr>
          <a:xfrm>
            <a:off x="7083488" y="215150"/>
            <a:ext cx="2060513" cy="357885"/>
            <a:chOff x="6363488" y="215150"/>
            <a:chExt cx="2060513" cy="357885"/>
          </a:xfrm>
        </p:grpSpPr>
        <p:sp>
          <p:nvSpPr>
            <p:cNvPr id="571" name="Google Shape;571;p54"/>
            <p:cNvSpPr/>
            <p:nvPr/>
          </p:nvSpPr>
          <p:spPr>
            <a:xfrm flipH="1">
              <a:off x="6499827" y="215150"/>
              <a:ext cx="1924174" cy="289732"/>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4"/>
            <p:cNvSpPr/>
            <p:nvPr/>
          </p:nvSpPr>
          <p:spPr>
            <a:xfrm flipH="1">
              <a:off x="6363488" y="436726"/>
              <a:ext cx="136309" cy="136309"/>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9_1_1_1">
    <p:bg>
      <p:bgPr>
        <a:blipFill>
          <a:blip r:embed="rId2">
            <a:alphaModFix/>
          </a:blip>
          <a:stretch>
            <a:fillRect/>
          </a:stretch>
        </a:blipFill>
        <a:effectLst/>
      </p:bgPr>
    </p:bg>
    <p:spTree>
      <p:nvGrpSpPr>
        <p:cNvPr id="1" name="Shape 573"/>
        <p:cNvGrpSpPr/>
        <p:nvPr/>
      </p:nvGrpSpPr>
      <p:grpSpPr>
        <a:xfrm>
          <a:off x="0" y="0"/>
          <a:ext cx="0" cy="0"/>
          <a:chOff x="0" y="0"/>
          <a:chExt cx="0" cy="0"/>
        </a:xfrm>
      </p:grpSpPr>
      <p:pic>
        <p:nvPicPr>
          <p:cNvPr id="574" name="Google Shape;574;p55"/>
          <p:cNvPicPr preferRelativeResize="0"/>
          <p:nvPr/>
        </p:nvPicPr>
        <p:blipFill rotWithShape="1">
          <a:blip r:embed="rId3">
            <a:alphaModFix/>
          </a:blip>
          <a:srcRect b="47712"/>
          <a:stretch/>
        </p:blipFill>
        <p:spPr>
          <a:xfrm>
            <a:off x="3489225" y="4122300"/>
            <a:ext cx="3222850" cy="1021225"/>
          </a:xfrm>
          <a:prstGeom prst="rect">
            <a:avLst/>
          </a:prstGeom>
          <a:noFill/>
          <a:ln>
            <a:noFill/>
          </a:ln>
        </p:spPr>
      </p:pic>
      <p:pic>
        <p:nvPicPr>
          <p:cNvPr id="575" name="Google Shape;575;p55"/>
          <p:cNvPicPr preferRelativeResize="0"/>
          <p:nvPr/>
        </p:nvPicPr>
        <p:blipFill rotWithShape="1">
          <a:blip r:embed="rId3">
            <a:alphaModFix/>
          </a:blip>
          <a:srcRect t="47712"/>
          <a:stretch/>
        </p:blipFill>
        <p:spPr>
          <a:xfrm>
            <a:off x="5977075" y="0"/>
            <a:ext cx="3222850" cy="10212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p:nvPr/>
        </p:nvSpPr>
        <p:spPr>
          <a:xfrm rot="10800000" flipH="1">
            <a:off x="-406075" y="-598225"/>
            <a:ext cx="2711400" cy="2711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p:nvPr/>
        </p:nvSpPr>
        <p:spPr>
          <a:xfrm>
            <a:off x="849300" y="515400"/>
            <a:ext cx="7445400" cy="41127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3297400" y="1352425"/>
            <a:ext cx="4319100" cy="1723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1527500" y="2146350"/>
            <a:ext cx="1639500" cy="841800"/>
          </a:xfrm>
          <a:prstGeom prst="rect">
            <a:avLst/>
          </a:prstGeom>
          <a:effectLst>
            <a:outerShdw blurRad="142875"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3297400" y="3015800"/>
            <a:ext cx="30687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 name="Google Shape;17;p3"/>
          <p:cNvSpPr/>
          <p:nvPr/>
        </p:nvSpPr>
        <p:spPr>
          <a:xfrm>
            <a:off x="5328350" y="301580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1765267" y="783850"/>
            <a:ext cx="1160092" cy="63948"/>
            <a:chOff x="3779200" y="1371600"/>
            <a:chExt cx="1992600" cy="109500"/>
          </a:xfrm>
        </p:grpSpPr>
        <p:sp>
          <p:nvSpPr>
            <p:cNvPr id="19" name="Google Shape;19;p3"/>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3"/>
          <p:cNvGrpSpPr/>
          <p:nvPr/>
        </p:nvGrpSpPr>
        <p:grpSpPr>
          <a:xfrm>
            <a:off x="4819925" y="4070513"/>
            <a:ext cx="4324075" cy="899525"/>
            <a:chOff x="-55375" y="2531100"/>
            <a:chExt cx="4324075" cy="899525"/>
          </a:xfrm>
        </p:grpSpPr>
        <p:sp>
          <p:nvSpPr>
            <p:cNvPr id="26" name="Google Shape;26;p3"/>
            <p:cNvSpPr/>
            <p:nvPr/>
          </p:nvSpPr>
          <p:spPr>
            <a:xfrm>
              <a:off x="88975" y="2531100"/>
              <a:ext cx="4179725" cy="723025"/>
            </a:xfrm>
            <a:custGeom>
              <a:avLst/>
              <a:gdLst/>
              <a:ahLst/>
              <a:cxnLst/>
              <a:rect l="l" t="t" r="r" b="b"/>
              <a:pathLst>
                <a:path w="167189" h="28921" fill="none" extrusionOk="0">
                  <a:moveTo>
                    <a:pt x="1" y="28921"/>
                  </a:moveTo>
                  <a:lnTo>
                    <a:pt x="23813" y="5120"/>
                  </a:lnTo>
                  <a:lnTo>
                    <a:pt x="85476" y="5120"/>
                  </a:lnTo>
                  <a:lnTo>
                    <a:pt x="90572" y="0"/>
                  </a:lnTo>
                  <a:lnTo>
                    <a:pt x="167189"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55375" y="3245775"/>
              <a:ext cx="184575" cy="184850"/>
            </a:xfrm>
            <a:custGeom>
              <a:avLst/>
              <a:gdLst/>
              <a:ahLst/>
              <a:cxnLst/>
              <a:rect l="l" t="t" r="r" b="b"/>
              <a:pathLst>
                <a:path w="7383" h="7394" fill="none" extrusionOk="0">
                  <a:moveTo>
                    <a:pt x="0" y="3691"/>
                  </a:moveTo>
                  <a:cubicBezTo>
                    <a:pt x="0" y="1655"/>
                    <a:pt x="1644" y="0"/>
                    <a:pt x="3691" y="0"/>
                  </a:cubicBezTo>
                  <a:cubicBezTo>
                    <a:pt x="5727" y="0"/>
                    <a:pt x="7382" y="1655"/>
                    <a:pt x="7382" y="3691"/>
                  </a:cubicBezTo>
                  <a:cubicBezTo>
                    <a:pt x="7382" y="5727"/>
                    <a:pt x="5727" y="7382"/>
                    <a:pt x="3691" y="7382"/>
                  </a:cubicBezTo>
                  <a:cubicBezTo>
                    <a:pt x="1644" y="7394"/>
                    <a:pt x="0" y="5751"/>
                    <a:pt x="0"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3"/>
          <p:cNvGrpSpPr/>
          <p:nvPr/>
        </p:nvGrpSpPr>
        <p:grpSpPr>
          <a:xfrm flipH="1">
            <a:off x="60" y="250384"/>
            <a:ext cx="4954238" cy="886972"/>
            <a:chOff x="1358103" y="3291921"/>
            <a:chExt cx="3368397" cy="603054"/>
          </a:xfrm>
        </p:grpSpPr>
        <p:sp>
          <p:nvSpPr>
            <p:cNvPr id="29" name="Google Shape;29;p3"/>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1358103" y="3291921"/>
              <a:ext cx="125123" cy="125328"/>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3"/>
          <p:cNvGrpSpPr/>
          <p:nvPr/>
        </p:nvGrpSpPr>
        <p:grpSpPr>
          <a:xfrm>
            <a:off x="8339918" y="228501"/>
            <a:ext cx="534767" cy="286894"/>
            <a:chOff x="773350" y="518000"/>
            <a:chExt cx="2757950" cy="1479600"/>
          </a:xfrm>
        </p:grpSpPr>
        <p:sp>
          <p:nvSpPr>
            <p:cNvPr id="32" name="Google Shape;32;p3"/>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4"/>
          <p:cNvSpPr/>
          <p:nvPr/>
        </p:nvSpPr>
        <p:spPr>
          <a:xfrm>
            <a:off x="391500" y="313650"/>
            <a:ext cx="8361000" cy="4516200"/>
          </a:xfrm>
          <a:prstGeom prst="rect">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AutoNum type="arabicPeriod"/>
              <a:defRPr sz="1100"/>
            </a:lvl1pPr>
            <a:lvl2pPr marL="914400" lvl="1" indent="-298450" rtl="0">
              <a:lnSpc>
                <a:spcPct val="100000"/>
              </a:lnSpc>
              <a:spcBef>
                <a:spcPts val="0"/>
              </a:spcBef>
              <a:spcAft>
                <a:spcPts val="0"/>
              </a:spcAft>
              <a:buSzPts val="1100"/>
              <a:buFont typeface="Roboto Condensed Light"/>
              <a:buAutoNum type="alphaLcPeriod"/>
              <a:defRPr sz="1100"/>
            </a:lvl2pPr>
            <a:lvl3pPr marL="1371600" lvl="2" indent="-298450" rtl="0">
              <a:lnSpc>
                <a:spcPct val="100000"/>
              </a:lnSpc>
              <a:spcBef>
                <a:spcPts val="0"/>
              </a:spcBef>
              <a:spcAft>
                <a:spcPts val="0"/>
              </a:spcAft>
              <a:buSzPts val="1100"/>
              <a:buFont typeface="Roboto Condensed Light"/>
              <a:buAutoNum type="romanLcPeriod"/>
              <a:defRPr sz="1100"/>
            </a:lvl3pPr>
            <a:lvl4pPr marL="1828800" lvl="3" indent="-298450" rtl="0">
              <a:lnSpc>
                <a:spcPct val="100000"/>
              </a:lnSpc>
              <a:spcBef>
                <a:spcPts val="0"/>
              </a:spcBef>
              <a:spcAft>
                <a:spcPts val="0"/>
              </a:spcAft>
              <a:buSzPts val="1100"/>
              <a:buFont typeface="Roboto Condensed Light"/>
              <a:buAutoNum type="arabicPeriod"/>
              <a:defRPr sz="1100"/>
            </a:lvl4pPr>
            <a:lvl5pPr marL="2286000" lvl="4" indent="-298450" rtl="0">
              <a:lnSpc>
                <a:spcPct val="100000"/>
              </a:lnSpc>
              <a:spcBef>
                <a:spcPts val="0"/>
              </a:spcBef>
              <a:spcAft>
                <a:spcPts val="0"/>
              </a:spcAft>
              <a:buSzPts val="1100"/>
              <a:buFont typeface="Roboto Condensed Light"/>
              <a:buAutoNum type="alphaLcPeriod"/>
              <a:defRPr sz="1100"/>
            </a:lvl5pPr>
            <a:lvl6pPr marL="2743200" lvl="5" indent="-298450" rtl="0">
              <a:lnSpc>
                <a:spcPct val="100000"/>
              </a:lnSpc>
              <a:spcBef>
                <a:spcPts val="0"/>
              </a:spcBef>
              <a:spcAft>
                <a:spcPts val="0"/>
              </a:spcAft>
              <a:buSzPts val="1100"/>
              <a:buFont typeface="Roboto Condensed Light"/>
              <a:buAutoNum type="romanLcPeriod"/>
              <a:defRPr sz="1100"/>
            </a:lvl6pPr>
            <a:lvl7pPr marL="3200400" lvl="6" indent="-298450" rtl="0">
              <a:lnSpc>
                <a:spcPct val="100000"/>
              </a:lnSpc>
              <a:spcBef>
                <a:spcPts val="0"/>
              </a:spcBef>
              <a:spcAft>
                <a:spcPts val="0"/>
              </a:spcAft>
              <a:buSzPts val="1100"/>
              <a:buFont typeface="Roboto Condensed Light"/>
              <a:buAutoNum type="arabicPeriod"/>
              <a:defRPr sz="1100"/>
            </a:lvl7pPr>
            <a:lvl8pPr marL="3657600" lvl="7" indent="-298450" rtl="0">
              <a:lnSpc>
                <a:spcPct val="100000"/>
              </a:lnSpc>
              <a:spcBef>
                <a:spcPts val="0"/>
              </a:spcBef>
              <a:spcAft>
                <a:spcPts val="0"/>
              </a:spcAft>
              <a:buSzPts val="1100"/>
              <a:buFont typeface="Roboto Condensed Light"/>
              <a:buAutoNum type="alphaLcPeriod"/>
              <a:defRPr sz="1100"/>
            </a:lvl8pPr>
            <a:lvl9pPr marL="4114800" lvl="8" indent="-298450" rtl="0">
              <a:lnSpc>
                <a:spcPct val="100000"/>
              </a:lnSpc>
              <a:spcBef>
                <a:spcPts val="0"/>
              </a:spcBef>
              <a:spcAft>
                <a:spcPts val="0"/>
              </a:spcAft>
              <a:buSzPts val="1100"/>
              <a:buFont typeface="Roboto Condensed Light"/>
              <a:buAutoNum type="romanLcPeriod"/>
              <a:defRPr sz="1100"/>
            </a:lvl9pPr>
          </a:lstStyle>
          <a:p>
            <a:endParaRPr/>
          </a:p>
        </p:txBody>
      </p:sp>
      <p:grpSp>
        <p:nvGrpSpPr>
          <p:cNvPr id="39" name="Google Shape;39;p4"/>
          <p:cNvGrpSpPr/>
          <p:nvPr/>
        </p:nvGrpSpPr>
        <p:grpSpPr>
          <a:xfrm>
            <a:off x="3" y="101070"/>
            <a:ext cx="2610703" cy="336022"/>
            <a:chOff x="198225" y="4390550"/>
            <a:chExt cx="3765075" cy="484600"/>
          </a:xfrm>
        </p:grpSpPr>
        <p:sp>
          <p:nvSpPr>
            <p:cNvPr id="40" name="Google Shape;40;p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4"/>
          <p:cNvGrpSpPr/>
          <p:nvPr/>
        </p:nvGrpSpPr>
        <p:grpSpPr>
          <a:xfrm flipH="1">
            <a:off x="6533303" y="4719270"/>
            <a:ext cx="2610703" cy="336022"/>
            <a:chOff x="198225" y="4390550"/>
            <a:chExt cx="3765075" cy="484600"/>
          </a:xfrm>
        </p:grpSpPr>
        <p:sp>
          <p:nvSpPr>
            <p:cNvPr id="43" name="Google Shape;43;p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73"/>
        <p:cNvGrpSpPr/>
        <p:nvPr/>
      </p:nvGrpSpPr>
      <p:grpSpPr>
        <a:xfrm>
          <a:off x="0" y="0"/>
          <a:ext cx="0" cy="0"/>
          <a:chOff x="0" y="0"/>
          <a:chExt cx="0" cy="0"/>
        </a:xfrm>
      </p:grpSpPr>
      <p:sp>
        <p:nvSpPr>
          <p:cNvPr id="74" name="Google Shape;74;p7"/>
          <p:cNvSpPr txBox="1">
            <a:spLocks noGrp="1"/>
          </p:cNvSpPr>
          <p:nvPr>
            <p:ph type="body" idx="1"/>
          </p:nvPr>
        </p:nvSpPr>
        <p:spPr>
          <a:xfrm>
            <a:off x="1671300" y="1882538"/>
            <a:ext cx="5801400" cy="2103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75" name="Google Shape;75;p7"/>
          <p:cNvSpPr txBox="1">
            <a:spLocks noGrp="1"/>
          </p:cNvSpPr>
          <p:nvPr>
            <p:ph type="title"/>
          </p:nvPr>
        </p:nvSpPr>
        <p:spPr>
          <a:xfrm>
            <a:off x="1671300" y="1157363"/>
            <a:ext cx="5801400" cy="723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6" name="Google Shape;76;p7"/>
          <p:cNvSpPr/>
          <p:nvPr/>
        </p:nvSpPr>
        <p:spPr>
          <a:xfrm>
            <a:off x="-727100" y="-456925"/>
            <a:ext cx="3636300" cy="36363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7"/>
          <p:cNvGrpSpPr/>
          <p:nvPr/>
        </p:nvGrpSpPr>
        <p:grpSpPr>
          <a:xfrm>
            <a:off x="5716150" y="157656"/>
            <a:ext cx="3427850" cy="639375"/>
            <a:chOff x="1298650" y="3255600"/>
            <a:chExt cx="3427850" cy="639375"/>
          </a:xfrm>
        </p:grpSpPr>
        <p:sp>
          <p:nvSpPr>
            <p:cNvPr id="78" name="Google Shape;78;p7"/>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7"/>
          <p:cNvGrpSpPr/>
          <p:nvPr/>
        </p:nvGrpSpPr>
        <p:grpSpPr>
          <a:xfrm rot="10800000">
            <a:off x="0" y="4346469"/>
            <a:ext cx="3427850" cy="639375"/>
            <a:chOff x="1298650" y="3255600"/>
            <a:chExt cx="3427850" cy="639375"/>
          </a:xfrm>
        </p:grpSpPr>
        <p:sp>
          <p:nvSpPr>
            <p:cNvPr id="81" name="Google Shape;81;p7"/>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7"/>
          <p:cNvSpPr/>
          <p:nvPr/>
        </p:nvSpPr>
        <p:spPr>
          <a:xfrm>
            <a:off x="5383375" y="1441400"/>
            <a:ext cx="4976400" cy="4976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1">
  <p:cSld name="BLANK_1_1_1_1_1_1_1">
    <p:bg>
      <p:bgPr>
        <a:blipFill>
          <a:blip r:embed="rId2">
            <a:alphaModFix/>
          </a:blip>
          <a:stretch>
            <a:fillRect/>
          </a:stretch>
        </a:blipFill>
        <a:effectLst/>
      </p:bgPr>
    </p:bg>
    <p:spTree>
      <p:nvGrpSpPr>
        <p:cNvPr id="1" name="Shape 128"/>
        <p:cNvGrpSpPr/>
        <p:nvPr/>
      </p:nvGrpSpPr>
      <p:grpSpPr>
        <a:xfrm>
          <a:off x="0" y="0"/>
          <a:ext cx="0" cy="0"/>
          <a:chOff x="0" y="0"/>
          <a:chExt cx="0" cy="0"/>
        </a:xfrm>
      </p:grpSpPr>
      <p:sp>
        <p:nvSpPr>
          <p:cNvPr id="129" name="Google Shape;129;p14"/>
          <p:cNvSpPr/>
          <p:nvPr/>
        </p:nvSpPr>
        <p:spPr>
          <a:xfrm>
            <a:off x="5824775" y="-119957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14"/>
          <p:cNvGrpSpPr/>
          <p:nvPr/>
        </p:nvGrpSpPr>
        <p:grpSpPr>
          <a:xfrm flipH="1">
            <a:off x="191" y="180418"/>
            <a:ext cx="2598996" cy="484774"/>
            <a:chOff x="1298650" y="3255600"/>
            <a:chExt cx="3427850" cy="639375"/>
          </a:xfrm>
        </p:grpSpPr>
        <p:sp>
          <p:nvSpPr>
            <p:cNvPr id="131" name="Google Shape;131;p14"/>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14"/>
          <p:cNvSpPr txBox="1">
            <a:spLocks noGrp="1"/>
          </p:cNvSpPr>
          <p:nvPr>
            <p:ph type="title"/>
          </p:nvPr>
        </p:nvSpPr>
        <p:spPr>
          <a:xfrm>
            <a:off x="2092611" y="1852475"/>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4" name="Google Shape;134;p14"/>
          <p:cNvSpPr txBox="1">
            <a:spLocks noGrp="1"/>
          </p:cNvSpPr>
          <p:nvPr>
            <p:ph type="subTitle" idx="1"/>
          </p:nvPr>
        </p:nvSpPr>
        <p:spPr>
          <a:xfrm>
            <a:off x="2092610" y="2340722"/>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14"/>
          <p:cNvSpPr txBox="1">
            <a:spLocks noGrp="1"/>
          </p:cNvSpPr>
          <p:nvPr>
            <p:ph type="title" idx="2"/>
          </p:nvPr>
        </p:nvSpPr>
        <p:spPr>
          <a:xfrm>
            <a:off x="3444597" y="3567454"/>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6" name="Google Shape;136;p14"/>
          <p:cNvSpPr txBox="1">
            <a:spLocks noGrp="1"/>
          </p:cNvSpPr>
          <p:nvPr>
            <p:ph type="subTitle" idx="3"/>
          </p:nvPr>
        </p:nvSpPr>
        <p:spPr>
          <a:xfrm>
            <a:off x="3444594" y="4055700"/>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14"/>
          <p:cNvSpPr txBox="1">
            <a:spLocks noGrp="1"/>
          </p:cNvSpPr>
          <p:nvPr>
            <p:ph type="title" idx="4"/>
          </p:nvPr>
        </p:nvSpPr>
        <p:spPr>
          <a:xfrm>
            <a:off x="4796582" y="1852475"/>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8" name="Google Shape;138;p14"/>
          <p:cNvSpPr txBox="1">
            <a:spLocks noGrp="1"/>
          </p:cNvSpPr>
          <p:nvPr>
            <p:ph type="subTitle" idx="5"/>
          </p:nvPr>
        </p:nvSpPr>
        <p:spPr>
          <a:xfrm>
            <a:off x="4796579" y="2340722"/>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4"/>
          <p:cNvSpPr txBox="1">
            <a:spLocks noGrp="1"/>
          </p:cNvSpPr>
          <p:nvPr>
            <p:ph type="title" idx="6"/>
          </p:nvPr>
        </p:nvSpPr>
        <p:spPr>
          <a:xfrm>
            <a:off x="6148568" y="3567454"/>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0" name="Google Shape;140;p14"/>
          <p:cNvSpPr txBox="1">
            <a:spLocks noGrp="1"/>
          </p:cNvSpPr>
          <p:nvPr>
            <p:ph type="subTitle" idx="7"/>
          </p:nvPr>
        </p:nvSpPr>
        <p:spPr>
          <a:xfrm>
            <a:off x="6148564" y="4055700"/>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4"/>
          <p:cNvSpPr txBox="1">
            <a:spLocks noGrp="1"/>
          </p:cNvSpPr>
          <p:nvPr>
            <p:ph type="title" idx="8"/>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2" name="Google Shape;142;p14"/>
          <p:cNvSpPr txBox="1">
            <a:spLocks noGrp="1"/>
          </p:cNvSpPr>
          <p:nvPr>
            <p:ph type="title" idx="9"/>
          </p:nvPr>
        </p:nvSpPr>
        <p:spPr>
          <a:xfrm>
            <a:off x="740625" y="3567454"/>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3" name="Google Shape;143;p14"/>
          <p:cNvSpPr txBox="1">
            <a:spLocks noGrp="1"/>
          </p:cNvSpPr>
          <p:nvPr>
            <p:ph type="subTitle" idx="13"/>
          </p:nvPr>
        </p:nvSpPr>
        <p:spPr>
          <a:xfrm>
            <a:off x="740625" y="4055700"/>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14"/>
          <p:cNvSpPr txBox="1">
            <a:spLocks noGrp="1"/>
          </p:cNvSpPr>
          <p:nvPr>
            <p:ph type="title" idx="14" hasCustomPrompt="1"/>
          </p:nvPr>
        </p:nvSpPr>
        <p:spPr>
          <a:xfrm>
            <a:off x="1421175" y="30593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5" name="Google Shape;145;p14"/>
          <p:cNvSpPr txBox="1">
            <a:spLocks noGrp="1"/>
          </p:cNvSpPr>
          <p:nvPr>
            <p:ph type="title" idx="15" hasCustomPrompt="1"/>
          </p:nvPr>
        </p:nvSpPr>
        <p:spPr>
          <a:xfrm>
            <a:off x="4142300" y="30593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6" name="Google Shape;146;p14"/>
          <p:cNvSpPr txBox="1">
            <a:spLocks noGrp="1"/>
          </p:cNvSpPr>
          <p:nvPr>
            <p:ph type="title" idx="16" hasCustomPrompt="1"/>
          </p:nvPr>
        </p:nvSpPr>
        <p:spPr>
          <a:xfrm>
            <a:off x="6863425" y="30593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7" name="Google Shape;147;p14"/>
          <p:cNvSpPr txBox="1">
            <a:spLocks noGrp="1"/>
          </p:cNvSpPr>
          <p:nvPr>
            <p:ph type="title" idx="17" hasCustomPrompt="1"/>
          </p:nvPr>
        </p:nvSpPr>
        <p:spPr>
          <a:xfrm>
            <a:off x="5502863" y="1344375"/>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8" name="Google Shape;148;p14"/>
          <p:cNvSpPr txBox="1">
            <a:spLocks noGrp="1"/>
          </p:cNvSpPr>
          <p:nvPr>
            <p:ph type="title" idx="18" hasCustomPrompt="1"/>
          </p:nvPr>
        </p:nvSpPr>
        <p:spPr>
          <a:xfrm>
            <a:off x="2781738" y="1344375"/>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blipFill>
          <a:blip r:embed="rId2">
            <a:alphaModFix/>
          </a:blip>
          <a:stretch>
            <a:fillRect/>
          </a:stretch>
        </a:blipFill>
        <a:effectLst/>
      </p:bgPr>
    </p:bg>
    <p:spTree>
      <p:nvGrpSpPr>
        <p:cNvPr id="1" name="Shape 165"/>
        <p:cNvGrpSpPr/>
        <p:nvPr/>
      </p:nvGrpSpPr>
      <p:grpSpPr>
        <a:xfrm>
          <a:off x="0" y="0"/>
          <a:ext cx="0" cy="0"/>
          <a:chOff x="0" y="0"/>
          <a:chExt cx="0" cy="0"/>
        </a:xfrm>
      </p:grpSpPr>
      <p:sp>
        <p:nvSpPr>
          <p:cNvPr id="166" name="Google Shape;166;p17"/>
          <p:cNvSpPr/>
          <p:nvPr/>
        </p:nvSpPr>
        <p:spPr>
          <a:xfrm rot="10800000" flipH="1">
            <a:off x="-305525" y="3076225"/>
            <a:ext cx="2711400" cy="2711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txBox="1">
            <a:spLocks noGrp="1"/>
          </p:cNvSpPr>
          <p:nvPr>
            <p:ph type="title"/>
          </p:nvPr>
        </p:nvSpPr>
        <p:spPr>
          <a:xfrm>
            <a:off x="2246850" y="2489675"/>
            <a:ext cx="4650300" cy="99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8" name="Google Shape;168;p17"/>
          <p:cNvSpPr txBox="1">
            <a:spLocks noGrp="1"/>
          </p:cNvSpPr>
          <p:nvPr>
            <p:ph type="title" idx="2" hasCustomPrompt="1"/>
          </p:nvPr>
        </p:nvSpPr>
        <p:spPr>
          <a:xfrm>
            <a:off x="3752250" y="1392613"/>
            <a:ext cx="1639500" cy="841800"/>
          </a:xfrm>
          <a:prstGeom prst="rect">
            <a:avLst/>
          </a:prstGeom>
          <a:effectLst>
            <a:outerShdw blurRad="142875"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9" name="Google Shape;169;p17"/>
          <p:cNvSpPr txBox="1">
            <a:spLocks noGrp="1"/>
          </p:cNvSpPr>
          <p:nvPr>
            <p:ph type="subTitle" idx="1"/>
          </p:nvPr>
        </p:nvSpPr>
        <p:spPr>
          <a:xfrm>
            <a:off x="2246850" y="3426000"/>
            <a:ext cx="4650300" cy="52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17"/>
          <p:cNvSpPr/>
          <p:nvPr/>
        </p:nvSpPr>
        <p:spPr>
          <a:xfrm>
            <a:off x="1714725" y="-33944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5">
  <p:cSld name="CUSTOM_4_1_1_1">
    <p:bg>
      <p:bgPr>
        <a:blipFill>
          <a:blip r:embed="rId2">
            <a:alphaModFix/>
          </a:blip>
          <a:stretch>
            <a:fillRect/>
          </a:stretch>
        </a:blipFill>
        <a:effectLst/>
      </p:bgPr>
    </p:bg>
    <p:spTree>
      <p:nvGrpSpPr>
        <p:cNvPr id="1" name="Shape 203"/>
        <p:cNvGrpSpPr/>
        <p:nvPr/>
      </p:nvGrpSpPr>
      <p:grpSpPr>
        <a:xfrm>
          <a:off x="0" y="0"/>
          <a:ext cx="0" cy="0"/>
          <a:chOff x="0" y="0"/>
          <a:chExt cx="0" cy="0"/>
        </a:xfrm>
      </p:grpSpPr>
      <p:sp>
        <p:nvSpPr>
          <p:cNvPr id="204" name="Google Shape;204;p23"/>
          <p:cNvSpPr/>
          <p:nvPr/>
        </p:nvSpPr>
        <p:spPr>
          <a:xfrm rot="10800000" flipH="1">
            <a:off x="-812075" y="-728325"/>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txBox="1">
            <a:spLocks noGrp="1"/>
          </p:cNvSpPr>
          <p:nvPr>
            <p:ph type="title"/>
          </p:nvPr>
        </p:nvSpPr>
        <p:spPr>
          <a:xfrm>
            <a:off x="2281800" y="1417225"/>
            <a:ext cx="4580400" cy="73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6" name="Google Shape;206;p23"/>
          <p:cNvSpPr txBox="1">
            <a:spLocks noGrp="1"/>
          </p:cNvSpPr>
          <p:nvPr>
            <p:ph type="subTitle" idx="1"/>
          </p:nvPr>
        </p:nvSpPr>
        <p:spPr>
          <a:xfrm>
            <a:off x="2281800" y="2174075"/>
            <a:ext cx="4580400" cy="16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7">
  <p:cSld name="CUSTOM_4_1_1_1_1_1">
    <p:bg>
      <p:bgPr>
        <a:blipFill>
          <a:blip r:embed="rId2">
            <a:alphaModFix/>
          </a:blip>
          <a:stretch>
            <a:fillRect/>
          </a:stretch>
        </a:blipFill>
        <a:effectLst/>
      </p:bgPr>
    </p:bg>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4972850" y="799825"/>
            <a:ext cx="3266400" cy="2255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4" name="Google Shape;214;p25"/>
          <p:cNvSpPr txBox="1">
            <a:spLocks noGrp="1"/>
          </p:cNvSpPr>
          <p:nvPr>
            <p:ph type="subTitle" idx="1"/>
          </p:nvPr>
        </p:nvSpPr>
        <p:spPr>
          <a:xfrm>
            <a:off x="4972850" y="3098996"/>
            <a:ext cx="3266400" cy="114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25"/>
          <p:cNvSpPr/>
          <p:nvPr/>
        </p:nvSpPr>
        <p:spPr>
          <a:xfrm rot="10800000" flipH="1">
            <a:off x="-1273325"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5"/>
          <p:cNvSpPr>
            <a:spLocks noGrp="1"/>
          </p:cNvSpPr>
          <p:nvPr>
            <p:ph type="pic" idx="2"/>
          </p:nvPr>
        </p:nvSpPr>
        <p:spPr>
          <a:xfrm>
            <a:off x="0" y="175"/>
            <a:ext cx="3813000" cy="5143500"/>
          </a:xfrm>
          <a:prstGeom prst="snip2DiagRect">
            <a:avLst>
              <a:gd name="adj1" fmla="val 0"/>
              <a:gd name="adj2" fmla="val 16667"/>
            </a:avLst>
          </a:prstGeom>
          <a:noFill/>
          <a:ln>
            <a:noFill/>
          </a:ln>
        </p:spPr>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1pPr>
            <a:lvl2pPr lvl="1"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2pPr>
            <a:lvl3pPr lvl="2"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3pPr>
            <a:lvl4pPr lvl="3"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4pPr>
            <a:lvl5pPr lvl="4"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5pPr>
            <a:lvl6pPr lvl="5"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6pPr>
            <a:lvl7pPr lvl="6"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7pPr>
            <a:lvl8pPr lvl="7"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8pPr>
            <a:lvl9pPr lvl="8"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1pPr>
            <a:lvl2pPr marL="914400" lvl="1"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2pPr>
            <a:lvl3pPr marL="1371600" lvl="2"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3pPr>
            <a:lvl4pPr marL="1828800" lvl="3"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4pPr>
            <a:lvl5pPr marL="2286000" lvl="4"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5pPr>
            <a:lvl6pPr marL="2743200" lvl="5"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6pPr>
            <a:lvl7pPr marL="3200400" lvl="6"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7pPr>
            <a:lvl8pPr marL="3657600" lvl="7"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8pPr>
            <a:lvl9pPr marL="4114800" lvl="8"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60" r:id="rId6"/>
    <p:sldLayoutId id="2147483663" r:id="rId7"/>
    <p:sldLayoutId id="2147483669" r:id="rId8"/>
    <p:sldLayoutId id="2147483671" r:id="rId9"/>
    <p:sldLayoutId id="2147483698" r:id="rId10"/>
    <p:sldLayoutId id="2147483699" r:id="rId11"/>
    <p:sldLayoutId id="2147483700" r:id="rId12"/>
    <p:sldLayoutId id="2147483701" r:id="rId13"/>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hyperlink" Target="https://www.analyticsvidhya.com/blog/2023/12/meet-gemini-googles-answer-to-chatgpt/" TargetMode="External"/><Relationship Id="rId3" Type="http://schemas.openxmlformats.org/officeDocument/2006/relationships/hyperlink" Target="https://www.youtube.com/watch?v=sCd4oU7sqwA" TargetMode="External"/><Relationship Id="rId7" Type="http://schemas.openxmlformats.org/officeDocument/2006/relationships/hyperlink" Target="https://spectrum.ieee.org/google-gemini"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s://www.analyticsvidhya.com/blog/2023/12/what-is-google-gemini-features-usage-and-limitations/#:~:text=Conclusion,have%20tool%20for%20data%20scientists" TargetMode="External"/><Relationship Id="rId5" Type="http://schemas.openxmlformats.org/officeDocument/2006/relationships/hyperlink" Target="https://www.youtube.com/watch?v=jV1vkHv4zq8&amp;pp=ygUNZ29vZ2xlIGdlbWluaQ%3D%3D" TargetMode="External"/><Relationship Id="rId4" Type="http://schemas.openxmlformats.org/officeDocument/2006/relationships/hyperlink" Target="https://www.youtube.com/watch?v=_TVnM9dmUSk&amp;pp=ygUNZ29vZ2xlIGdlbWluaQ%3D%3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7.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61"/>
          <p:cNvSpPr/>
          <p:nvPr/>
        </p:nvSpPr>
        <p:spPr>
          <a:xfrm rot="10800000" flipH="1">
            <a:off x="4157408"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61"/>
          <p:cNvSpPr/>
          <p:nvPr/>
        </p:nvSpPr>
        <p:spPr>
          <a:xfrm>
            <a:off x="301550"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61"/>
          <p:cNvSpPr txBox="1">
            <a:spLocks noGrp="1"/>
          </p:cNvSpPr>
          <p:nvPr>
            <p:ph type="ctrTitle"/>
          </p:nvPr>
        </p:nvSpPr>
        <p:spPr>
          <a:xfrm>
            <a:off x="4926635" y="713775"/>
            <a:ext cx="3090300" cy="227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t>Google Gemini:</a:t>
            </a:r>
            <a:endParaRPr sz="4800" dirty="0"/>
          </a:p>
          <a:p>
            <a:pPr marL="0" lvl="0" indent="0" algn="l" rtl="0">
              <a:spcBef>
                <a:spcPts val="0"/>
              </a:spcBef>
              <a:spcAft>
                <a:spcPts val="0"/>
              </a:spcAft>
              <a:buNone/>
            </a:pPr>
            <a:r>
              <a:rPr lang="en" sz="3200" b="0" dirty="0"/>
              <a:t>LLMs Unveiled</a:t>
            </a:r>
            <a:endParaRPr sz="3200" b="0" dirty="0"/>
          </a:p>
        </p:txBody>
      </p:sp>
      <p:sp>
        <p:nvSpPr>
          <p:cNvPr id="593" name="Google Shape;593;p61"/>
          <p:cNvSpPr txBox="1">
            <a:spLocks noGrp="1"/>
          </p:cNvSpPr>
          <p:nvPr>
            <p:ph type="subTitle" idx="1"/>
          </p:nvPr>
        </p:nvSpPr>
        <p:spPr>
          <a:xfrm>
            <a:off x="4986650" y="3008567"/>
            <a:ext cx="3090300" cy="67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Team:</a:t>
            </a:r>
          </a:p>
          <a:p>
            <a:pPr marL="0" lvl="0" indent="0" algn="l" rtl="0">
              <a:spcBef>
                <a:spcPts val="0"/>
              </a:spcBef>
              <a:spcAft>
                <a:spcPts val="0"/>
              </a:spcAft>
              <a:buNone/>
            </a:pPr>
            <a:r>
              <a:rPr lang="en" dirty="0"/>
              <a:t>Manthan Varma: 712352045</a:t>
            </a:r>
          </a:p>
          <a:p>
            <a:pPr marL="0" lvl="0" indent="0" algn="l" rtl="0">
              <a:spcBef>
                <a:spcPts val="0"/>
              </a:spcBef>
              <a:spcAft>
                <a:spcPts val="0"/>
              </a:spcAft>
              <a:buNone/>
            </a:pPr>
            <a:r>
              <a:rPr lang="en" dirty="0"/>
              <a:t>Pratik Dassani: 712352031</a:t>
            </a:r>
          </a:p>
          <a:p>
            <a:pPr marL="0" lvl="0" indent="0" algn="l" rtl="0">
              <a:spcBef>
                <a:spcPts val="0"/>
              </a:spcBef>
              <a:spcAft>
                <a:spcPts val="0"/>
              </a:spcAft>
              <a:buNone/>
            </a:pPr>
            <a:r>
              <a:rPr lang="en" dirty="0"/>
              <a:t>Dhruv Malge: 712352024</a:t>
            </a:r>
            <a:endParaRPr dirty="0"/>
          </a:p>
        </p:txBody>
      </p:sp>
      <p:pic>
        <p:nvPicPr>
          <p:cNvPr id="594" name="Google Shape;594;p61"/>
          <p:cNvPicPr preferRelativeResize="0"/>
          <p:nvPr/>
        </p:nvPicPr>
        <p:blipFill>
          <a:blip r:embed="rId3">
            <a:alphaModFix/>
          </a:blip>
          <a:stretch>
            <a:fillRect/>
          </a:stretch>
        </p:blipFill>
        <p:spPr>
          <a:xfrm>
            <a:off x="516575" y="425075"/>
            <a:ext cx="4255050" cy="4293345"/>
          </a:xfrm>
          <a:prstGeom prst="rect">
            <a:avLst/>
          </a:prstGeom>
          <a:noFill/>
          <a:ln>
            <a:noFill/>
          </a:ln>
        </p:spPr>
      </p:pic>
      <p:pic>
        <p:nvPicPr>
          <p:cNvPr id="595" name="Google Shape;595;p61"/>
          <p:cNvPicPr preferRelativeResize="0"/>
          <p:nvPr/>
        </p:nvPicPr>
        <p:blipFill>
          <a:blip r:embed="rId4">
            <a:alphaModFix/>
          </a:blip>
          <a:stretch>
            <a:fillRect/>
          </a:stretch>
        </p:blipFill>
        <p:spPr>
          <a:xfrm>
            <a:off x="2884117" y="-259000"/>
            <a:ext cx="2441750" cy="1479701"/>
          </a:xfrm>
          <a:prstGeom prst="rect">
            <a:avLst/>
          </a:prstGeom>
          <a:noFill/>
          <a:ln>
            <a:noFill/>
          </a:ln>
        </p:spPr>
      </p:pic>
      <p:pic>
        <p:nvPicPr>
          <p:cNvPr id="596" name="Google Shape;596;p61"/>
          <p:cNvPicPr preferRelativeResize="0"/>
          <p:nvPr/>
        </p:nvPicPr>
        <p:blipFill>
          <a:blip r:embed="rId4">
            <a:alphaModFix/>
          </a:blip>
          <a:stretch>
            <a:fillRect/>
          </a:stretch>
        </p:blipFill>
        <p:spPr>
          <a:xfrm>
            <a:off x="243067" y="3469125"/>
            <a:ext cx="2441750" cy="1479701"/>
          </a:xfrm>
          <a:prstGeom prst="rect">
            <a:avLst/>
          </a:prstGeom>
          <a:noFill/>
          <a:ln>
            <a:noFill/>
          </a:ln>
        </p:spPr>
      </p:pic>
      <p:grpSp>
        <p:nvGrpSpPr>
          <p:cNvPr id="597" name="Google Shape;597;p61"/>
          <p:cNvGrpSpPr/>
          <p:nvPr/>
        </p:nvGrpSpPr>
        <p:grpSpPr>
          <a:xfrm>
            <a:off x="3663700" y="4429725"/>
            <a:ext cx="3765075" cy="484600"/>
            <a:chOff x="198225" y="4390550"/>
            <a:chExt cx="3765075" cy="484600"/>
          </a:xfrm>
        </p:grpSpPr>
        <p:sp>
          <p:nvSpPr>
            <p:cNvPr id="598" name="Google Shape;598;p61"/>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61"/>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61"/>
          <p:cNvGrpSpPr/>
          <p:nvPr/>
        </p:nvGrpSpPr>
        <p:grpSpPr>
          <a:xfrm>
            <a:off x="5716150" y="279150"/>
            <a:ext cx="3427850" cy="639375"/>
            <a:chOff x="1298650" y="3255600"/>
            <a:chExt cx="3427850" cy="639375"/>
          </a:xfrm>
        </p:grpSpPr>
        <p:sp>
          <p:nvSpPr>
            <p:cNvPr id="601" name="Google Shape;601;p61"/>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1"/>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61"/>
          <p:cNvGrpSpPr/>
          <p:nvPr/>
        </p:nvGrpSpPr>
        <p:grpSpPr>
          <a:xfrm rot="5400000">
            <a:off x="314598" y="741345"/>
            <a:ext cx="871512" cy="467554"/>
            <a:chOff x="773350" y="518000"/>
            <a:chExt cx="2757950" cy="1479600"/>
          </a:xfrm>
        </p:grpSpPr>
        <p:sp>
          <p:nvSpPr>
            <p:cNvPr id="604" name="Google Shape;604;p61"/>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61"/>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61"/>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4" name="Google Shape;3855;p119">
            <a:extLst>
              <a:ext uri="{FF2B5EF4-FFF2-40B4-BE49-F238E27FC236}">
                <a16:creationId xmlns:a16="http://schemas.microsoft.com/office/drawing/2014/main" id="{39B0596E-6C9C-1DF9-EA64-69A23F8136EE}"/>
              </a:ext>
            </a:extLst>
          </p:cNvPr>
          <p:cNvSpPr txBox="1">
            <a:spLocks noGrp="1"/>
          </p:cNvSpPr>
          <p:nvPr>
            <p:ph type="title"/>
          </p:nvPr>
        </p:nvSpPr>
        <p:spPr>
          <a:xfrm>
            <a:off x="366063" y="206094"/>
            <a:ext cx="5801400" cy="7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Gemini?</a:t>
            </a:r>
            <a:endParaRPr dirty="0"/>
          </a:p>
        </p:txBody>
      </p:sp>
      <p:sp>
        <p:nvSpPr>
          <p:cNvPr id="53" name="Google Shape;796;p71">
            <a:extLst>
              <a:ext uri="{FF2B5EF4-FFF2-40B4-BE49-F238E27FC236}">
                <a16:creationId xmlns:a16="http://schemas.microsoft.com/office/drawing/2014/main" id="{D89B14DF-D249-2681-9ED2-2CAE3B251BA6}"/>
              </a:ext>
            </a:extLst>
          </p:cNvPr>
          <p:cNvSpPr txBox="1">
            <a:spLocks/>
          </p:cNvSpPr>
          <p:nvPr/>
        </p:nvSpPr>
        <p:spPr>
          <a:xfrm>
            <a:off x="366062" y="1068406"/>
            <a:ext cx="8320737" cy="34445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9pPr>
          </a:lstStyle>
          <a:p>
            <a:pPr marL="0" indent="0"/>
            <a:r>
              <a:rPr lang="en" sz="1800" dirty="0"/>
              <a:t>Gemini Ultra is the first model to outperform </a:t>
            </a:r>
            <a:r>
              <a:rPr lang="en" sz="1800" b="1" dirty="0"/>
              <a:t>human experts on massive multitask language understanding (MMLU).</a:t>
            </a:r>
          </a:p>
          <a:p>
            <a:pPr marL="0" indent="0"/>
            <a:endParaRPr lang="en" sz="1800" b="1" dirty="0"/>
          </a:p>
          <a:p>
            <a:pPr marL="0" indent="0"/>
            <a:r>
              <a:rPr lang="en" sz="1800" dirty="0"/>
              <a:t>MMLU uses a combination of 57 subjects such as math, physics, law, medicine and ethics for testing </a:t>
            </a:r>
            <a:r>
              <a:rPr lang="en" sz="1800" b="1" dirty="0"/>
              <a:t>both world knowledge and problem-solving abilities, it added.</a:t>
            </a:r>
          </a:p>
          <a:p>
            <a:pPr marL="0" indent="0"/>
            <a:r>
              <a:rPr lang="en" sz="1800" dirty="0"/>
              <a:t> </a:t>
            </a:r>
          </a:p>
        </p:txBody>
      </p:sp>
    </p:spTree>
    <p:extLst>
      <p:ext uri="{BB962C8B-B14F-4D97-AF65-F5344CB8AC3E}">
        <p14:creationId xmlns:p14="http://schemas.microsoft.com/office/powerpoint/2010/main" val="120462866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1000"/>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pic>
        <p:nvPicPr>
          <p:cNvPr id="8" name="Picture 7">
            <a:extLst>
              <a:ext uri="{FF2B5EF4-FFF2-40B4-BE49-F238E27FC236}">
                <a16:creationId xmlns:a16="http://schemas.microsoft.com/office/drawing/2014/main" id="{D57C31F9-1793-C527-B99D-15D62BE2142E}"/>
              </a:ext>
            </a:extLst>
          </p:cNvPr>
          <p:cNvPicPr>
            <a:picLocks noChangeAspect="1"/>
          </p:cNvPicPr>
          <p:nvPr/>
        </p:nvPicPr>
        <p:blipFill>
          <a:blip r:embed="rId3"/>
          <a:stretch>
            <a:fillRect/>
          </a:stretch>
        </p:blipFill>
        <p:spPr>
          <a:xfrm>
            <a:off x="0" y="127972"/>
            <a:ext cx="9144000" cy="4238625"/>
          </a:xfrm>
          <a:prstGeom prst="rect">
            <a:avLst/>
          </a:prstGeom>
        </p:spPr>
      </p:pic>
      <p:sp>
        <p:nvSpPr>
          <p:cNvPr id="10" name="TextBox 9">
            <a:extLst>
              <a:ext uri="{FF2B5EF4-FFF2-40B4-BE49-F238E27FC236}">
                <a16:creationId xmlns:a16="http://schemas.microsoft.com/office/drawing/2014/main" id="{42240E78-760F-100F-7F63-05A73ABE7FE2}"/>
              </a:ext>
            </a:extLst>
          </p:cNvPr>
          <p:cNvSpPr txBox="1"/>
          <p:nvPr/>
        </p:nvSpPr>
        <p:spPr>
          <a:xfrm>
            <a:off x="0" y="4508699"/>
            <a:ext cx="9144000" cy="400110"/>
          </a:xfrm>
          <a:prstGeom prst="rect">
            <a:avLst/>
          </a:prstGeom>
          <a:noFill/>
        </p:spPr>
        <p:txBody>
          <a:bodyPr wrap="square">
            <a:spAutoFit/>
          </a:bodyPr>
          <a:lstStyle/>
          <a:p>
            <a:pPr marL="0" indent="0" algn="ctr"/>
            <a:r>
              <a:rPr lang="en" sz="2000" b="1" dirty="0">
                <a:solidFill>
                  <a:schemeClr val="bg1"/>
                </a:solidFill>
              </a:rPr>
              <a:t>Figure: UI of Bard</a:t>
            </a:r>
          </a:p>
        </p:txBody>
      </p:sp>
    </p:spTree>
    <p:extLst>
      <p:ext uri="{BB962C8B-B14F-4D97-AF65-F5344CB8AC3E}">
        <p14:creationId xmlns:p14="http://schemas.microsoft.com/office/powerpoint/2010/main" val="117021363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6" name="Google Shape;796;p71"/>
          <p:cNvSpPr txBox="1">
            <a:spLocks noGrp="1"/>
          </p:cNvSpPr>
          <p:nvPr>
            <p:ph type="subTitle" idx="1"/>
          </p:nvPr>
        </p:nvSpPr>
        <p:spPr>
          <a:xfrm>
            <a:off x="377208" y="970792"/>
            <a:ext cx="3685972" cy="114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It is available in 3 sizes to scale it as per the need.</a:t>
            </a:r>
          </a:p>
          <a:p>
            <a:pPr marL="0" lvl="0" indent="0" algn="l" rtl="0">
              <a:spcBef>
                <a:spcPts val="0"/>
              </a:spcBef>
              <a:spcAft>
                <a:spcPts val="0"/>
              </a:spcAft>
              <a:buNone/>
            </a:pPr>
            <a:r>
              <a:rPr lang="en" sz="1200" dirty="0"/>
              <a:t>Or we can say to increase scalibility and accuracy.</a:t>
            </a:r>
          </a:p>
          <a:p>
            <a:pPr marL="0" lvl="0" indent="0" algn="l" rtl="0">
              <a:spcBef>
                <a:spcPts val="0"/>
              </a:spcBef>
              <a:spcAft>
                <a:spcPts val="0"/>
              </a:spcAft>
              <a:buNone/>
            </a:pPr>
            <a:endParaRPr lang="en" sz="1200" dirty="0"/>
          </a:p>
          <a:p>
            <a:pPr marL="0" lvl="0" indent="0" algn="l" rtl="0">
              <a:spcBef>
                <a:spcPts val="0"/>
              </a:spcBef>
              <a:spcAft>
                <a:spcPts val="0"/>
              </a:spcAft>
              <a:buNone/>
            </a:pPr>
            <a:r>
              <a:rPr lang="en" b="1" dirty="0"/>
              <a:t>Gemini Ultra:</a:t>
            </a:r>
          </a:p>
          <a:p>
            <a:pPr marL="0" lvl="0" indent="0" algn="l" rtl="0">
              <a:spcBef>
                <a:spcPts val="0"/>
              </a:spcBef>
              <a:spcAft>
                <a:spcPts val="0"/>
              </a:spcAft>
              <a:buNone/>
            </a:pPr>
            <a:endParaRPr lang="en" sz="1200" b="1" dirty="0"/>
          </a:p>
          <a:p>
            <a:pPr marL="0" lvl="0" indent="0" algn="l" rtl="0">
              <a:spcBef>
                <a:spcPts val="0"/>
              </a:spcBef>
              <a:spcAft>
                <a:spcPts val="0"/>
              </a:spcAft>
              <a:buNone/>
            </a:pPr>
            <a:r>
              <a:rPr lang="en" sz="1200" dirty="0"/>
              <a:t>The largest and most capable model, will be meant for highly complex tasks.</a:t>
            </a:r>
          </a:p>
          <a:p>
            <a:pPr marL="0" lvl="0" indent="0" algn="l" rtl="0">
              <a:spcBef>
                <a:spcPts val="0"/>
              </a:spcBef>
              <a:spcAft>
                <a:spcPts val="0"/>
              </a:spcAft>
              <a:buNone/>
            </a:pPr>
            <a:endParaRPr lang="en" sz="1200" dirty="0"/>
          </a:p>
          <a:p>
            <a:pPr marL="0" lvl="0" indent="0" algn="l" rtl="0">
              <a:spcBef>
                <a:spcPts val="0"/>
              </a:spcBef>
              <a:spcAft>
                <a:spcPts val="0"/>
              </a:spcAft>
              <a:buNone/>
            </a:pPr>
            <a:r>
              <a:rPr lang="en" sz="1200" dirty="0"/>
              <a:t>This model is still completing trust and safety checks, it is available now only to selected customers, developers, partners and safety and responsibility experts for </a:t>
            </a:r>
            <a:r>
              <a:rPr lang="en" sz="1200" b="1" dirty="0"/>
              <a:t>early experimentation and feedbacks.</a:t>
            </a:r>
          </a:p>
          <a:p>
            <a:pPr marL="0" lvl="0" indent="0" algn="l" rtl="0">
              <a:spcBef>
                <a:spcPts val="0"/>
              </a:spcBef>
              <a:spcAft>
                <a:spcPts val="0"/>
              </a:spcAft>
              <a:buNone/>
            </a:pPr>
            <a:endParaRPr lang="en" sz="1200" b="1" dirty="0"/>
          </a:p>
          <a:p>
            <a:pPr marL="0" lvl="0" indent="0" algn="l" rtl="0">
              <a:spcBef>
                <a:spcPts val="0"/>
              </a:spcBef>
              <a:spcAft>
                <a:spcPts val="0"/>
              </a:spcAft>
              <a:buNone/>
            </a:pPr>
            <a:r>
              <a:rPr lang="en" b="1" dirty="0"/>
              <a:t>Gemini Pro:</a:t>
            </a:r>
          </a:p>
          <a:p>
            <a:pPr marL="0" lvl="0" indent="0" algn="l" rtl="0">
              <a:spcBef>
                <a:spcPts val="0"/>
              </a:spcBef>
              <a:spcAft>
                <a:spcPts val="0"/>
              </a:spcAft>
              <a:buNone/>
            </a:pPr>
            <a:endParaRPr lang="en" sz="1200" b="1" dirty="0"/>
          </a:p>
          <a:p>
            <a:pPr marL="0" lvl="0" indent="0" algn="l" rtl="0">
              <a:spcBef>
                <a:spcPts val="0"/>
              </a:spcBef>
              <a:spcAft>
                <a:spcPts val="0"/>
              </a:spcAft>
              <a:buNone/>
            </a:pPr>
            <a:r>
              <a:rPr lang="en" sz="1200" dirty="0"/>
              <a:t>It will be best at scaling across a wide range of tasks and is now available in bard for regular users across the world</a:t>
            </a:r>
          </a:p>
          <a:p>
            <a:pPr marL="0" lvl="0" indent="0" algn="l" rtl="0">
              <a:spcBef>
                <a:spcPts val="0"/>
              </a:spcBef>
              <a:spcAft>
                <a:spcPts val="0"/>
              </a:spcAft>
              <a:buNone/>
            </a:pPr>
            <a:endParaRPr lang="en" sz="1200" dirty="0"/>
          </a:p>
        </p:txBody>
      </p:sp>
      <p:sp>
        <p:nvSpPr>
          <p:cNvPr id="4" name="Google Shape;3855;p119">
            <a:extLst>
              <a:ext uri="{FF2B5EF4-FFF2-40B4-BE49-F238E27FC236}">
                <a16:creationId xmlns:a16="http://schemas.microsoft.com/office/drawing/2014/main" id="{39B0596E-6C9C-1DF9-EA64-69A23F8136EE}"/>
              </a:ext>
            </a:extLst>
          </p:cNvPr>
          <p:cNvSpPr txBox="1">
            <a:spLocks noGrp="1"/>
          </p:cNvSpPr>
          <p:nvPr>
            <p:ph type="title"/>
          </p:nvPr>
        </p:nvSpPr>
        <p:spPr>
          <a:xfrm>
            <a:off x="366063" y="206094"/>
            <a:ext cx="6764782" cy="7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does it come in 3 sizes?</a:t>
            </a:r>
            <a:endParaRPr dirty="0"/>
          </a:p>
        </p:txBody>
      </p:sp>
      <p:sp>
        <p:nvSpPr>
          <p:cNvPr id="2" name="Google Shape;796;p71">
            <a:extLst>
              <a:ext uri="{FF2B5EF4-FFF2-40B4-BE49-F238E27FC236}">
                <a16:creationId xmlns:a16="http://schemas.microsoft.com/office/drawing/2014/main" id="{8EC23787-BA54-5F26-E78F-F1F4C363F6B2}"/>
              </a:ext>
            </a:extLst>
          </p:cNvPr>
          <p:cNvSpPr txBox="1">
            <a:spLocks/>
          </p:cNvSpPr>
          <p:nvPr/>
        </p:nvSpPr>
        <p:spPr>
          <a:xfrm>
            <a:off x="4572000" y="970792"/>
            <a:ext cx="3685972" cy="114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9pPr>
          </a:lstStyle>
          <a:p>
            <a:pPr marL="0" indent="0"/>
            <a:r>
              <a:rPr lang="en" sz="1100" dirty="0"/>
              <a:t>On Bard, it has a “specifically tuned version of Gemini Pro in English for </a:t>
            </a:r>
            <a:r>
              <a:rPr lang="en" sz="1100" b="1" dirty="0"/>
              <a:t>more advanced reasoning, planning, understanding </a:t>
            </a:r>
            <a:r>
              <a:rPr lang="en" sz="1100" dirty="0"/>
              <a:t>and more”.</a:t>
            </a:r>
          </a:p>
          <a:p>
            <a:pPr marL="0" indent="0"/>
            <a:endParaRPr lang="en" b="1" dirty="0"/>
          </a:p>
          <a:p>
            <a:pPr marL="0" indent="0"/>
            <a:r>
              <a:rPr lang="en" b="1" dirty="0"/>
              <a:t>Gemini Nano:</a:t>
            </a:r>
          </a:p>
          <a:p>
            <a:pPr marL="0" indent="0"/>
            <a:endParaRPr lang="en" sz="1200" b="1" dirty="0"/>
          </a:p>
          <a:p>
            <a:pPr marL="0" indent="0"/>
            <a:r>
              <a:rPr lang="en" sz="1200" dirty="0"/>
              <a:t>Gemini Nano will manage on-device tasks (can be operated on mobile only).</a:t>
            </a:r>
          </a:p>
          <a:p>
            <a:pPr marL="0" indent="0"/>
            <a:endParaRPr lang="en" sz="1200" dirty="0"/>
          </a:p>
          <a:p>
            <a:pPr marL="0" indent="0"/>
            <a:r>
              <a:rPr lang="en" sz="1200" dirty="0"/>
              <a:t>Before December 13</a:t>
            </a:r>
            <a:r>
              <a:rPr lang="en" sz="1200" baseline="30000" dirty="0"/>
              <a:t>th</a:t>
            </a:r>
            <a:r>
              <a:rPr lang="en" sz="1200" dirty="0"/>
              <a:t>, it was only available in </a:t>
            </a:r>
            <a:r>
              <a:rPr lang="en" sz="1200" b="1" dirty="0"/>
              <a:t>Google Pixel 8 Pro</a:t>
            </a:r>
            <a:r>
              <a:rPr lang="en" sz="1200" dirty="0"/>
              <a:t>.</a:t>
            </a:r>
          </a:p>
          <a:p>
            <a:pPr marL="0" indent="0"/>
            <a:endParaRPr lang="en" sz="1200" dirty="0"/>
          </a:p>
          <a:p>
            <a:pPr marL="0" indent="0"/>
            <a:r>
              <a:rPr lang="en" sz="1200" dirty="0"/>
              <a:t>But now, Android Developers will also be able to build with Gemini Nano via AICore, </a:t>
            </a:r>
            <a:r>
              <a:rPr lang="en" sz="1200" b="1" dirty="0"/>
              <a:t>a new system capability available in android 14, starting on Pixel 8 Pro Devices.</a:t>
            </a:r>
            <a:endParaRPr lang="en" sz="1100" dirty="0"/>
          </a:p>
        </p:txBody>
      </p:sp>
    </p:spTree>
    <p:extLst>
      <p:ext uri="{BB962C8B-B14F-4D97-AF65-F5344CB8AC3E}">
        <p14:creationId xmlns:p14="http://schemas.microsoft.com/office/powerpoint/2010/main" val="253964717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96"/>
                                        </p:tgtEl>
                                        <p:attrNameLst>
                                          <p:attrName>style.visibility</p:attrName>
                                        </p:attrNameLst>
                                      </p:cBhvr>
                                      <p:to>
                                        <p:strVal val="visible"/>
                                      </p:to>
                                    </p:set>
                                    <p:anim calcmode="lin" valueType="num">
                                      <p:cBhvr additive="base">
                                        <p:cTn id="7" dur="1000"/>
                                        <p:tgtEl>
                                          <p:spTgt spid="79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pic>
        <p:nvPicPr>
          <p:cNvPr id="1026" name="Picture 2" descr="Google Gemini AI Model">
            <a:extLst>
              <a:ext uri="{FF2B5EF4-FFF2-40B4-BE49-F238E27FC236}">
                <a16:creationId xmlns:a16="http://schemas.microsoft.com/office/drawing/2014/main" id="{CD86B6D1-85CF-365A-8818-2F0406BB5F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7832" y="0"/>
            <a:ext cx="4195763"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855;p119">
            <a:extLst>
              <a:ext uri="{FF2B5EF4-FFF2-40B4-BE49-F238E27FC236}">
                <a16:creationId xmlns:a16="http://schemas.microsoft.com/office/drawing/2014/main" id="{7D69FBD8-986B-5A7C-5122-95DE9B92BAB0}"/>
              </a:ext>
            </a:extLst>
          </p:cNvPr>
          <p:cNvSpPr txBox="1">
            <a:spLocks noGrp="1"/>
          </p:cNvSpPr>
          <p:nvPr>
            <p:ph type="title"/>
          </p:nvPr>
        </p:nvSpPr>
        <p:spPr>
          <a:xfrm>
            <a:off x="600405" y="412568"/>
            <a:ext cx="2989195" cy="72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Accuracy of</a:t>
            </a:r>
            <a:br>
              <a:rPr lang="en" sz="2400" dirty="0"/>
            </a:br>
            <a:r>
              <a:rPr lang="en" sz="2400" dirty="0"/>
              <a:t>Gemini,</a:t>
            </a:r>
            <a:br>
              <a:rPr lang="en" sz="2400" dirty="0"/>
            </a:br>
            <a:r>
              <a:rPr lang="en" sz="2400" dirty="0"/>
              <a:t>compared</a:t>
            </a:r>
            <a:br>
              <a:rPr lang="en" sz="2400" dirty="0"/>
            </a:br>
            <a:r>
              <a:rPr lang="en" sz="2400" dirty="0"/>
              <a:t>to GPT-4</a:t>
            </a:r>
            <a:r>
              <a:rPr lang="en" sz="1600" dirty="0"/>
              <a:t>.</a:t>
            </a:r>
            <a:br>
              <a:rPr lang="en" sz="1600" dirty="0"/>
            </a:br>
            <a:br>
              <a:rPr lang="en" sz="1600" dirty="0"/>
            </a:br>
            <a:r>
              <a:rPr lang="en" sz="1600" b="0" dirty="0"/>
              <a:t>This figure contains the accuracy of Google Gemini compared to GPT-4 based on various benchmarks tested by LLMs.</a:t>
            </a:r>
            <a:br>
              <a:rPr lang="en" sz="1600" b="0" dirty="0"/>
            </a:br>
            <a:br>
              <a:rPr lang="en" sz="1600" b="0" dirty="0"/>
            </a:br>
            <a:r>
              <a:rPr lang="en" sz="1600" b="0" dirty="0"/>
              <a:t>GPT scored more than Gemini in commonsense reasoning for everyday tasks.</a:t>
            </a:r>
            <a:endParaRPr sz="2400" b="0" dirty="0"/>
          </a:p>
        </p:txBody>
      </p:sp>
      <p:sp>
        <p:nvSpPr>
          <p:cNvPr id="3" name="TextBox 2">
            <a:extLst>
              <a:ext uri="{FF2B5EF4-FFF2-40B4-BE49-F238E27FC236}">
                <a16:creationId xmlns:a16="http://schemas.microsoft.com/office/drawing/2014/main" id="{3950BC21-8B7F-9562-AAB6-EE37DA086421}"/>
              </a:ext>
            </a:extLst>
          </p:cNvPr>
          <p:cNvSpPr txBox="1"/>
          <p:nvPr/>
        </p:nvSpPr>
        <p:spPr>
          <a:xfrm>
            <a:off x="8678197" y="4765437"/>
            <a:ext cx="340158" cy="261610"/>
          </a:xfrm>
          <a:prstGeom prst="rect">
            <a:avLst/>
          </a:prstGeom>
          <a:noFill/>
        </p:spPr>
        <p:txBody>
          <a:bodyPr wrap="none" rtlCol="0">
            <a:spAutoFit/>
          </a:bodyPr>
          <a:lstStyle/>
          <a:p>
            <a:r>
              <a:rPr lang="en-IN" sz="1100" dirty="0">
                <a:solidFill>
                  <a:schemeClr val="bg1"/>
                </a:solidFill>
              </a:rPr>
              <a:t>[2]</a:t>
            </a:r>
          </a:p>
        </p:txBody>
      </p:sp>
    </p:spTree>
    <p:extLst>
      <p:ext uri="{BB962C8B-B14F-4D97-AF65-F5344CB8AC3E}">
        <p14:creationId xmlns:p14="http://schemas.microsoft.com/office/powerpoint/2010/main" val="207763004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67"/>
          <p:cNvSpPr/>
          <p:nvPr/>
        </p:nvSpPr>
        <p:spPr>
          <a:xfrm>
            <a:off x="1660850" y="1885358"/>
            <a:ext cx="1372800" cy="13728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7"/>
          <p:cNvSpPr txBox="1">
            <a:spLocks noGrp="1"/>
          </p:cNvSpPr>
          <p:nvPr>
            <p:ph type="title"/>
          </p:nvPr>
        </p:nvSpPr>
        <p:spPr>
          <a:xfrm>
            <a:off x="3297400" y="1352425"/>
            <a:ext cx="4319100" cy="17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Applications of LLM</a:t>
            </a:r>
            <a:endParaRPr dirty="0"/>
          </a:p>
        </p:txBody>
      </p:sp>
      <p:sp>
        <p:nvSpPr>
          <p:cNvPr id="725" name="Google Shape;725;p67"/>
          <p:cNvSpPr txBox="1">
            <a:spLocks noGrp="1"/>
          </p:cNvSpPr>
          <p:nvPr>
            <p:ph type="subTitle" idx="1"/>
          </p:nvPr>
        </p:nvSpPr>
        <p:spPr>
          <a:xfrm>
            <a:off x="3297400" y="3015800"/>
            <a:ext cx="3068700" cy="7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discuss the applications of LLM</a:t>
            </a:r>
            <a:endParaRPr dirty="0"/>
          </a:p>
        </p:txBody>
      </p:sp>
      <p:sp>
        <p:nvSpPr>
          <p:cNvPr id="726" name="Google Shape;726;p67"/>
          <p:cNvSpPr txBox="1">
            <a:spLocks noGrp="1"/>
          </p:cNvSpPr>
          <p:nvPr>
            <p:ph type="title" idx="2"/>
          </p:nvPr>
        </p:nvSpPr>
        <p:spPr>
          <a:xfrm>
            <a:off x="1527500" y="2146350"/>
            <a:ext cx="1639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425558742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53"/>
        <p:cNvGrpSpPr/>
        <p:nvPr/>
      </p:nvGrpSpPr>
      <p:grpSpPr>
        <a:xfrm>
          <a:off x="0" y="0"/>
          <a:ext cx="0" cy="0"/>
          <a:chOff x="0" y="0"/>
          <a:chExt cx="0" cy="0"/>
        </a:xfrm>
      </p:grpSpPr>
      <p:sp>
        <p:nvSpPr>
          <p:cNvPr id="4" name="Google Shape;3855;p119">
            <a:extLst>
              <a:ext uri="{FF2B5EF4-FFF2-40B4-BE49-F238E27FC236}">
                <a16:creationId xmlns:a16="http://schemas.microsoft.com/office/drawing/2014/main" id="{1A73F418-FA27-DB6C-B21A-39D6C7586DBC}"/>
              </a:ext>
            </a:extLst>
          </p:cNvPr>
          <p:cNvSpPr txBox="1">
            <a:spLocks noGrp="1"/>
          </p:cNvSpPr>
          <p:nvPr>
            <p:ph type="title"/>
          </p:nvPr>
        </p:nvSpPr>
        <p:spPr>
          <a:xfrm>
            <a:off x="366063" y="206094"/>
            <a:ext cx="5801400" cy="7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Applications of LLMs</a:t>
            </a:r>
            <a:endParaRPr dirty="0"/>
          </a:p>
        </p:txBody>
      </p:sp>
      <p:pic>
        <p:nvPicPr>
          <p:cNvPr id="7" name="Picture 6">
            <a:extLst>
              <a:ext uri="{FF2B5EF4-FFF2-40B4-BE49-F238E27FC236}">
                <a16:creationId xmlns:a16="http://schemas.microsoft.com/office/drawing/2014/main" id="{6E0E33E9-34C9-0D3F-83A2-66528A570A69}"/>
              </a:ext>
            </a:extLst>
          </p:cNvPr>
          <p:cNvPicPr>
            <a:picLocks noChangeAspect="1"/>
          </p:cNvPicPr>
          <p:nvPr/>
        </p:nvPicPr>
        <p:blipFill>
          <a:blip r:embed="rId3"/>
          <a:stretch>
            <a:fillRect/>
          </a:stretch>
        </p:blipFill>
        <p:spPr>
          <a:xfrm>
            <a:off x="479322" y="970115"/>
            <a:ext cx="8214851" cy="3203270"/>
          </a:xfrm>
          <a:prstGeom prst="rect">
            <a:avLst/>
          </a:prstGeom>
        </p:spPr>
        <p:style>
          <a:lnRef idx="0">
            <a:schemeClr val="accent3"/>
          </a:lnRef>
          <a:fillRef idx="3">
            <a:schemeClr val="accent3"/>
          </a:fillRef>
          <a:effectRef idx="3">
            <a:schemeClr val="accent3"/>
          </a:effectRef>
          <a:fontRef idx="minor">
            <a:schemeClr val="lt1"/>
          </a:fontRef>
        </p:style>
      </p:pic>
      <p:sp>
        <p:nvSpPr>
          <p:cNvPr id="2" name="TextBox 1">
            <a:extLst>
              <a:ext uri="{FF2B5EF4-FFF2-40B4-BE49-F238E27FC236}">
                <a16:creationId xmlns:a16="http://schemas.microsoft.com/office/drawing/2014/main" id="{B8AAE278-7D77-A7F6-FECA-69F15A72E0F8}"/>
              </a:ext>
            </a:extLst>
          </p:cNvPr>
          <p:cNvSpPr txBox="1"/>
          <p:nvPr/>
        </p:nvSpPr>
        <p:spPr>
          <a:xfrm>
            <a:off x="8716297" y="3523377"/>
            <a:ext cx="340158" cy="261610"/>
          </a:xfrm>
          <a:prstGeom prst="rect">
            <a:avLst/>
          </a:prstGeom>
          <a:noFill/>
        </p:spPr>
        <p:txBody>
          <a:bodyPr wrap="none" rtlCol="0">
            <a:spAutoFit/>
          </a:bodyPr>
          <a:lstStyle/>
          <a:p>
            <a:r>
              <a:rPr lang="en-IN" sz="1100" dirty="0">
                <a:solidFill>
                  <a:schemeClr val="bg1"/>
                </a:solidFill>
              </a:rPr>
              <a:t>[3]</a:t>
            </a:r>
          </a:p>
        </p:txBody>
      </p:sp>
    </p:spTree>
    <p:extLst>
      <p:ext uri="{BB962C8B-B14F-4D97-AF65-F5344CB8AC3E}">
        <p14:creationId xmlns:p14="http://schemas.microsoft.com/office/powerpoint/2010/main" val="33396047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80"/>
          <p:cNvSpPr/>
          <p:nvPr/>
        </p:nvSpPr>
        <p:spPr>
          <a:xfrm>
            <a:off x="3850050" y="1091575"/>
            <a:ext cx="1443900" cy="14439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80"/>
          <p:cNvSpPr/>
          <p:nvPr/>
        </p:nvSpPr>
        <p:spPr>
          <a:xfrm>
            <a:off x="849300" y="515400"/>
            <a:ext cx="7445400" cy="41127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80"/>
          <p:cNvSpPr txBox="1">
            <a:spLocks noGrp="1"/>
          </p:cNvSpPr>
          <p:nvPr>
            <p:ph type="title"/>
          </p:nvPr>
        </p:nvSpPr>
        <p:spPr>
          <a:xfrm>
            <a:off x="2246850" y="2489675"/>
            <a:ext cx="4650300" cy="99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Challenges</a:t>
            </a:r>
            <a:endParaRPr dirty="0"/>
          </a:p>
        </p:txBody>
      </p:sp>
      <p:sp>
        <p:nvSpPr>
          <p:cNvPr id="986" name="Google Shape;986;p80"/>
          <p:cNvSpPr txBox="1">
            <a:spLocks noGrp="1"/>
          </p:cNvSpPr>
          <p:nvPr>
            <p:ph type="title" idx="2"/>
          </p:nvPr>
        </p:nvSpPr>
        <p:spPr>
          <a:xfrm>
            <a:off x="3752250" y="1392613"/>
            <a:ext cx="1639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987" name="Google Shape;987;p80"/>
          <p:cNvSpPr txBox="1">
            <a:spLocks noGrp="1"/>
          </p:cNvSpPr>
          <p:nvPr>
            <p:ph type="subTitle" idx="1"/>
          </p:nvPr>
        </p:nvSpPr>
        <p:spPr>
          <a:xfrm>
            <a:off x="2246850" y="3426000"/>
            <a:ext cx="4650300" cy="52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Let’s discuss about challenges of Gemini</a:t>
            </a:r>
            <a:endParaRPr dirty="0"/>
          </a:p>
        </p:txBody>
      </p:sp>
      <p:grpSp>
        <p:nvGrpSpPr>
          <p:cNvPr id="988" name="Google Shape;988;p80"/>
          <p:cNvGrpSpPr/>
          <p:nvPr/>
        </p:nvGrpSpPr>
        <p:grpSpPr>
          <a:xfrm rot="5400000">
            <a:off x="7906992" y="4016075"/>
            <a:ext cx="1160092" cy="63948"/>
            <a:chOff x="3779200" y="1371600"/>
            <a:chExt cx="1992600" cy="109500"/>
          </a:xfrm>
        </p:grpSpPr>
        <p:sp>
          <p:nvSpPr>
            <p:cNvPr id="989" name="Google Shape;989;p80"/>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80"/>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80"/>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80"/>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80"/>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80"/>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80"/>
          <p:cNvGrpSpPr/>
          <p:nvPr/>
        </p:nvGrpSpPr>
        <p:grpSpPr>
          <a:xfrm rot="5400000">
            <a:off x="76917" y="1063475"/>
            <a:ext cx="1160092" cy="63948"/>
            <a:chOff x="3779200" y="1371600"/>
            <a:chExt cx="1992600" cy="109500"/>
          </a:xfrm>
        </p:grpSpPr>
        <p:sp>
          <p:nvSpPr>
            <p:cNvPr id="996" name="Google Shape;996;p80"/>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80"/>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80"/>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80"/>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80"/>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80"/>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80"/>
          <p:cNvGrpSpPr/>
          <p:nvPr/>
        </p:nvGrpSpPr>
        <p:grpSpPr>
          <a:xfrm>
            <a:off x="6487700" y="903313"/>
            <a:ext cx="1154625" cy="1014150"/>
            <a:chOff x="6487700" y="903313"/>
            <a:chExt cx="1154625" cy="1014150"/>
          </a:xfrm>
        </p:grpSpPr>
        <p:grpSp>
          <p:nvGrpSpPr>
            <p:cNvPr id="1003" name="Google Shape;1003;p80"/>
            <p:cNvGrpSpPr/>
            <p:nvPr/>
          </p:nvGrpSpPr>
          <p:grpSpPr>
            <a:xfrm flipH="1">
              <a:off x="6487700" y="1486963"/>
              <a:ext cx="1154625" cy="430500"/>
              <a:chOff x="4042650" y="642025"/>
              <a:chExt cx="1154625" cy="430500"/>
            </a:xfrm>
          </p:grpSpPr>
          <p:sp>
            <p:nvSpPr>
              <p:cNvPr id="1004" name="Google Shape;1004;p80"/>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80"/>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6" name="Google Shape;1006;p80"/>
            <p:cNvSpPr/>
            <p:nvPr/>
          </p:nvSpPr>
          <p:spPr>
            <a:xfrm flipH="1">
              <a:off x="7144325" y="903313"/>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7" name="Google Shape;1007;p80"/>
          <p:cNvGrpSpPr/>
          <p:nvPr/>
        </p:nvGrpSpPr>
        <p:grpSpPr>
          <a:xfrm rot="-5400000" flipH="1">
            <a:off x="275992" y="1615985"/>
            <a:ext cx="2595103" cy="395086"/>
            <a:chOff x="779906" y="4390560"/>
            <a:chExt cx="3183394" cy="484590"/>
          </a:xfrm>
        </p:grpSpPr>
        <p:sp>
          <p:nvSpPr>
            <p:cNvPr id="1008" name="Google Shape;1008;p80"/>
            <p:cNvSpPr/>
            <p:nvPr/>
          </p:nvSpPr>
          <p:spPr>
            <a:xfrm>
              <a:off x="779906" y="4390560"/>
              <a:ext cx="2998690"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80"/>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351860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3"/>
                                        </p:tgtEl>
                                        <p:attrNameLst>
                                          <p:attrName>style.visibility</p:attrName>
                                        </p:attrNameLst>
                                      </p:cBhvr>
                                      <p:to>
                                        <p:strVal val="visible"/>
                                      </p:to>
                                    </p:set>
                                    <p:animEffect transition="in" filter="fade">
                                      <p:cBhvr>
                                        <p:cTn id="7" dur="1000"/>
                                        <p:tgtEl>
                                          <p:spTgt spid="983"/>
                                        </p:tgtEl>
                                      </p:cBhvr>
                                    </p:animEffect>
                                  </p:childTnLst>
                                </p:cTn>
                              </p:par>
                              <p:par>
                                <p:cTn id="8" presetID="10" presetClass="entr" presetSubtype="0" fill="hold" nodeType="withEffect">
                                  <p:stCondLst>
                                    <p:cond delay="0"/>
                                  </p:stCondLst>
                                  <p:childTnLst>
                                    <p:set>
                                      <p:cBhvr>
                                        <p:cTn id="9" dur="1" fill="hold">
                                          <p:stCondLst>
                                            <p:cond delay="0"/>
                                          </p:stCondLst>
                                        </p:cTn>
                                        <p:tgtEl>
                                          <p:spTgt spid="986"/>
                                        </p:tgtEl>
                                        <p:attrNameLst>
                                          <p:attrName>style.visibility</p:attrName>
                                        </p:attrNameLst>
                                      </p:cBhvr>
                                      <p:to>
                                        <p:strVal val="visible"/>
                                      </p:to>
                                    </p:set>
                                    <p:animEffect transition="in" filter="fade">
                                      <p:cBhvr>
                                        <p:cTn id="10" dur="1000"/>
                                        <p:tgtEl>
                                          <p:spTgt spid="986"/>
                                        </p:tgtEl>
                                      </p:cBhvr>
                                    </p:animEffect>
                                  </p:childTnLst>
                                </p:cTn>
                              </p:par>
                              <p:par>
                                <p:cTn id="11" presetID="10" presetClass="entr" presetSubtype="0" fill="hold" nodeType="withEffect">
                                  <p:stCondLst>
                                    <p:cond delay="0"/>
                                  </p:stCondLst>
                                  <p:childTnLst>
                                    <p:set>
                                      <p:cBhvr>
                                        <p:cTn id="12" dur="1" fill="hold">
                                          <p:stCondLst>
                                            <p:cond delay="0"/>
                                          </p:stCondLst>
                                        </p:cTn>
                                        <p:tgtEl>
                                          <p:spTgt spid="987"/>
                                        </p:tgtEl>
                                        <p:attrNameLst>
                                          <p:attrName>style.visibility</p:attrName>
                                        </p:attrNameLst>
                                      </p:cBhvr>
                                      <p:to>
                                        <p:strVal val="visible"/>
                                      </p:to>
                                    </p:set>
                                    <p:animEffect transition="in" filter="fade">
                                      <p:cBhvr>
                                        <p:cTn id="13" dur="1000"/>
                                        <p:tgtEl>
                                          <p:spTgt spid="987"/>
                                        </p:tgtEl>
                                      </p:cBhvr>
                                    </p:animEffect>
                                  </p:childTnLst>
                                </p:cTn>
                              </p:par>
                              <p:par>
                                <p:cTn id="14" presetID="10" presetClass="entr" presetSubtype="0" fill="hold" nodeType="withEffect">
                                  <p:stCondLst>
                                    <p:cond delay="0"/>
                                  </p:stCondLst>
                                  <p:childTnLst>
                                    <p:set>
                                      <p:cBhvr>
                                        <p:cTn id="15" dur="1" fill="hold">
                                          <p:stCondLst>
                                            <p:cond delay="0"/>
                                          </p:stCondLst>
                                        </p:cTn>
                                        <p:tgtEl>
                                          <p:spTgt spid="985"/>
                                        </p:tgtEl>
                                        <p:attrNameLst>
                                          <p:attrName>style.visibility</p:attrName>
                                        </p:attrNameLst>
                                      </p:cBhvr>
                                      <p:to>
                                        <p:strVal val="visible"/>
                                      </p:to>
                                    </p:set>
                                    <p:animEffect transition="in" filter="fade">
                                      <p:cBhvr>
                                        <p:cTn id="16" dur="1000"/>
                                        <p:tgtEl>
                                          <p:spTgt spid="98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84"/>
                                        </p:tgtEl>
                                        <p:attrNameLst>
                                          <p:attrName>style.visibility</p:attrName>
                                        </p:attrNameLst>
                                      </p:cBhvr>
                                      <p:to>
                                        <p:strVal val="visible"/>
                                      </p:to>
                                    </p:set>
                                    <p:animEffect transition="in" filter="fade">
                                      <p:cBhvr>
                                        <p:cTn id="21" dur="1000"/>
                                        <p:tgtEl>
                                          <p:spTgt spid="98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1" fill="hold" nodeType="clickEffect">
                                  <p:stCondLst>
                                    <p:cond delay="0"/>
                                  </p:stCondLst>
                                  <p:childTnLst>
                                    <p:set>
                                      <p:cBhvr>
                                        <p:cTn id="25" dur="1" fill="hold">
                                          <p:stCondLst>
                                            <p:cond delay="0"/>
                                          </p:stCondLst>
                                        </p:cTn>
                                        <p:tgtEl>
                                          <p:spTgt spid="1007"/>
                                        </p:tgtEl>
                                        <p:attrNameLst>
                                          <p:attrName>style.visibility</p:attrName>
                                        </p:attrNameLst>
                                      </p:cBhvr>
                                      <p:to>
                                        <p:strVal val="visible"/>
                                      </p:to>
                                    </p:set>
                                    <p:anim calcmode="lin" valueType="num">
                                      <p:cBhvr additive="base">
                                        <p:cTn id="26" dur="1000"/>
                                        <p:tgtEl>
                                          <p:spTgt spid="1007"/>
                                        </p:tgtEl>
                                        <p:attrNameLst>
                                          <p:attrName>ppt_y</p:attrName>
                                        </p:attrNameLst>
                                      </p:cBhvr>
                                      <p:tavLst>
                                        <p:tav tm="0">
                                          <p:val>
                                            <p:strVal val="#ppt_y-1"/>
                                          </p:val>
                                        </p:tav>
                                        <p:tav tm="100000">
                                          <p:val>
                                            <p:strVal val="#ppt_y"/>
                                          </p:val>
                                        </p:tav>
                                      </p:tavLst>
                                    </p:anim>
                                  </p:childTnLst>
                                </p:cTn>
                              </p:par>
                              <p:par>
                                <p:cTn id="27" presetID="2" presetClass="entr" presetSubtype="1" fill="hold" nodeType="withEffect">
                                  <p:stCondLst>
                                    <p:cond delay="0"/>
                                  </p:stCondLst>
                                  <p:childTnLst>
                                    <p:set>
                                      <p:cBhvr>
                                        <p:cTn id="28" dur="1" fill="hold">
                                          <p:stCondLst>
                                            <p:cond delay="0"/>
                                          </p:stCondLst>
                                        </p:cTn>
                                        <p:tgtEl>
                                          <p:spTgt spid="1002"/>
                                        </p:tgtEl>
                                        <p:attrNameLst>
                                          <p:attrName>style.visibility</p:attrName>
                                        </p:attrNameLst>
                                      </p:cBhvr>
                                      <p:to>
                                        <p:strVal val="visible"/>
                                      </p:to>
                                    </p:set>
                                    <p:anim calcmode="lin" valueType="num">
                                      <p:cBhvr additive="base">
                                        <p:cTn id="29" dur="1000"/>
                                        <p:tgtEl>
                                          <p:spTgt spid="10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6" name="Google Shape;796;p71"/>
          <p:cNvSpPr txBox="1">
            <a:spLocks noGrp="1"/>
          </p:cNvSpPr>
          <p:nvPr>
            <p:ph type="subTitle" idx="1"/>
          </p:nvPr>
        </p:nvSpPr>
        <p:spPr>
          <a:xfrm>
            <a:off x="377208" y="1199392"/>
            <a:ext cx="3685972" cy="114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Google is still roll out to more products and services like Search, Ads, Chrome and Duet AI.</a:t>
            </a:r>
          </a:p>
          <a:p>
            <a:pPr marL="0" lvl="0" indent="0" algn="l" rtl="0">
              <a:spcBef>
                <a:spcPts val="0"/>
              </a:spcBef>
              <a:spcAft>
                <a:spcPts val="0"/>
              </a:spcAft>
              <a:buNone/>
            </a:pPr>
            <a:endParaRPr lang="en" sz="1200" dirty="0"/>
          </a:p>
          <a:p>
            <a:pPr marL="0" lvl="0" indent="0" algn="l" rtl="0">
              <a:spcBef>
                <a:spcPts val="0"/>
              </a:spcBef>
              <a:spcAft>
                <a:spcPts val="0"/>
              </a:spcAft>
              <a:buNone/>
            </a:pPr>
            <a:r>
              <a:rPr lang="en" sz="1200" dirty="0"/>
              <a:t>Google said it is already starting to experiment with Gemini in search </a:t>
            </a:r>
            <a:r>
              <a:rPr lang="en" sz="1200" b="1" dirty="0"/>
              <a:t>“where it’s making Search Generative Experience (SGE) faster for users”</a:t>
            </a:r>
          </a:p>
          <a:p>
            <a:pPr marL="0" lvl="0" indent="0" algn="l" rtl="0">
              <a:spcBef>
                <a:spcPts val="0"/>
              </a:spcBef>
              <a:spcAft>
                <a:spcPts val="0"/>
              </a:spcAft>
              <a:buNone/>
            </a:pPr>
            <a:endParaRPr lang="en" sz="1200" b="1" dirty="0"/>
          </a:p>
          <a:p>
            <a:pPr marL="0" lvl="0" indent="0" algn="l" rtl="0">
              <a:spcBef>
                <a:spcPts val="0"/>
              </a:spcBef>
              <a:spcAft>
                <a:spcPts val="0"/>
              </a:spcAft>
              <a:buNone/>
            </a:pPr>
            <a:r>
              <a:rPr lang="en" sz="1200" dirty="0"/>
              <a:t>With a 40% reduction in latency in English in the U.S., alongside improvement in quality.</a:t>
            </a:r>
          </a:p>
          <a:p>
            <a:pPr marL="0" lvl="0" indent="0" algn="l" rtl="0">
              <a:spcBef>
                <a:spcPts val="0"/>
              </a:spcBef>
              <a:spcAft>
                <a:spcPts val="0"/>
              </a:spcAft>
              <a:buNone/>
            </a:pPr>
            <a:endParaRPr lang="en" sz="1200" dirty="0"/>
          </a:p>
          <a:p>
            <a:pPr marL="0" lvl="0" indent="0" algn="l" rtl="0">
              <a:spcBef>
                <a:spcPts val="0"/>
              </a:spcBef>
              <a:spcAft>
                <a:spcPts val="0"/>
              </a:spcAft>
              <a:buNone/>
            </a:pPr>
            <a:r>
              <a:rPr lang="en" sz="1200" dirty="0"/>
              <a:t>The company claims it has “most comprehensive safety evaluations of any Google AI model to date, </a:t>
            </a:r>
            <a:r>
              <a:rPr lang="en" sz="1200" b="1" dirty="0"/>
              <a:t>including for bias and toxicity”.</a:t>
            </a:r>
            <a:endParaRPr lang="en" sz="1200" dirty="0"/>
          </a:p>
        </p:txBody>
      </p:sp>
      <p:sp>
        <p:nvSpPr>
          <p:cNvPr id="4" name="Google Shape;3855;p119">
            <a:extLst>
              <a:ext uri="{FF2B5EF4-FFF2-40B4-BE49-F238E27FC236}">
                <a16:creationId xmlns:a16="http://schemas.microsoft.com/office/drawing/2014/main" id="{39B0596E-6C9C-1DF9-EA64-69A23F8136EE}"/>
              </a:ext>
            </a:extLst>
          </p:cNvPr>
          <p:cNvSpPr txBox="1">
            <a:spLocks noGrp="1"/>
          </p:cNvSpPr>
          <p:nvPr>
            <p:ph type="title"/>
          </p:nvPr>
        </p:nvSpPr>
        <p:spPr>
          <a:xfrm>
            <a:off x="366063" y="206094"/>
            <a:ext cx="3829853" cy="7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Challenges of Google Gemini</a:t>
            </a:r>
            <a:endParaRPr sz="2800" dirty="0"/>
          </a:p>
        </p:txBody>
      </p:sp>
      <p:pic>
        <p:nvPicPr>
          <p:cNvPr id="5" name="Picture 4">
            <a:extLst>
              <a:ext uri="{FF2B5EF4-FFF2-40B4-BE49-F238E27FC236}">
                <a16:creationId xmlns:a16="http://schemas.microsoft.com/office/drawing/2014/main" id="{601C2B00-2F1B-3E32-F972-4BDE819573BE}"/>
              </a:ext>
            </a:extLst>
          </p:cNvPr>
          <p:cNvPicPr>
            <a:picLocks noChangeAspect="1"/>
          </p:cNvPicPr>
          <p:nvPr/>
        </p:nvPicPr>
        <p:blipFill>
          <a:blip r:embed="rId3"/>
          <a:stretch>
            <a:fillRect/>
          </a:stretch>
        </p:blipFill>
        <p:spPr>
          <a:xfrm>
            <a:off x="4637826" y="0"/>
            <a:ext cx="4506174" cy="5143500"/>
          </a:xfrm>
          <a:prstGeom prst="rect">
            <a:avLst/>
          </a:prstGeom>
        </p:spPr>
      </p:pic>
      <p:sp>
        <p:nvSpPr>
          <p:cNvPr id="6" name="TextBox 5">
            <a:extLst>
              <a:ext uri="{FF2B5EF4-FFF2-40B4-BE49-F238E27FC236}">
                <a16:creationId xmlns:a16="http://schemas.microsoft.com/office/drawing/2014/main" id="{1A6BEC5A-AFDB-3F20-78E2-19303D7A8F23}"/>
              </a:ext>
            </a:extLst>
          </p:cNvPr>
          <p:cNvSpPr txBox="1"/>
          <p:nvPr/>
        </p:nvSpPr>
        <p:spPr>
          <a:xfrm>
            <a:off x="4304317" y="4773057"/>
            <a:ext cx="340158" cy="261610"/>
          </a:xfrm>
          <a:prstGeom prst="rect">
            <a:avLst/>
          </a:prstGeom>
          <a:noFill/>
        </p:spPr>
        <p:txBody>
          <a:bodyPr wrap="none" rtlCol="0">
            <a:spAutoFit/>
          </a:bodyPr>
          <a:lstStyle/>
          <a:p>
            <a:r>
              <a:rPr lang="en-IN" sz="1100" dirty="0">
                <a:solidFill>
                  <a:schemeClr val="bg1"/>
                </a:solidFill>
              </a:rPr>
              <a:t>[4]</a:t>
            </a:r>
          </a:p>
        </p:txBody>
      </p:sp>
    </p:spTree>
    <p:extLst>
      <p:ext uri="{BB962C8B-B14F-4D97-AF65-F5344CB8AC3E}">
        <p14:creationId xmlns:p14="http://schemas.microsoft.com/office/powerpoint/2010/main" val="227265743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96"/>
                                        </p:tgtEl>
                                        <p:attrNameLst>
                                          <p:attrName>style.visibility</p:attrName>
                                        </p:attrNameLst>
                                      </p:cBhvr>
                                      <p:to>
                                        <p:strVal val="visible"/>
                                      </p:to>
                                    </p:set>
                                    <p:anim calcmode="lin" valueType="num">
                                      <p:cBhvr additive="base">
                                        <p:cTn id="7" dur="1000"/>
                                        <p:tgtEl>
                                          <p:spTgt spid="7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67"/>
          <p:cNvSpPr/>
          <p:nvPr/>
        </p:nvSpPr>
        <p:spPr>
          <a:xfrm>
            <a:off x="1660850" y="1885358"/>
            <a:ext cx="1372800" cy="13728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7"/>
          <p:cNvSpPr txBox="1">
            <a:spLocks noGrp="1"/>
          </p:cNvSpPr>
          <p:nvPr>
            <p:ph type="title"/>
          </p:nvPr>
        </p:nvSpPr>
        <p:spPr>
          <a:xfrm>
            <a:off x="3297400" y="1662139"/>
            <a:ext cx="4319100" cy="17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Conclusion</a:t>
            </a:r>
            <a:endParaRPr dirty="0"/>
          </a:p>
        </p:txBody>
      </p:sp>
      <p:sp>
        <p:nvSpPr>
          <p:cNvPr id="726" name="Google Shape;726;p67"/>
          <p:cNvSpPr txBox="1">
            <a:spLocks noGrp="1"/>
          </p:cNvSpPr>
          <p:nvPr>
            <p:ph type="title" idx="2"/>
          </p:nvPr>
        </p:nvSpPr>
        <p:spPr>
          <a:xfrm>
            <a:off x="1527500" y="2146350"/>
            <a:ext cx="1639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Tree>
    <p:extLst>
      <p:ext uri="{BB962C8B-B14F-4D97-AF65-F5344CB8AC3E}">
        <p14:creationId xmlns:p14="http://schemas.microsoft.com/office/powerpoint/2010/main" val="13015056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66"/>
          <p:cNvSpPr/>
          <p:nvPr/>
        </p:nvSpPr>
        <p:spPr>
          <a:xfrm>
            <a:off x="1426038" y="784050"/>
            <a:ext cx="6291900" cy="3575400"/>
          </a:xfrm>
          <a:prstGeom prst="snip2DiagRect">
            <a:avLst>
              <a:gd name="adj1" fmla="val 0"/>
              <a:gd name="adj2" fmla="val 22249"/>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66"/>
          <p:cNvGrpSpPr/>
          <p:nvPr/>
        </p:nvGrpSpPr>
        <p:grpSpPr>
          <a:xfrm>
            <a:off x="7086635" y="919407"/>
            <a:ext cx="943732" cy="306757"/>
            <a:chOff x="7827710" y="4530982"/>
            <a:chExt cx="943732" cy="306757"/>
          </a:xfrm>
        </p:grpSpPr>
        <p:grpSp>
          <p:nvGrpSpPr>
            <p:cNvPr id="702" name="Google Shape;702;p66"/>
            <p:cNvGrpSpPr/>
            <p:nvPr/>
          </p:nvGrpSpPr>
          <p:grpSpPr>
            <a:xfrm>
              <a:off x="7827710" y="4530982"/>
              <a:ext cx="943732" cy="63948"/>
              <a:chOff x="3779200" y="1371600"/>
              <a:chExt cx="1615980" cy="109500"/>
            </a:xfrm>
          </p:grpSpPr>
          <p:sp>
            <p:nvSpPr>
              <p:cNvPr id="703" name="Google Shape;703;p66"/>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6"/>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66"/>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66"/>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66"/>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66"/>
            <p:cNvGrpSpPr/>
            <p:nvPr/>
          </p:nvGrpSpPr>
          <p:grpSpPr>
            <a:xfrm>
              <a:off x="7827710" y="4773790"/>
              <a:ext cx="943732" cy="63948"/>
              <a:chOff x="3779200" y="1371600"/>
              <a:chExt cx="1615980" cy="109500"/>
            </a:xfrm>
          </p:grpSpPr>
          <p:sp>
            <p:nvSpPr>
              <p:cNvPr id="709" name="Google Shape;709;p66"/>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66"/>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66"/>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66"/>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6"/>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4" name="Google Shape;714;p66"/>
          <p:cNvGrpSpPr/>
          <p:nvPr/>
        </p:nvGrpSpPr>
        <p:grpSpPr>
          <a:xfrm rot="10800000" flipH="1">
            <a:off x="1426041" y="994595"/>
            <a:ext cx="2125761" cy="273605"/>
            <a:chOff x="198225" y="4390550"/>
            <a:chExt cx="3765075" cy="484600"/>
          </a:xfrm>
        </p:grpSpPr>
        <p:sp>
          <p:nvSpPr>
            <p:cNvPr id="715" name="Google Shape;715;p66"/>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6"/>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7" name="Google Shape;717;p66"/>
          <p:cNvSpPr txBox="1">
            <a:spLocks noGrp="1"/>
          </p:cNvSpPr>
          <p:nvPr>
            <p:ph type="title"/>
          </p:nvPr>
        </p:nvSpPr>
        <p:spPr>
          <a:xfrm>
            <a:off x="2281800" y="1417225"/>
            <a:ext cx="4580400" cy="73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a:t>
            </a:r>
            <a:endParaRPr dirty="0"/>
          </a:p>
        </p:txBody>
      </p:sp>
      <p:sp>
        <p:nvSpPr>
          <p:cNvPr id="718" name="Google Shape;718;p66"/>
          <p:cNvSpPr txBox="1">
            <a:spLocks noGrp="1"/>
          </p:cNvSpPr>
          <p:nvPr>
            <p:ph type="subTitle" idx="1"/>
          </p:nvPr>
        </p:nvSpPr>
        <p:spPr>
          <a:xfrm>
            <a:off x="2281800" y="2174075"/>
            <a:ext cx="4580400" cy="1628400"/>
          </a:xfrm>
          <a:prstGeom prst="rect">
            <a:avLst/>
          </a:prstGeom>
        </p:spPr>
        <p:txBody>
          <a:bodyPr spcFirstLastPara="1" wrap="square" lIns="91425" tIns="91425" rIns="91425" bIns="91425" anchor="t" anchorCtr="0">
            <a:noAutofit/>
          </a:bodyPr>
          <a:lstStyle/>
          <a:p>
            <a:pPr marL="0" lvl="0" indent="0"/>
            <a:r>
              <a:rPr lang="en-US" sz="1200" dirty="0"/>
              <a:t>Google Gemini is going to become new rival of ChatGPT. At the moment it is hard to say, but Gemini seems to be more flexible than GPT4 at the moment. Another factor is that Gemini is free to use while ChatGPT4 is only for paid users. Google Gemini is a powerful tool that has revolutionized the field of Data Science. Its unique features, ease of use, and integration with Google Bard make it a must-have tool for data scientists.</a:t>
            </a:r>
            <a:endParaRPr sz="1200" dirty="0"/>
          </a:p>
        </p:txBody>
      </p:sp>
    </p:spTree>
    <p:extLst>
      <p:ext uri="{BB962C8B-B14F-4D97-AF65-F5344CB8AC3E}">
        <p14:creationId xmlns:p14="http://schemas.microsoft.com/office/powerpoint/2010/main" val="18132760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17"/>
                                        </p:tgtEl>
                                        <p:attrNameLst>
                                          <p:attrName>style.visibility</p:attrName>
                                        </p:attrNameLst>
                                      </p:cBhvr>
                                      <p:to>
                                        <p:strVal val="visible"/>
                                      </p:to>
                                    </p:set>
                                    <p:anim calcmode="lin" valueType="num">
                                      <p:cBhvr additive="base">
                                        <p:cTn id="7" dur="1000"/>
                                        <p:tgtEl>
                                          <p:spTgt spid="717"/>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718"/>
                                        </p:tgtEl>
                                        <p:attrNameLst>
                                          <p:attrName>style.visibility</p:attrName>
                                        </p:attrNameLst>
                                      </p:cBhvr>
                                      <p:to>
                                        <p:strVal val="visible"/>
                                      </p:to>
                                    </p:set>
                                    <p:anim calcmode="lin" valueType="num">
                                      <p:cBhvr additive="base">
                                        <p:cTn id="10" dur="1000"/>
                                        <p:tgtEl>
                                          <p:spTgt spid="718"/>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00"/>
                                        </p:tgtEl>
                                        <p:attrNameLst>
                                          <p:attrName>style.visibility</p:attrName>
                                        </p:attrNameLst>
                                      </p:cBhvr>
                                      <p:to>
                                        <p:strVal val="visible"/>
                                      </p:to>
                                    </p:set>
                                    <p:animEffect transition="in" filter="fade">
                                      <p:cBhvr>
                                        <p:cTn id="15" dur="1000"/>
                                        <p:tgtEl>
                                          <p:spTgt spid="70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714"/>
                                        </p:tgtEl>
                                        <p:attrNameLst>
                                          <p:attrName>style.visibility</p:attrName>
                                        </p:attrNameLst>
                                      </p:cBhvr>
                                      <p:to>
                                        <p:strVal val="visible"/>
                                      </p:to>
                                    </p:set>
                                    <p:anim calcmode="lin" valueType="num">
                                      <p:cBhvr additive="base">
                                        <p:cTn id="20" dur="1000"/>
                                        <p:tgtEl>
                                          <p:spTgt spid="71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64"/>
          <p:cNvSpPr/>
          <p:nvPr/>
        </p:nvSpPr>
        <p:spPr>
          <a:xfrm>
            <a:off x="2834286" y="1232023"/>
            <a:ext cx="709500" cy="7095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4"/>
          <p:cNvSpPr/>
          <p:nvPr/>
        </p:nvSpPr>
        <p:spPr>
          <a:xfrm>
            <a:off x="5558908" y="1232023"/>
            <a:ext cx="709500" cy="7095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4"/>
          <p:cNvSpPr/>
          <p:nvPr/>
        </p:nvSpPr>
        <p:spPr>
          <a:xfrm>
            <a:off x="5328396" y="2947002"/>
            <a:ext cx="709500" cy="7095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4"/>
          <p:cNvSpPr/>
          <p:nvPr/>
        </p:nvSpPr>
        <p:spPr>
          <a:xfrm>
            <a:off x="2883997" y="2947002"/>
            <a:ext cx="709500" cy="7095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4"/>
          <p:cNvSpPr/>
          <p:nvPr/>
        </p:nvSpPr>
        <p:spPr>
          <a:xfrm>
            <a:off x="572324" y="2947002"/>
            <a:ext cx="709500" cy="7095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4"/>
          <p:cNvSpPr txBox="1">
            <a:spLocks noGrp="1"/>
          </p:cNvSpPr>
          <p:nvPr>
            <p:ph type="title"/>
          </p:nvPr>
        </p:nvSpPr>
        <p:spPr>
          <a:xfrm>
            <a:off x="2092611" y="1852475"/>
            <a:ext cx="22548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Introduction</a:t>
            </a:r>
            <a:endParaRPr sz="2000" dirty="0"/>
          </a:p>
        </p:txBody>
      </p:sp>
      <p:sp>
        <p:nvSpPr>
          <p:cNvPr id="663" name="Google Shape;663;p64"/>
          <p:cNvSpPr txBox="1">
            <a:spLocks noGrp="1"/>
          </p:cNvSpPr>
          <p:nvPr>
            <p:ph type="subTitle" idx="1"/>
          </p:nvPr>
        </p:nvSpPr>
        <p:spPr>
          <a:xfrm>
            <a:off x="2092610" y="2252234"/>
            <a:ext cx="2254800" cy="484800"/>
          </a:xfrm>
          <a:prstGeom prst="rect">
            <a:avLst/>
          </a:prstGeom>
        </p:spPr>
        <p:txBody>
          <a:bodyPr spcFirstLastPara="1" wrap="square" lIns="91425" tIns="91425" rIns="91425" bIns="91425" anchor="ctr" anchorCtr="0">
            <a:noAutofit/>
          </a:bodyPr>
          <a:lstStyle/>
          <a:p>
            <a:pPr marL="0" lvl="0" indent="0"/>
            <a:r>
              <a:rPr lang="en-US" sz="1000" dirty="0"/>
              <a:t>Overview of Google Gemini project</a:t>
            </a:r>
          </a:p>
          <a:p>
            <a:pPr marL="0" lvl="0" indent="0"/>
            <a:r>
              <a:rPr lang="en-US" sz="1000" dirty="0"/>
              <a:t>Introduction to Large Language Models (LLMs)</a:t>
            </a:r>
            <a:endParaRPr sz="1000" dirty="0"/>
          </a:p>
        </p:txBody>
      </p:sp>
      <p:sp>
        <p:nvSpPr>
          <p:cNvPr id="664" name="Google Shape;664;p64"/>
          <p:cNvSpPr txBox="1">
            <a:spLocks noGrp="1"/>
          </p:cNvSpPr>
          <p:nvPr>
            <p:ph type="title" idx="2"/>
          </p:nvPr>
        </p:nvSpPr>
        <p:spPr>
          <a:xfrm>
            <a:off x="2154116" y="3567454"/>
            <a:ext cx="22548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Applications</a:t>
            </a:r>
            <a:endParaRPr sz="2000" dirty="0"/>
          </a:p>
        </p:txBody>
      </p:sp>
      <p:sp>
        <p:nvSpPr>
          <p:cNvPr id="665" name="Google Shape;665;p64"/>
          <p:cNvSpPr txBox="1">
            <a:spLocks noGrp="1"/>
          </p:cNvSpPr>
          <p:nvPr>
            <p:ph type="subTitle" idx="3"/>
          </p:nvPr>
        </p:nvSpPr>
        <p:spPr>
          <a:xfrm>
            <a:off x="2154691" y="4046041"/>
            <a:ext cx="2126108" cy="714500"/>
          </a:xfrm>
          <a:prstGeom prst="rect">
            <a:avLst/>
          </a:prstGeom>
        </p:spPr>
        <p:txBody>
          <a:bodyPr spcFirstLastPara="1" wrap="square" lIns="91425" tIns="91425" rIns="91425" bIns="91425" anchor="ctr" anchorCtr="0">
            <a:noAutofit/>
          </a:bodyPr>
          <a:lstStyle/>
          <a:p>
            <a:r>
              <a:rPr lang="en-US" sz="1100" dirty="0"/>
              <a:t>Use cases and real-world </a:t>
            </a:r>
          </a:p>
          <a:p>
            <a:r>
              <a:rPr lang="en-US" sz="1100" dirty="0"/>
              <a:t>applications of LLMs</a:t>
            </a:r>
          </a:p>
          <a:p>
            <a:r>
              <a:rPr lang="en-US" sz="1100" dirty="0"/>
              <a:t>Impact on natural language </a:t>
            </a:r>
          </a:p>
          <a:p>
            <a:r>
              <a:rPr lang="en-US" sz="1100" dirty="0"/>
              <a:t>understanding</a:t>
            </a:r>
          </a:p>
        </p:txBody>
      </p:sp>
      <p:sp>
        <p:nvSpPr>
          <p:cNvPr id="666" name="Google Shape;666;p64"/>
          <p:cNvSpPr txBox="1">
            <a:spLocks noGrp="1"/>
          </p:cNvSpPr>
          <p:nvPr>
            <p:ph type="title" idx="4"/>
          </p:nvPr>
        </p:nvSpPr>
        <p:spPr>
          <a:xfrm>
            <a:off x="4734725" y="1852475"/>
            <a:ext cx="2378508"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What are LLMs</a:t>
            </a:r>
            <a:endParaRPr sz="2000" dirty="0"/>
          </a:p>
        </p:txBody>
      </p:sp>
      <p:sp>
        <p:nvSpPr>
          <p:cNvPr id="667" name="Google Shape;667;p64"/>
          <p:cNvSpPr txBox="1">
            <a:spLocks noGrp="1"/>
          </p:cNvSpPr>
          <p:nvPr>
            <p:ph type="subTitle" idx="5"/>
          </p:nvPr>
        </p:nvSpPr>
        <p:spPr>
          <a:xfrm>
            <a:off x="4796579" y="2252234"/>
            <a:ext cx="2254800" cy="484800"/>
          </a:xfrm>
          <a:prstGeom prst="rect">
            <a:avLst/>
          </a:prstGeom>
        </p:spPr>
        <p:txBody>
          <a:bodyPr spcFirstLastPara="1" wrap="square" lIns="91425" tIns="91425" rIns="91425" bIns="91425" anchor="ctr" anchorCtr="0">
            <a:noAutofit/>
          </a:bodyPr>
          <a:lstStyle/>
          <a:p>
            <a:pPr marL="0" lvl="0" indent="0"/>
            <a:r>
              <a:rPr lang="en-US" sz="1100" dirty="0"/>
              <a:t>Explanation of the architecture of Large Language Models</a:t>
            </a:r>
            <a:endParaRPr sz="1000" dirty="0"/>
          </a:p>
        </p:txBody>
      </p:sp>
      <p:sp>
        <p:nvSpPr>
          <p:cNvPr id="668" name="Google Shape;668;p64"/>
          <p:cNvSpPr txBox="1">
            <a:spLocks noGrp="1"/>
          </p:cNvSpPr>
          <p:nvPr>
            <p:ph type="title" idx="6"/>
          </p:nvPr>
        </p:nvSpPr>
        <p:spPr>
          <a:xfrm>
            <a:off x="4555745" y="3567454"/>
            <a:ext cx="22548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Challenges</a:t>
            </a:r>
            <a:endParaRPr sz="2000" dirty="0"/>
          </a:p>
        </p:txBody>
      </p:sp>
      <p:sp>
        <p:nvSpPr>
          <p:cNvPr id="669" name="Google Shape;669;p64"/>
          <p:cNvSpPr txBox="1">
            <a:spLocks noGrp="1"/>
          </p:cNvSpPr>
          <p:nvPr>
            <p:ph type="subTitle" idx="7"/>
          </p:nvPr>
        </p:nvSpPr>
        <p:spPr>
          <a:xfrm>
            <a:off x="4570489" y="4070448"/>
            <a:ext cx="2254800" cy="484800"/>
          </a:xfrm>
          <a:prstGeom prst="rect">
            <a:avLst/>
          </a:prstGeom>
        </p:spPr>
        <p:txBody>
          <a:bodyPr spcFirstLastPara="1" wrap="square" lIns="91425" tIns="91425" rIns="91425" bIns="91425" anchor="ctr" anchorCtr="0">
            <a:noAutofit/>
          </a:bodyPr>
          <a:lstStyle/>
          <a:p>
            <a:pPr marL="0" lvl="0" indent="0"/>
            <a:r>
              <a:rPr lang="en-US" sz="1100" dirty="0"/>
              <a:t>Google's approach to responsible AI in the context of Gemini</a:t>
            </a:r>
            <a:endParaRPr sz="1000" dirty="0"/>
          </a:p>
        </p:txBody>
      </p:sp>
      <p:sp>
        <p:nvSpPr>
          <p:cNvPr id="670" name="Google Shape;670;p64"/>
          <p:cNvSpPr txBox="1">
            <a:spLocks noGrp="1"/>
          </p:cNvSpPr>
          <p:nvPr>
            <p:ph type="title" idx="9"/>
          </p:nvPr>
        </p:nvSpPr>
        <p:spPr>
          <a:xfrm>
            <a:off x="-159026" y="3567454"/>
            <a:ext cx="22548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Gemini</a:t>
            </a:r>
            <a:endParaRPr sz="2000" dirty="0"/>
          </a:p>
        </p:txBody>
      </p:sp>
      <p:sp>
        <p:nvSpPr>
          <p:cNvPr id="671" name="Google Shape;671;p64"/>
          <p:cNvSpPr txBox="1">
            <a:spLocks noGrp="1"/>
          </p:cNvSpPr>
          <p:nvPr>
            <p:ph type="title" idx="14"/>
          </p:nvPr>
        </p:nvSpPr>
        <p:spPr>
          <a:xfrm>
            <a:off x="521524" y="3059338"/>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72" name="Google Shape;672;p64"/>
          <p:cNvSpPr txBox="1">
            <a:spLocks noGrp="1"/>
          </p:cNvSpPr>
          <p:nvPr>
            <p:ph type="title" idx="15"/>
          </p:nvPr>
        </p:nvSpPr>
        <p:spPr>
          <a:xfrm>
            <a:off x="2829700" y="3059338"/>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673" name="Google Shape;673;p64"/>
          <p:cNvSpPr txBox="1">
            <a:spLocks noGrp="1"/>
          </p:cNvSpPr>
          <p:nvPr>
            <p:ph type="title" idx="16"/>
          </p:nvPr>
        </p:nvSpPr>
        <p:spPr>
          <a:xfrm>
            <a:off x="5277974" y="3059338"/>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674" name="Google Shape;674;p64"/>
          <p:cNvSpPr txBox="1">
            <a:spLocks noGrp="1"/>
          </p:cNvSpPr>
          <p:nvPr>
            <p:ph type="title" idx="8"/>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675" name="Google Shape;675;p64"/>
          <p:cNvSpPr txBox="1">
            <a:spLocks noGrp="1"/>
          </p:cNvSpPr>
          <p:nvPr>
            <p:ph type="subTitle" idx="13"/>
          </p:nvPr>
        </p:nvSpPr>
        <p:spPr>
          <a:xfrm>
            <a:off x="-159026" y="3967212"/>
            <a:ext cx="2254800" cy="484800"/>
          </a:xfrm>
          <a:prstGeom prst="rect">
            <a:avLst/>
          </a:prstGeom>
        </p:spPr>
        <p:txBody>
          <a:bodyPr spcFirstLastPara="1" wrap="square" lIns="91425" tIns="91425" rIns="91425" bIns="91425" anchor="ctr" anchorCtr="0">
            <a:noAutofit/>
          </a:bodyPr>
          <a:lstStyle/>
          <a:p>
            <a:pPr marL="0" lvl="0" indent="0"/>
            <a:r>
              <a:rPr lang="en-IN" sz="1100" dirty="0"/>
              <a:t>Training methodologies employed in Google Gemini</a:t>
            </a:r>
            <a:endParaRPr sz="1000" dirty="0"/>
          </a:p>
        </p:txBody>
      </p:sp>
      <p:sp>
        <p:nvSpPr>
          <p:cNvPr id="676" name="Google Shape;676;p64"/>
          <p:cNvSpPr txBox="1">
            <a:spLocks noGrp="1"/>
          </p:cNvSpPr>
          <p:nvPr>
            <p:ph type="title" idx="17"/>
          </p:nvPr>
        </p:nvSpPr>
        <p:spPr>
          <a:xfrm>
            <a:off x="5502863" y="1344375"/>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77" name="Google Shape;677;p64"/>
          <p:cNvSpPr txBox="1">
            <a:spLocks noGrp="1"/>
          </p:cNvSpPr>
          <p:nvPr>
            <p:ph type="title" idx="18"/>
          </p:nvPr>
        </p:nvSpPr>
        <p:spPr>
          <a:xfrm>
            <a:off x="2781738" y="1344375"/>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678" name="Google Shape;678;p64"/>
          <p:cNvGrpSpPr/>
          <p:nvPr/>
        </p:nvGrpSpPr>
        <p:grpSpPr>
          <a:xfrm>
            <a:off x="903663" y="1394813"/>
            <a:ext cx="1154625" cy="430500"/>
            <a:chOff x="4042650" y="642025"/>
            <a:chExt cx="1154625" cy="430500"/>
          </a:xfrm>
        </p:grpSpPr>
        <p:sp>
          <p:nvSpPr>
            <p:cNvPr id="679" name="Google Shape;679;p64"/>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64"/>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64"/>
          <p:cNvGrpSpPr/>
          <p:nvPr/>
        </p:nvGrpSpPr>
        <p:grpSpPr>
          <a:xfrm>
            <a:off x="7065063" y="1394813"/>
            <a:ext cx="1154625" cy="430500"/>
            <a:chOff x="4042650" y="642025"/>
            <a:chExt cx="1154625" cy="430500"/>
          </a:xfrm>
        </p:grpSpPr>
        <p:sp>
          <p:nvSpPr>
            <p:cNvPr id="682" name="Google Shape;682;p64"/>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64"/>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68;p64">
            <a:extLst>
              <a:ext uri="{FF2B5EF4-FFF2-40B4-BE49-F238E27FC236}">
                <a16:creationId xmlns:a16="http://schemas.microsoft.com/office/drawing/2014/main" id="{C372ABFC-352B-367F-3B5F-9129041A4CB2}"/>
              </a:ext>
            </a:extLst>
          </p:cNvPr>
          <p:cNvSpPr txBox="1">
            <a:spLocks/>
          </p:cNvSpPr>
          <p:nvPr/>
        </p:nvSpPr>
        <p:spPr>
          <a:xfrm>
            <a:off x="6784185" y="3555860"/>
            <a:ext cx="22548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IN" sz="2000" dirty="0"/>
              <a:t>Conclusion</a:t>
            </a:r>
          </a:p>
        </p:txBody>
      </p:sp>
      <p:sp>
        <p:nvSpPr>
          <p:cNvPr id="3" name="Google Shape;669;p64">
            <a:extLst>
              <a:ext uri="{FF2B5EF4-FFF2-40B4-BE49-F238E27FC236}">
                <a16:creationId xmlns:a16="http://schemas.microsoft.com/office/drawing/2014/main" id="{26ED09C6-193C-4488-C57F-65CF2DFCD99A}"/>
              </a:ext>
            </a:extLst>
          </p:cNvPr>
          <p:cNvSpPr txBox="1">
            <a:spLocks/>
          </p:cNvSpPr>
          <p:nvPr/>
        </p:nvSpPr>
        <p:spPr>
          <a:xfrm>
            <a:off x="6784181" y="3985114"/>
            <a:ext cx="22548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sz="1100" dirty="0"/>
              <a:t>Future trajectory of LLMs and their implications</a:t>
            </a:r>
            <a:endParaRPr lang="en-US" sz="1000" dirty="0"/>
          </a:p>
        </p:txBody>
      </p:sp>
      <p:sp>
        <p:nvSpPr>
          <p:cNvPr id="6" name="Google Shape;659;p64">
            <a:extLst>
              <a:ext uri="{FF2B5EF4-FFF2-40B4-BE49-F238E27FC236}">
                <a16:creationId xmlns:a16="http://schemas.microsoft.com/office/drawing/2014/main" id="{D827A49E-6E36-9DD9-017E-D2B1D45E3E35}"/>
              </a:ext>
            </a:extLst>
          </p:cNvPr>
          <p:cNvSpPr/>
          <p:nvPr/>
        </p:nvSpPr>
        <p:spPr>
          <a:xfrm>
            <a:off x="7498344" y="2933036"/>
            <a:ext cx="709500" cy="7095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73;p64">
            <a:extLst>
              <a:ext uri="{FF2B5EF4-FFF2-40B4-BE49-F238E27FC236}">
                <a16:creationId xmlns:a16="http://schemas.microsoft.com/office/drawing/2014/main" id="{FF14B91F-EA80-2BD6-6701-717E3EFC0FAC}"/>
              </a:ext>
            </a:extLst>
          </p:cNvPr>
          <p:cNvSpPr txBox="1">
            <a:spLocks/>
          </p:cNvSpPr>
          <p:nvPr/>
        </p:nvSpPr>
        <p:spPr>
          <a:xfrm>
            <a:off x="7447922" y="3045372"/>
            <a:ext cx="818100" cy="484800"/>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r>
              <a:rPr lang="en" dirty="0"/>
              <a:t>06</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7"/>
                                        </p:tgtEl>
                                        <p:attrNameLst>
                                          <p:attrName>style.visibility</p:attrName>
                                        </p:attrNameLst>
                                      </p:cBhvr>
                                      <p:to>
                                        <p:strVal val="visible"/>
                                      </p:to>
                                    </p:set>
                                    <p:animEffect transition="in" filter="fade">
                                      <p:cBhvr>
                                        <p:cTn id="7" dur="1000"/>
                                        <p:tgtEl>
                                          <p:spTgt spid="657"/>
                                        </p:tgtEl>
                                      </p:cBhvr>
                                    </p:animEffect>
                                  </p:childTnLst>
                                </p:cTn>
                              </p:par>
                              <p:par>
                                <p:cTn id="8" presetID="10" presetClass="entr" presetSubtype="0" fill="hold" nodeType="withEffect">
                                  <p:stCondLst>
                                    <p:cond delay="0"/>
                                  </p:stCondLst>
                                  <p:childTnLst>
                                    <p:set>
                                      <p:cBhvr>
                                        <p:cTn id="9" dur="1" fill="hold">
                                          <p:stCondLst>
                                            <p:cond delay="0"/>
                                          </p:stCondLst>
                                        </p:cTn>
                                        <p:tgtEl>
                                          <p:spTgt spid="662"/>
                                        </p:tgtEl>
                                        <p:attrNameLst>
                                          <p:attrName>style.visibility</p:attrName>
                                        </p:attrNameLst>
                                      </p:cBhvr>
                                      <p:to>
                                        <p:strVal val="visible"/>
                                      </p:to>
                                    </p:set>
                                    <p:animEffect transition="in" filter="fade">
                                      <p:cBhvr>
                                        <p:cTn id="10" dur="1000"/>
                                        <p:tgtEl>
                                          <p:spTgt spid="662"/>
                                        </p:tgtEl>
                                      </p:cBhvr>
                                    </p:animEffect>
                                  </p:childTnLst>
                                </p:cTn>
                              </p:par>
                              <p:par>
                                <p:cTn id="11" presetID="10" presetClass="entr" presetSubtype="0" fill="hold" nodeType="withEffect">
                                  <p:stCondLst>
                                    <p:cond delay="0"/>
                                  </p:stCondLst>
                                  <p:childTnLst>
                                    <p:set>
                                      <p:cBhvr>
                                        <p:cTn id="12" dur="1" fill="hold">
                                          <p:stCondLst>
                                            <p:cond delay="0"/>
                                          </p:stCondLst>
                                        </p:cTn>
                                        <p:tgtEl>
                                          <p:spTgt spid="663"/>
                                        </p:tgtEl>
                                        <p:attrNameLst>
                                          <p:attrName>style.visibility</p:attrName>
                                        </p:attrNameLst>
                                      </p:cBhvr>
                                      <p:to>
                                        <p:strVal val="visible"/>
                                      </p:to>
                                    </p:set>
                                    <p:animEffect transition="in" filter="fade">
                                      <p:cBhvr>
                                        <p:cTn id="13" dur="1000"/>
                                        <p:tgtEl>
                                          <p:spTgt spid="663"/>
                                        </p:tgtEl>
                                      </p:cBhvr>
                                    </p:animEffect>
                                  </p:childTnLst>
                                </p:cTn>
                              </p:par>
                              <p:par>
                                <p:cTn id="14" presetID="10" presetClass="entr" presetSubtype="0" fill="hold" nodeType="withEffect">
                                  <p:stCondLst>
                                    <p:cond delay="0"/>
                                  </p:stCondLst>
                                  <p:childTnLst>
                                    <p:set>
                                      <p:cBhvr>
                                        <p:cTn id="15" dur="1" fill="hold">
                                          <p:stCondLst>
                                            <p:cond delay="0"/>
                                          </p:stCondLst>
                                        </p:cTn>
                                        <p:tgtEl>
                                          <p:spTgt spid="677"/>
                                        </p:tgtEl>
                                        <p:attrNameLst>
                                          <p:attrName>style.visibility</p:attrName>
                                        </p:attrNameLst>
                                      </p:cBhvr>
                                      <p:to>
                                        <p:strVal val="visible"/>
                                      </p:to>
                                    </p:set>
                                    <p:animEffect transition="in" filter="fade">
                                      <p:cBhvr>
                                        <p:cTn id="16" dur="1000"/>
                                        <p:tgtEl>
                                          <p:spTgt spid="67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58"/>
                                        </p:tgtEl>
                                        <p:attrNameLst>
                                          <p:attrName>style.visibility</p:attrName>
                                        </p:attrNameLst>
                                      </p:cBhvr>
                                      <p:to>
                                        <p:strVal val="visible"/>
                                      </p:to>
                                    </p:set>
                                    <p:animEffect transition="in" filter="fade">
                                      <p:cBhvr>
                                        <p:cTn id="21" dur="1000"/>
                                        <p:tgtEl>
                                          <p:spTgt spid="658"/>
                                        </p:tgtEl>
                                      </p:cBhvr>
                                    </p:animEffect>
                                  </p:childTnLst>
                                </p:cTn>
                              </p:par>
                              <p:par>
                                <p:cTn id="22" presetID="10" presetClass="entr" presetSubtype="0" fill="hold" nodeType="withEffect">
                                  <p:stCondLst>
                                    <p:cond delay="0"/>
                                  </p:stCondLst>
                                  <p:childTnLst>
                                    <p:set>
                                      <p:cBhvr>
                                        <p:cTn id="23" dur="1" fill="hold">
                                          <p:stCondLst>
                                            <p:cond delay="0"/>
                                          </p:stCondLst>
                                        </p:cTn>
                                        <p:tgtEl>
                                          <p:spTgt spid="666"/>
                                        </p:tgtEl>
                                        <p:attrNameLst>
                                          <p:attrName>style.visibility</p:attrName>
                                        </p:attrNameLst>
                                      </p:cBhvr>
                                      <p:to>
                                        <p:strVal val="visible"/>
                                      </p:to>
                                    </p:set>
                                    <p:animEffect transition="in" filter="fade">
                                      <p:cBhvr>
                                        <p:cTn id="24" dur="1000"/>
                                        <p:tgtEl>
                                          <p:spTgt spid="666"/>
                                        </p:tgtEl>
                                      </p:cBhvr>
                                    </p:animEffect>
                                  </p:childTnLst>
                                </p:cTn>
                              </p:par>
                              <p:par>
                                <p:cTn id="25" presetID="10" presetClass="entr" presetSubtype="0" fill="hold" nodeType="withEffect">
                                  <p:stCondLst>
                                    <p:cond delay="0"/>
                                  </p:stCondLst>
                                  <p:childTnLst>
                                    <p:set>
                                      <p:cBhvr>
                                        <p:cTn id="26" dur="1" fill="hold">
                                          <p:stCondLst>
                                            <p:cond delay="0"/>
                                          </p:stCondLst>
                                        </p:cTn>
                                        <p:tgtEl>
                                          <p:spTgt spid="667"/>
                                        </p:tgtEl>
                                        <p:attrNameLst>
                                          <p:attrName>style.visibility</p:attrName>
                                        </p:attrNameLst>
                                      </p:cBhvr>
                                      <p:to>
                                        <p:strVal val="visible"/>
                                      </p:to>
                                    </p:set>
                                    <p:animEffect transition="in" filter="fade">
                                      <p:cBhvr>
                                        <p:cTn id="27" dur="1000"/>
                                        <p:tgtEl>
                                          <p:spTgt spid="667"/>
                                        </p:tgtEl>
                                      </p:cBhvr>
                                    </p:animEffect>
                                  </p:childTnLst>
                                </p:cTn>
                              </p:par>
                              <p:par>
                                <p:cTn id="28" presetID="10" presetClass="entr" presetSubtype="0" fill="hold" nodeType="withEffect">
                                  <p:stCondLst>
                                    <p:cond delay="0"/>
                                  </p:stCondLst>
                                  <p:childTnLst>
                                    <p:set>
                                      <p:cBhvr>
                                        <p:cTn id="29" dur="1" fill="hold">
                                          <p:stCondLst>
                                            <p:cond delay="0"/>
                                          </p:stCondLst>
                                        </p:cTn>
                                        <p:tgtEl>
                                          <p:spTgt spid="676"/>
                                        </p:tgtEl>
                                        <p:attrNameLst>
                                          <p:attrName>style.visibility</p:attrName>
                                        </p:attrNameLst>
                                      </p:cBhvr>
                                      <p:to>
                                        <p:strVal val="visible"/>
                                      </p:to>
                                    </p:set>
                                    <p:animEffect transition="in" filter="fade">
                                      <p:cBhvr>
                                        <p:cTn id="30" dur="1000"/>
                                        <p:tgtEl>
                                          <p:spTgt spid="67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61"/>
                                        </p:tgtEl>
                                        <p:attrNameLst>
                                          <p:attrName>style.visibility</p:attrName>
                                        </p:attrNameLst>
                                      </p:cBhvr>
                                      <p:to>
                                        <p:strVal val="visible"/>
                                      </p:to>
                                    </p:set>
                                    <p:animEffect transition="in" filter="fade">
                                      <p:cBhvr>
                                        <p:cTn id="35" dur="1000"/>
                                        <p:tgtEl>
                                          <p:spTgt spid="661"/>
                                        </p:tgtEl>
                                      </p:cBhvr>
                                    </p:animEffect>
                                  </p:childTnLst>
                                </p:cTn>
                              </p:par>
                              <p:par>
                                <p:cTn id="36" presetID="10" presetClass="entr" presetSubtype="0" fill="hold" nodeType="withEffect">
                                  <p:stCondLst>
                                    <p:cond delay="0"/>
                                  </p:stCondLst>
                                  <p:childTnLst>
                                    <p:set>
                                      <p:cBhvr>
                                        <p:cTn id="37" dur="1" fill="hold">
                                          <p:stCondLst>
                                            <p:cond delay="0"/>
                                          </p:stCondLst>
                                        </p:cTn>
                                        <p:tgtEl>
                                          <p:spTgt spid="670"/>
                                        </p:tgtEl>
                                        <p:attrNameLst>
                                          <p:attrName>style.visibility</p:attrName>
                                        </p:attrNameLst>
                                      </p:cBhvr>
                                      <p:to>
                                        <p:strVal val="visible"/>
                                      </p:to>
                                    </p:set>
                                    <p:animEffect transition="in" filter="fade">
                                      <p:cBhvr>
                                        <p:cTn id="38" dur="1000"/>
                                        <p:tgtEl>
                                          <p:spTgt spid="670"/>
                                        </p:tgtEl>
                                      </p:cBhvr>
                                    </p:animEffect>
                                  </p:childTnLst>
                                </p:cTn>
                              </p:par>
                              <p:par>
                                <p:cTn id="39" presetID="10" presetClass="entr" presetSubtype="0" fill="hold" nodeType="withEffect">
                                  <p:stCondLst>
                                    <p:cond delay="0"/>
                                  </p:stCondLst>
                                  <p:childTnLst>
                                    <p:set>
                                      <p:cBhvr>
                                        <p:cTn id="40" dur="1" fill="hold">
                                          <p:stCondLst>
                                            <p:cond delay="0"/>
                                          </p:stCondLst>
                                        </p:cTn>
                                        <p:tgtEl>
                                          <p:spTgt spid="671"/>
                                        </p:tgtEl>
                                        <p:attrNameLst>
                                          <p:attrName>style.visibility</p:attrName>
                                        </p:attrNameLst>
                                      </p:cBhvr>
                                      <p:to>
                                        <p:strVal val="visible"/>
                                      </p:to>
                                    </p:set>
                                    <p:animEffect transition="in" filter="fade">
                                      <p:cBhvr>
                                        <p:cTn id="41" dur="1000"/>
                                        <p:tgtEl>
                                          <p:spTgt spid="671"/>
                                        </p:tgtEl>
                                      </p:cBhvr>
                                    </p:animEffect>
                                  </p:childTnLst>
                                </p:cTn>
                              </p:par>
                              <p:par>
                                <p:cTn id="42" presetID="10" presetClass="entr" presetSubtype="0" fill="hold" nodeType="withEffect">
                                  <p:stCondLst>
                                    <p:cond delay="0"/>
                                  </p:stCondLst>
                                  <p:childTnLst>
                                    <p:set>
                                      <p:cBhvr>
                                        <p:cTn id="43" dur="1" fill="hold">
                                          <p:stCondLst>
                                            <p:cond delay="0"/>
                                          </p:stCondLst>
                                        </p:cTn>
                                        <p:tgtEl>
                                          <p:spTgt spid="675"/>
                                        </p:tgtEl>
                                        <p:attrNameLst>
                                          <p:attrName>style.visibility</p:attrName>
                                        </p:attrNameLst>
                                      </p:cBhvr>
                                      <p:to>
                                        <p:strVal val="visible"/>
                                      </p:to>
                                    </p:set>
                                    <p:animEffect transition="in" filter="fade">
                                      <p:cBhvr>
                                        <p:cTn id="44" dur="1000"/>
                                        <p:tgtEl>
                                          <p:spTgt spid="67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60"/>
                                        </p:tgtEl>
                                        <p:attrNameLst>
                                          <p:attrName>style.visibility</p:attrName>
                                        </p:attrNameLst>
                                      </p:cBhvr>
                                      <p:to>
                                        <p:strVal val="visible"/>
                                      </p:to>
                                    </p:set>
                                    <p:animEffect transition="in" filter="fade">
                                      <p:cBhvr>
                                        <p:cTn id="49" dur="1000"/>
                                        <p:tgtEl>
                                          <p:spTgt spid="660"/>
                                        </p:tgtEl>
                                      </p:cBhvr>
                                    </p:animEffect>
                                  </p:childTnLst>
                                </p:cTn>
                              </p:par>
                              <p:par>
                                <p:cTn id="50" presetID="10" presetClass="entr" presetSubtype="0" fill="hold" nodeType="withEffect">
                                  <p:stCondLst>
                                    <p:cond delay="0"/>
                                  </p:stCondLst>
                                  <p:childTnLst>
                                    <p:set>
                                      <p:cBhvr>
                                        <p:cTn id="51" dur="1" fill="hold">
                                          <p:stCondLst>
                                            <p:cond delay="0"/>
                                          </p:stCondLst>
                                        </p:cTn>
                                        <p:tgtEl>
                                          <p:spTgt spid="664"/>
                                        </p:tgtEl>
                                        <p:attrNameLst>
                                          <p:attrName>style.visibility</p:attrName>
                                        </p:attrNameLst>
                                      </p:cBhvr>
                                      <p:to>
                                        <p:strVal val="visible"/>
                                      </p:to>
                                    </p:set>
                                    <p:animEffect transition="in" filter="fade">
                                      <p:cBhvr>
                                        <p:cTn id="52" dur="1000"/>
                                        <p:tgtEl>
                                          <p:spTgt spid="664"/>
                                        </p:tgtEl>
                                      </p:cBhvr>
                                    </p:animEffect>
                                  </p:childTnLst>
                                </p:cTn>
                              </p:par>
                              <p:par>
                                <p:cTn id="53" presetID="10" presetClass="entr" presetSubtype="0" fill="hold" nodeType="withEffect">
                                  <p:stCondLst>
                                    <p:cond delay="0"/>
                                  </p:stCondLst>
                                  <p:childTnLst>
                                    <p:set>
                                      <p:cBhvr>
                                        <p:cTn id="54" dur="1" fill="hold">
                                          <p:stCondLst>
                                            <p:cond delay="0"/>
                                          </p:stCondLst>
                                        </p:cTn>
                                        <p:tgtEl>
                                          <p:spTgt spid="665"/>
                                        </p:tgtEl>
                                        <p:attrNameLst>
                                          <p:attrName>style.visibility</p:attrName>
                                        </p:attrNameLst>
                                      </p:cBhvr>
                                      <p:to>
                                        <p:strVal val="visible"/>
                                      </p:to>
                                    </p:set>
                                    <p:animEffect transition="in" filter="fade">
                                      <p:cBhvr>
                                        <p:cTn id="55" dur="1000"/>
                                        <p:tgtEl>
                                          <p:spTgt spid="665"/>
                                        </p:tgtEl>
                                      </p:cBhvr>
                                    </p:animEffect>
                                  </p:childTnLst>
                                </p:cTn>
                              </p:par>
                              <p:par>
                                <p:cTn id="56" presetID="10" presetClass="entr" presetSubtype="0" fill="hold" nodeType="withEffect">
                                  <p:stCondLst>
                                    <p:cond delay="0"/>
                                  </p:stCondLst>
                                  <p:childTnLst>
                                    <p:set>
                                      <p:cBhvr>
                                        <p:cTn id="57" dur="1" fill="hold">
                                          <p:stCondLst>
                                            <p:cond delay="0"/>
                                          </p:stCondLst>
                                        </p:cTn>
                                        <p:tgtEl>
                                          <p:spTgt spid="672"/>
                                        </p:tgtEl>
                                        <p:attrNameLst>
                                          <p:attrName>style.visibility</p:attrName>
                                        </p:attrNameLst>
                                      </p:cBhvr>
                                      <p:to>
                                        <p:strVal val="visible"/>
                                      </p:to>
                                    </p:set>
                                    <p:animEffect transition="in" filter="fade">
                                      <p:cBhvr>
                                        <p:cTn id="58" dur="1000"/>
                                        <p:tgtEl>
                                          <p:spTgt spid="67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659"/>
                                        </p:tgtEl>
                                        <p:attrNameLst>
                                          <p:attrName>style.visibility</p:attrName>
                                        </p:attrNameLst>
                                      </p:cBhvr>
                                      <p:to>
                                        <p:strVal val="visible"/>
                                      </p:to>
                                    </p:set>
                                    <p:animEffect transition="in" filter="fade">
                                      <p:cBhvr>
                                        <p:cTn id="63" dur="1000"/>
                                        <p:tgtEl>
                                          <p:spTgt spid="659"/>
                                        </p:tgtEl>
                                      </p:cBhvr>
                                    </p:animEffect>
                                  </p:childTnLst>
                                </p:cTn>
                              </p:par>
                              <p:par>
                                <p:cTn id="64" presetID="10" presetClass="entr" presetSubtype="0" fill="hold" nodeType="withEffect">
                                  <p:stCondLst>
                                    <p:cond delay="0"/>
                                  </p:stCondLst>
                                  <p:childTnLst>
                                    <p:set>
                                      <p:cBhvr>
                                        <p:cTn id="65" dur="1" fill="hold">
                                          <p:stCondLst>
                                            <p:cond delay="0"/>
                                          </p:stCondLst>
                                        </p:cTn>
                                        <p:tgtEl>
                                          <p:spTgt spid="668"/>
                                        </p:tgtEl>
                                        <p:attrNameLst>
                                          <p:attrName>style.visibility</p:attrName>
                                        </p:attrNameLst>
                                      </p:cBhvr>
                                      <p:to>
                                        <p:strVal val="visible"/>
                                      </p:to>
                                    </p:set>
                                    <p:animEffect transition="in" filter="fade">
                                      <p:cBhvr>
                                        <p:cTn id="66" dur="1000"/>
                                        <p:tgtEl>
                                          <p:spTgt spid="668"/>
                                        </p:tgtEl>
                                      </p:cBhvr>
                                    </p:animEffect>
                                  </p:childTnLst>
                                </p:cTn>
                              </p:par>
                              <p:par>
                                <p:cTn id="67" presetID="10" presetClass="entr" presetSubtype="0" fill="hold" nodeType="withEffect">
                                  <p:stCondLst>
                                    <p:cond delay="0"/>
                                  </p:stCondLst>
                                  <p:childTnLst>
                                    <p:set>
                                      <p:cBhvr>
                                        <p:cTn id="68" dur="1" fill="hold">
                                          <p:stCondLst>
                                            <p:cond delay="0"/>
                                          </p:stCondLst>
                                        </p:cTn>
                                        <p:tgtEl>
                                          <p:spTgt spid="669"/>
                                        </p:tgtEl>
                                        <p:attrNameLst>
                                          <p:attrName>style.visibility</p:attrName>
                                        </p:attrNameLst>
                                      </p:cBhvr>
                                      <p:to>
                                        <p:strVal val="visible"/>
                                      </p:to>
                                    </p:set>
                                    <p:animEffect transition="in" filter="fade">
                                      <p:cBhvr>
                                        <p:cTn id="69" dur="1000"/>
                                        <p:tgtEl>
                                          <p:spTgt spid="669"/>
                                        </p:tgtEl>
                                      </p:cBhvr>
                                    </p:animEffect>
                                  </p:childTnLst>
                                </p:cTn>
                              </p:par>
                              <p:par>
                                <p:cTn id="70" presetID="10" presetClass="entr" presetSubtype="0" fill="hold" nodeType="withEffect">
                                  <p:stCondLst>
                                    <p:cond delay="0"/>
                                  </p:stCondLst>
                                  <p:childTnLst>
                                    <p:set>
                                      <p:cBhvr>
                                        <p:cTn id="71" dur="1" fill="hold">
                                          <p:stCondLst>
                                            <p:cond delay="0"/>
                                          </p:stCondLst>
                                        </p:cTn>
                                        <p:tgtEl>
                                          <p:spTgt spid="673"/>
                                        </p:tgtEl>
                                        <p:attrNameLst>
                                          <p:attrName>style.visibility</p:attrName>
                                        </p:attrNameLst>
                                      </p:cBhvr>
                                      <p:to>
                                        <p:strVal val="visible"/>
                                      </p:to>
                                    </p:set>
                                    <p:animEffect transition="in" filter="fade">
                                      <p:cBhvr>
                                        <p:cTn id="72" dur="1000"/>
                                        <p:tgtEl>
                                          <p:spTgt spid="67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81"/>
                                        </p:tgtEl>
                                        <p:attrNameLst>
                                          <p:attrName>style.visibility</p:attrName>
                                        </p:attrNameLst>
                                      </p:cBhvr>
                                      <p:to>
                                        <p:strVal val="visible"/>
                                      </p:to>
                                    </p:set>
                                    <p:animEffect transition="in" filter="fade">
                                      <p:cBhvr>
                                        <p:cTn id="77" dur="1000"/>
                                        <p:tgtEl>
                                          <p:spTgt spid="681"/>
                                        </p:tgtEl>
                                      </p:cBhvr>
                                    </p:animEffect>
                                  </p:childTnLst>
                                </p:cTn>
                              </p:par>
                              <p:par>
                                <p:cTn id="78" presetID="10" presetClass="entr" presetSubtype="0" fill="hold" nodeType="withEffect">
                                  <p:stCondLst>
                                    <p:cond delay="0"/>
                                  </p:stCondLst>
                                  <p:childTnLst>
                                    <p:set>
                                      <p:cBhvr>
                                        <p:cTn id="79" dur="1" fill="hold">
                                          <p:stCondLst>
                                            <p:cond delay="0"/>
                                          </p:stCondLst>
                                        </p:cTn>
                                        <p:tgtEl>
                                          <p:spTgt spid="678"/>
                                        </p:tgtEl>
                                        <p:attrNameLst>
                                          <p:attrName>style.visibility</p:attrName>
                                        </p:attrNameLst>
                                      </p:cBhvr>
                                      <p:to>
                                        <p:strVal val="visible"/>
                                      </p:to>
                                    </p:set>
                                    <p:animEffect transition="in" filter="fade">
                                      <p:cBhvr>
                                        <p:cTn id="80" dur="1000"/>
                                        <p:tgtEl>
                                          <p:spTgt spid="678"/>
                                        </p:tgtEl>
                                      </p:cBhvr>
                                    </p:animEffect>
                                  </p:childTnLst>
                                </p:cTn>
                              </p:par>
                              <p:par>
                                <p:cTn id="81" presetID="10" presetClass="entr" presetSubtype="0" fill="hold" nodeType="withEffect">
                                  <p:stCondLst>
                                    <p:cond delay="0"/>
                                  </p:stCondLst>
                                  <p:childTnLst>
                                    <p:set>
                                      <p:cBhvr>
                                        <p:cTn id="82" dur="1" fill="hold">
                                          <p:stCondLst>
                                            <p:cond delay="0"/>
                                          </p:stCondLst>
                                        </p:cTn>
                                        <p:tgtEl>
                                          <p:spTgt spid="2"/>
                                        </p:tgtEl>
                                        <p:attrNameLst>
                                          <p:attrName>style.visibility</p:attrName>
                                        </p:attrNameLst>
                                      </p:cBhvr>
                                      <p:to>
                                        <p:strVal val="visible"/>
                                      </p:to>
                                    </p:set>
                                    <p:animEffect transition="in" filter="fade">
                                      <p:cBhvr>
                                        <p:cTn id="83" dur="1000"/>
                                        <p:tgtEl>
                                          <p:spTgt spid="2"/>
                                        </p:tgtEl>
                                      </p:cBhvr>
                                    </p:animEffect>
                                  </p:childTnLst>
                                </p:cTn>
                              </p:par>
                              <p:par>
                                <p:cTn id="84" presetID="10" presetClass="entr" presetSubtype="0" fill="hold" nodeType="withEffect">
                                  <p:stCondLst>
                                    <p:cond delay="0"/>
                                  </p:stCondLst>
                                  <p:childTnLst>
                                    <p:set>
                                      <p:cBhvr>
                                        <p:cTn id="85" dur="1" fill="hold">
                                          <p:stCondLst>
                                            <p:cond delay="0"/>
                                          </p:stCondLst>
                                        </p:cTn>
                                        <p:tgtEl>
                                          <p:spTgt spid="3"/>
                                        </p:tgtEl>
                                        <p:attrNameLst>
                                          <p:attrName>style.visibility</p:attrName>
                                        </p:attrNameLst>
                                      </p:cBhvr>
                                      <p:to>
                                        <p:strVal val="visible"/>
                                      </p:to>
                                    </p:set>
                                    <p:animEffect transition="in" filter="fade">
                                      <p:cBhvr>
                                        <p:cTn id="86" dur="1000"/>
                                        <p:tgtEl>
                                          <p:spTgt spid="3"/>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fade">
                                      <p:cBhvr>
                                        <p:cTn id="91" dur="1000"/>
                                        <p:tgtEl>
                                          <p:spTgt spid="6"/>
                                        </p:tgtEl>
                                      </p:cBhvr>
                                    </p:animEffect>
                                  </p:childTnLst>
                                </p:cTn>
                              </p:par>
                              <p:par>
                                <p:cTn id="92" presetID="10" presetClass="entr" presetSubtype="0" fill="hold" nodeType="withEffect">
                                  <p:stCondLst>
                                    <p:cond delay="0"/>
                                  </p:stCondLst>
                                  <p:childTnLst>
                                    <p:set>
                                      <p:cBhvr>
                                        <p:cTn id="93" dur="1" fill="hold">
                                          <p:stCondLst>
                                            <p:cond delay="0"/>
                                          </p:stCondLst>
                                        </p:cTn>
                                        <p:tgtEl>
                                          <p:spTgt spid="7"/>
                                        </p:tgtEl>
                                        <p:attrNameLst>
                                          <p:attrName>style.visibility</p:attrName>
                                        </p:attrNameLst>
                                      </p:cBhvr>
                                      <p:to>
                                        <p:strVal val="visible"/>
                                      </p:to>
                                    </p:set>
                                    <p:animEffect transition="in" filter="fade">
                                      <p:cBhvr>
                                        <p:cTn id="9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50"/>
        <p:cNvGrpSpPr/>
        <p:nvPr/>
      </p:nvGrpSpPr>
      <p:grpSpPr>
        <a:xfrm>
          <a:off x="0" y="0"/>
          <a:ext cx="0" cy="0"/>
          <a:chOff x="0" y="0"/>
          <a:chExt cx="0" cy="0"/>
        </a:xfrm>
      </p:grpSpPr>
      <p:sp>
        <p:nvSpPr>
          <p:cNvPr id="4251" name="Google Shape;4251;p125"/>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4252" name="Google Shape;4252;p125"/>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hlinkClick r:id="rId3"/>
              </a:rPr>
              <a:t>https://www.youtube.com/watch?v=sCd4oU7sqwA</a:t>
            </a:r>
            <a:r>
              <a:rPr lang="en-IN" dirty="0"/>
              <a:t> – Google Gemini</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hlinkClick r:id="rId4"/>
              </a:rPr>
              <a:t>https://www.youtube.com/watch?v=_TVnM9dmUSk&amp;pp=ygUNZ29vZ2xlIGdlbWluaQ%3D%3D</a:t>
            </a:r>
            <a:r>
              <a:rPr lang="en-IN" dirty="0"/>
              <a:t> – Gemini</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hlinkClick r:id="rId5"/>
              </a:rPr>
              <a:t>https://www.youtube.com/watch?v=jV1vkHv4zq8&amp;pp=ygUNZ29vZ2xlIGdlbWluaQ%3D%3D</a:t>
            </a:r>
            <a:r>
              <a:rPr lang="en-IN" dirty="0"/>
              <a:t> – Google’s newest and most capable</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hlinkClick r:id="rId6"/>
              </a:rPr>
              <a:t>https://www.analyticsvidhya.com/blog/2023/12/what-is-google-gemini-features-usage-and-limitations/#:~:text=Conclusion,have%20tool%20for%20data%20scientists</a:t>
            </a:r>
            <a:r>
              <a:rPr lang="en-IN" dirty="0"/>
              <a:t>. [4]</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hlinkClick r:id="rId7"/>
              </a:rPr>
              <a:t>https://spectrum.ieee.org/google-gemini</a:t>
            </a:r>
            <a:r>
              <a:rPr lang="en-IN" dirty="0"/>
              <a:t> - </a:t>
            </a:r>
            <a:r>
              <a:rPr lang="en-IN" b="1" dirty="0"/>
              <a:t>Gemini is Google’s Best AI Model Yet, But Who Cares?</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hlinkClick r:id="rId8"/>
              </a:rPr>
              <a:t>https://www.analyticsvidhya.com/blog/2023/12/meet-gemini-googles-answer-to-chatgpt/</a:t>
            </a:r>
            <a:r>
              <a:rPr lang="en-IN" dirty="0"/>
              <a:t> [2]</a:t>
            </a: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66"/>
          <p:cNvSpPr/>
          <p:nvPr/>
        </p:nvSpPr>
        <p:spPr>
          <a:xfrm>
            <a:off x="1426038" y="784050"/>
            <a:ext cx="6291900" cy="3575400"/>
          </a:xfrm>
          <a:prstGeom prst="snip2DiagRect">
            <a:avLst>
              <a:gd name="adj1" fmla="val 0"/>
              <a:gd name="adj2" fmla="val 22249"/>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66"/>
          <p:cNvGrpSpPr/>
          <p:nvPr/>
        </p:nvGrpSpPr>
        <p:grpSpPr>
          <a:xfrm>
            <a:off x="7086635" y="919407"/>
            <a:ext cx="943732" cy="306757"/>
            <a:chOff x="7827710" y="4530982"/>
            <a:chExt cx="943732" cy="306757"/>
          </a:xfrm>
        </p:grpSpPr>
        <p:grpSp>
          <p:nvGrpSpPr>
            <p:cNvPr id="702" name="Google Shape;702;p66"/>
            <p:cNvGrpSpPr/>
            <p:nvPr/>
          </p:nvGrpSpPr>
          <p:grpSpPr>
            <a:xfrm>
              <a:off x="7827710" y="4530982"/>
              <a:ext cx="943732" cy="63948"/>
              <a:chOff x="3779200" y="1371600"/>
              <a:chExt cx="1615980" cy="109500"/>
            </a:xfrm>
          </p:grpSpPr>
          <p:sp>
            <p:nvSpPr>
              <p:cNvPr id="703" name="Google Shape;703;p66"/>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6"/>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66"/>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66"/>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66"/>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66"/>
            <p:cNvGrpSpPr/>
            <p:nvPr/>
          </p:nvGrpSpPr>
          <p:grpSpPr>
            <a:xfrm>
              <a:off x="7827710" y="4773790"/>
              <a:ext cx="943732" cy="63948"/>
              <a:chOff x="3779200" y="1371600"/>
              <a:chExt cx="1615980" cy="109500"/>
            </a:xfrm>
          </p:grpSpPr>
          <p:sp>
            <p:nvSpPr>
              <p:cNvPr id="709" name="Google Shape;709;p66"/>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66"/>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66"/>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66"/>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6"/>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4" name="Google Shape;714;p66"/>
          <p:cNvGrpSpPr/>
          <p:nvPr/>
        </p:nvGrpSpPr>
        <p:grpSpPr>
          <a:xfrm rot="10800000" flipH="1">
            <a:off x="1426041" y="994595"/>
            <a:ext cx="2125761" cy="273605"/>
            <a:chOff x="198225" y="4390550"/>
            <a:chExt cx="3765075" cy="484600"/>
          </a:xfrm>
        </p:grpSpPr>
        <p:sp>
          <p:nvSpPr>
            <p:cNvPr id="715" name="Google Shape;715;p66"/>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6"/>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7" name="Google Shape;717;p66"/>
          <p:cNvSpPr txBox="1">
            <a:spLocks noGrp="1"/>
          </p:cNvSpPr>
          <p:nvPr>
            <p:ph type="title"/>
          </p:nvPr>
        </p:nvSpPr>
        <p:spPr>
          <a:xfrm>
            <a:off x="2281800" y="1417225"/>
            <a:ext cx="4580400" cy="73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a:t>
            </a:r>
            <a:endParaRPr/>
          </a:p>
        </p:txBody>
      </p:sp>
      <p:sp>
        <p:nvSpPr>
          <p:cNvPr id="718" name="Google Shape;718;p66"/>
          <p:cNvSpPr txBox="1">
            <a:spLocks noGrp="1"/>
          </p:cNvSpPr>
          <p:nvPr>
            <p:ph type="subTitle" idx="1"/>
          </p:nvPr>
        </p:nvSpPr>
        <p:spPr>
          <a:xfrm>
            <a:off x="2281800" y="2174075"/>
            <a:ext cx="4580400" cy="1628400"/>
          </a:xfrm>
          <a:prstGeom prst="rect">
            <a:avLst/>
          </a:prstGeom>
        </p:spPr>
        <p:txBody>
          <a:bodyPr spcFirstLastPara="1" wrap="square" lIns="91425" tIns="91425" rIns="91425" bIns="91425" anchor="t" anchorCtr="0">
            <a:noAutofit/>
          </a:bodyPr>
          <a:lstStyle/>
          <a:p>
            <a:pPr marL="0" lvl="0" indent="0"/>
            <a:r>
              <a:rPr lang="en-US" sz="1200" dirty="0"/>
              <a:t>Today, we're diving into the exciting world of Google Gemini, a project that's redefining the way we interact with artificial intelligence. At its core, Google Gemini harnesses the power of Large Language Models (LLMs), pushing the boundaries of what machines can understand and generate in human language. In the next few minutes, we'll explore what makes Google Gemini and LLMs so groundbreaking and the impact they're having on our digital landscape. Let's uncover the magic behind "Google Gemini: LLMs Unveiled."</a:t>
            </a:r>
            <a:endParaRPr sz="1200"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17"/>
                                        </p:tgtEl>
                                        <p:attrNameLst>
                                          <p:attrName>style.visibility</p:attrName>
                                        </p:attrNameLst>
                                      </p:cBhvr>
                                      <p:to>
                                        <p:strVal val="visible"/>
                                      </p:to>
                                    </p:set>
                                    <p:anim calcmode="lin" valueType="num">
                                      <p:cBhvr additive="base">
                                        <p:cTn id="7" dur="1000"/>
                                        <p:tgtEl>
                                          <p:spTgt spid="717"/>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718"/>
                                        </p:tgtEl>
                                        <p:attrNameLst>
                                          <p:attrName>style.visibility</p:attrName>
                                        </p:attrNameLst>
                                      </p:cBhvr>
                                      <p:to>
                                        <p:strVal val="visible"/>
                                      </p:to>
                                    </p:set>
                                    <p:anim calcmode="lin" valueType="num">
                                      <p:cBhvr additive="base">
                                        <p:cTn id="10" dur="1000"/>
                                        <p:tgtEl>
                                          <p:spTgt spid="718"/>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00"/>
                                        </p:tgtEl>
                                        <p:attrNameLst>
                                          <p:attrName>style.visibility</p:attrName>
                                        </p:attrNameLst>
                                      </p:cBhvr>
                                      <p:to>
                                        <p:strVal val="visible"/>
                                      </p:to>
                                    </p:set>
                                    <p:animEffect transition="in" filter="fade">
                                      <p:cBhvr>
                                        <p:cTn id="15" dur="1000"/>
                                        <p:tgtEl>
                                          <p:spTgt spid="70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714"/>
                                        </p:tgtEl>
                                        <p:attrNameLst>
                                          <p:attrName>style.visibility</p:attrName>
                                        </p:attrNameLst>
                                      </p:cBhvr>
                                      <p:to>
                                        <p:strVal val="visible"/>
                                      </p:to>
                                    </p:set>
                                    <p:anim calcmode="lin" valueType="num">
                                      <p:cBhvr additive="base">
                                        <p:cTn id="20" dur="1000"/>
                                        <p:tgtEl>
                                          <p:spTgt spid="71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67"/>
          <p:cNvSpPr/>
          <p:nvPr/>
        </p:nvSpPr>
        <p:spPr>
          <a:xfrm>
            <a:off x="1660850" y="1885358"/>
            <a:ext cx="1372800" cy="13728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7"/>
          <p:cNvSpPr txBox="1">
            <a:spLocks noGrp="1"/>
          </p:cNvSpPr>
          <p:nvPr>
            <p:ph type="title"/>
          </p:nvPr>
        </p:nvSpPr>
        <p:spPr>
          <a:xfrm>
            <a:off x="3297400" y="1352425"/>
            <a:ext cx="4319100" cy="17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What are LLMs?</a:t>
            </a:r>
            <a:endParaRPr dirty="0"/>
          </a:p>
        </p:txBody>
      </p:sp>
      <p:sp>
        <p:nvSpPr>
          <p:cNvPr id="725" name="Google Shape;725;p67"/>
          <p:cNvSpPr txBox="1">
            <a:spLocks noGrp="1"/>
          </p:cNvSpPr>
          <p:nvPr>
            <p:ph type="subTitle" idx="1"/>
          </p:nvPr>
        </p:nvSpPr>
        <p:spPr>
          <a:xfrm>
            <a:off x="3297400" y="3015800"/>
            <a:ext cx="3068700" cy="7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discuss what actually are LLMs</a:t>
            </a:r>
            <a:endParaRPr dirty="0"/>
          </a:p>
        </p:txBody>
      </p:sp>
      <p:sp>
        <p:nvSpPr>
          <p:cNvPr id="726" name="Google Shape;726;p67"/>
          <p:cNvSpPr txBox="1">
            <a:spLocks noGrp="1"/>
          </p:cNvSpPr>
          <p:nvPr>
            <p:ph type="title" idx="2"/>
          </p:nvPr>
        </p:nvSpPr>
        <p:spPr>
          <a:xfrm>
            <a:off x="1527500" y="2146350"/>
            <a:ext cx="1639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pic>
        <p:nvPicPr>
          <p:cNvPr id="793" name="Google Shape;793;p71"/>
          <p:cNvPicPr preferRelativeResize="0">
            <a:picLocks noGrp="1"/>
          </p:cNvPicPr>
          <p:nvPr>
            <p:ph type="pic" idx="2"/>
          </p:nvPr>
        </p:nvPicPr>
        <p:blipFill rotWithShape="1">
          <a:blip r:embed="rId5">
            <a:alphaModFix/>
          </a:blip>
          <a:srcRect t="1456" b="1456"/>
          <a:stretch/>
        </p:blipFill>
        <p:spPr>
          <a:xfrm>
            <a:off x="0" y="175"/>
            <a:ext cx="3813000" cy="5143500"/>
          </a:xfrm>
          <a:prstGeom prst="snip2DiagRect">
            <a:avLst>
              <a:gd name="adj1" fmla="val 0"/>
              <a:gd name="adj2" fmla="val 16667"/>
            </a:avLst>
          </a:prstGeom>
        </p:spPr>
      </p:pic>
      <p:sp>
        <p:nvSpPr>
          <p:cNvPr id="794" name="Google Shape;794;p71"/>
          <p:cNvSpPr/>
          <p:nvPr/>
        </p:nvSpPr>
        <p:spPr>
          <a:xfrm>
            <a:off x="206375" y="152250"/>
            <a:ext cx="3768600" cy="48390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71"/>
          <p:cNvSpPr txBox="1">
            <a:spLocks noGrp="1"/>
          </p:cNvSpPr>
          <p:nvPr>
            <p:ph type="subTitle" idx="1"/>
          </p:nvPr>
        </p:nvSpPr>
        <p:spPr>
          <a:xfrm>
            <a:off x="4845975" y="152250"/>
            <a:ext cx="3266400" cy="114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Large Language Models are basically very advanced artificial intelligence systems that can process and </a:t>
            </a:r>
            <a:r>
              <a:rPr lang="en" sz="1200" b="1" dirty="0"/>
              <a:t>Generate Massive amounts of Data</a:t>
            </a:r>
          </a:p>
          <a:p>
            <a:pPr marL="0" lvl="0" indent="0" algn="l" rtl="0">
              <a:spcBef>
                <a:spcPts val="0"/>
              </a:spcBef>
              <a:spcAft>
                <a:spcPts val="0"/>
              </a:spcAft>
              <a:buNone/>
            </a:pPr>
            <a:endParaRPr lang="en" sz="1200" b="1" dirty="0"/>
          </a:p>
          <a:p>
            <a:pPr marL="0" lvl="0" indent="0" algn="l" rtl="0">
              <a:spcBef>
                <a:spcPts val="0"/>
              </a:spcBef>
              <a:spcAft>
                <a:spcPts val="0"/>
              </a:spcAft>
              <a:buNone/>
            </a:pPr>
            <a:r>
              <a:rPr lang="en" sz="1200" dirty="0"/>
              <a:t>They are designed to learn from and understand Natural Human Language (NLU).</a:t>
            </a:r>
          </a:p>
          <a:p>
            <a:pPr marL="0" lvl="0" indent="0" algn="l" rtl="0">
              <a:spcBef>
                <a:spcPts val="0"/>
              </a:spcBef>
              <a:spcAft>
                <a:spcPts val="0"/>
              </a:spcAft>
              <a:buNone/>
            </a:pPr>
            <a:endParaRPr lang="en" sz="1200" dirty="0"/>
          </a:p>
          <a:p>
            <a:pPr marL="0" lvl="0" indent="0" algn="l" rtl="0">
              <a:spcBef>
                <a:spcPts val="0"/>
              </a:spcBef>
              <a:spcAft>
                <a:spcPts val="0"/>
              </a:spcAft>
              <a:buNone/>
            </a:pPr>
            <a:r>
              <a:rPr lang="en" sz="1200" dirty="0"/>
              <a:t>It can be used to perform a wide range of language related tasks such as:</a:t>
            </a:r>
          </a:p>
          <a:p>
            <a:pPr marL="0" lvl="0" indent="0" algn="l" rtl="0">
              <a:spcBef>
                <a:spcPts val="0"/>
              </a:spcBef>
              <a:spcAft>
                <a:spcPts val="0"/>
              </a:spcAft>
              <a:buNone/>
            </a:pPr>
            <a:endParaRPr lang="en" sz="1200" dirty="0"/>
          </a:p>
          <a:p>
            <a:pPr marL="342900" lvl="0" indent="-342900" algn="l" rtl="0">
              <a:spcBef>
                <a:spcPts val="0"/>
              </a:spcBef>
              <a:spcAft>
                <a:spcPts val="0"/>
              </a:spcAft>
              <a:buAutoNum type="arabicPeriod"/>
            </a:pPr>
            <a:r>
              <a:rPr lang="en" sz="1200" dirty="0"/>
              <a:t>Translation</a:t>
            </a:r>
          </a:p>
          <a:p>
            <a:pPr marL="342900" lvl="0" indent="-342900" algn="l" rtl="0">
              <a:spcBef>
                <a:spcPts val="0"/>
              </a:spcBef>
              <a:spcAft>
                <a:spcPts val="0"/>
              </a:spcAft>
              <a:buAutoNum type="arabicPeriod"/>
            </a:pPr>
            <a:r>
              <a:rPr lang="en" sz="1200" dirty="0"/>
              <a:t>Speech Recognition</a:t>
            </a:r>
          </a:p>
          <a:p>
            <a:pPr marL="342900" lvl="0" indent="-342900" algn="l" rtl="0">
              <a:spcBef>
                <a:spcPts val="0"/>
              </a:spcBef>
              <a:spcAft>
                <a:spcPts val="0"/>
              </a:spcAft>
              <a:buAutoNum type="arabicPeriod"/>
            </a:pPr>
            <a:r>
              <a:rPr lang="en" sz="1200" dirty="0"/>
              <a:t>Automatic Summary Generation</a:t>
            </a:r>
          </a:p>
          <a:p>
            <a:pPr marL="0" lvl="0" indent="0" algn="l" rtl="0">
              <a:spcBef>
                <a:spcPts val="0"/>
              </a:spcBef>
              <a:spcAft>
                <a:spcPts val="0"/>
              </a:spcAft>
            </a:pPr>
            <a:endParaRPr lang="en" sz="1200" dirty="0"/>
          </a:p>
          <a:p>
            <a:pPr marL="0" lvl="0" indent="0" algn="l" rtl="0">
              <a:spcBef>
                <a:spcPts val="0"/>
              </a:spcBef>
              <a:spcAft>
                <a:spcPts val="0"/>
              </a:spcAft>
            </a:pPr>
            <a:r>
              <a:rPr lang="en" sz="1200" dirty="0"/>
              <a:t>LLMs have the ability to learn from vast amounts of data to generate highly accurate and realistic responses.</a:t>
            </a:r>
          </a:p>
        </p:txBody>
      </p:sp>
      <p:pic>
        <p:nvPicPr>
          <p:cNvPr id="7" name="Video 6">
            <a:hlinkClick r:id="" action="ppaction://media"/>
            <a:extLst>
              <a:ext uri="{FF2B5EF4-FFF2-40B4-BE49-F238E27FC236}">
                <a16:creationId xmlns:a16="http://schemas.microsoft.com/office/drawing/2014/main" id="{8B45AFD5-7609-0A20-05F9-CA96AAB6C4AF}"/>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6"/>
          <a:srcRect t="5520"/>
          <a:stretch/>
        </p:blipFill>
        <p:spPr>
          <a:xfrm>
            <a:off x="0" y="0"/>
            <a:ext cx="4001287" cy="5143500"/>
          </a:xfrm>
          <a:prstGeom prst="rect">
            <a:avLst/>
          </a:prstGeom>
        </p:spPr>
      </p:pic>
      <p:pic>
        <p:nvPicPr>
          <p:cNvPr id="9" name="Picture 8">
            <a:extLst>
              <a:ext uri="{FF2B5EF4-FFF2-40B4-BE49-F238E27FC236}">
                <a16:creationId xmlns:a16="http://schemas.microsoft.com/office/drawing/2014/main" id="{9CBD616F-D3CA-01B6-55E2-F9CFE3A4E9DC}"/>
              </a:ext>
            </a:extLst>
          </p:cNvPr>
          <p:cNvPicPr>
            <a:picLocks noChangeAspect="1"/>
          </p:cNvPicPr>
          <p:nvPr/>
        </p:nvPicPr>
        <p:blipFill>
          <a:blip r:embed="rId7"/>
          <a:stretch>
            <a:fillRect/>
          </a:stretch>
        </p:blipFill>
        <p:spPr>
          <a:xfrm>
            <a:off x="4914115" y="3842251"/>
            <a:ext cx="1917430" cy="1089382"/>
          </a:xfrm>
          <a:prstGeom prst="rect">
            <a:avLst/>
          </a:prstGeom>
        </p:spPr>
      </p:pic>
      <p:sp>
        <p:nvSpPr>
          <p:cNvPr id="12" name="Google Shape;796;p71">
            <a:extLst>
              <a:ext uri="{FF2B5EF4-FFF2-40B4-BE49-F238E27FC236}">
                <a16:creationId xmlns:a16="http://schemas.microsoft.com/office/drawing/2014/main" id="{5B522BD0-29B0-73EE-5ED6-DD4EC93C14E9}"/>
              </a:ext>
            </a:extLst>
          </p:cNvPr>
          <p:cNvSpPr txBox="1">
            <a:spLocks/>
          </p:cNvSpPr>
          <p:nvPr/>
        </p:nvSpPr>
        <p:spPr>
          <a:xfrm>
            <a:off x="6831545" y="3798303"/>
            <a:ext cx="2106080" cy="5318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9pPr>
          </a:lstStyle>
          <a:p>
            <a:pPr marL="0" indent="0"/>
            <a:r>
              <a:rPr lang="en" sz="1050" dirty="0"/>
              <a:t>Uses Self Attention Mechanism</a:t>
            </a:r>
          </a:p>
          <a:p>
            <a:pPr marL="0" indent="0"/>
            <a:r>
              <a:rPr lang="en" sz="1050" dirty="0"/>
              <a:t>Analyze relationship between tokens in a text. It enables them to capture contextual information and generate coherent responses</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4533" fill="hold"/>
                                        <p:tgtEl>
                                          <p:spTgt spid="7"/>
                                        </p:tgtEl>
                                      </p:cBhvr>
                                    </p:cmd>
                                  </p:childTnLst>
                                </p:cTn>
                              </p:par>
                              <p:par>
                                <p:cTn id="7" presetID="2" presetClass="entr" presetSubtype="4" fill="hold" nodeType="withEffect">
                                  <p:stCondLst>
                                    <p:cond delay="0"/>
                                  </p:stCondLst>
                                  <p:childTnLst>
                                    <p:set>
                                      <p:cBhvr>
                                        <p:cTn id="8" dur="1" fill="hold">
                                          <p:stCondLst>
                                            <p:cond delay="0"/>
                                          </p:stCondLst>
                                        </p:cTn>
                                        <p:tgtEl>
                                          <p:spTgt spid="796"/>
                                        </p:tgtEl>
                                        <p:attrNameLst>
                                          <p:attrName>style.visibility</p:attrName>
                                        </p:attrNameLst>
                                      </p:cBhvr>
                                      <p:to>
                                        <p:strVal val="visible"/>
                                      </p:to>
                                    </p:set>
                                    <p:anim calcmode="lin" valueType="num">
                                      <p:cBhvr additive="base">
                                        <p:cTn id="9" dur="1000"/>
                                        <p:tgtEl>
                                          <p:spTgt spid="796"/>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1000"/>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13" repeatCount="indefinite" fill="hold" display="0">
                  <p:stCondLst>
                    <p:cond delay="indefinite"/>
                  </p:stCondLst>
                </p:cTn>
                <p:tgtEl>
                  <p:spTgt spid="7"/>
                </p:tgtEl>
              </p:cMediaNode>
            </p:video>
            <p:seq concurrent="1" nextAc="seek">
              <p:cTn id="14" restart="whenNotActive" fill="hold" evtFilter="cancelBubble" nodeType="interactiveSeq">
                <p:stCondLst>
                  <p:cond evt="onClick" delay="0">
                    <p:tgtEl>
                      <p:spTgt spid="7"/>
                    </p:tgtEl>
                  </p:cond>
                </p:stCondLst>
                <p:endSync evt="end" delay="0">
                  <p:rtn val="all"/>
                </p:endSync>
                <p:childTnLst>
                  <p:par>
                    <p:cTn id="15" fill="hold">
                      <p:stCondLst>
                        <p:cond delay="0"/>
                      </p:stCondLst>
                      <p:childTnLst>
                        <p:par>
                          <p:cTn id="16" fill="hold">
                            <p:stCondLst>
                              <p:cond delay="0"/>
                            </p:stCondLst>
                            <p:childTnLst>
                              <p:par>
                                <p:cTn id="17" presetID="2" presetClass="mediacall" presetSubtype="0" fill="hold" nodeType="clickEffect">
                                  <p:stCondLst>
                                    <p:cond delay="0"/>
                                  </p:stCondLst>
                                  <p:childTnLst>
                                    <p:cmd type="call" cmd="togglePause">
                                      <p:cBhvr>
                                        <p:cTn id="18"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53"/>
        <p:cNvGrpSpPr/>
        <p:nvPr/>
      </p:nvGrpSpPr>
      <p:grpSpPr>
        <a:xfrm>
          <a:off x="0" y="0"/>
          <a:ext cx="0" cy="0"/>
          <a:chOff x="0" y="0"/>
          <a:chExt cx="0" cy="0"/>
        </a:xfrm>
      </p:grpSpPr>
      <p:sp>
        <p:nvSpPr>
          <p:cNvPr id="3854" name="Google Shape;3854;p119"/>
          <p:cNvSpPr txBox="1">
            <a:spLocks noGrp="1"/>
          </p:cNvSpPr>
          <p:nvPr>
            <p:ph type="body" idx="1"/>
          </p:nvPr>
        </p:nvSpPr>
        <p:spPr>
          <a:xfrm>
            <a:off x="366063" y="1064000"/>
            <a:ext cx="8350234" cy="34047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Large Language Models (LLMs) typically undergo through a number of steps to be trained in a proper accurate way.</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1. Text Pre-processing:</a:t>
            </a:r>
          </a:p>
          <a:p>
            <a:pPr marL="0" lvl="0" indent="0" algn="l" rtl="0">
              <a:spcBef>
                <a:spcPts val="0"/>
              </a:spcBef>
              <a:spcAft>
                <a:spcPts val="0"/>
              </a:spcAft>
              <a:buNone/>
            </a:pPr>
            <a:r>
              <a:rPr lang="en-US" sz="1200" dirty="0"/>
              <a:t>The textual data is transformed into a numerical representation that can be effectively processed by the model. May involve techniques like tokenization, encoding and creating input sequences</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2. Random Parameter Initialization:</a:t>
            </a:r>
          </a:p>
          <a:p>
            <a:pPr marL="0" lvl="0" indent="0" algn="l" rtl="0">
              <a:spcBef>
                <a:spcPts val="0"/>
              </a:spcBef>
              <a:spcAft>
                <a:spcPts val="0"/>
              </a:spcAft>
              <a:buNone/>
            </a:pPr>
            <a:r>
              <a:rPr lang="en-US" sz="1200" dirty="0"/>
              <a:t>The model’s parameters are initialized randomly before the training process begins</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3. Inputting Numerical Data:</a:t>
            </a:r>
          </a:p>
          <a:p>
            <a:pPr marL="0" lvl="0" indent="0" algn="l" rtl="0">
              <a:spcBef>
                <a:spcPts val="0"/>
              </a:spcBef>
              <a:spcAft>
                <a:spcPts val="0"/>
              </a:spcAft>
              <a:buNone/>
            </a:pPr>
            <a:r>
              <a:rPr lang="en-US" sz="1200" dirty="0"/>
              <a:t>The numerical representation of text data is fed into the model for processing.</a:t>
            </a:r>
          </a:p>
          <a:p>
            <a:pPr marL="0" lvl="0" indent="0" algn="l" rtl="0">
              <a:spcBef>
                <a:spcPts val="0"/>
              </a:spcBef>
              <a:spcAft>
                <a:spcPts val="0"/>
              </a:spcAft>
              <a:buNone/>
            </a:pPr>
            <a:r>
              <a:rPr lang="en-US" sz="1200" dirty="0"/>
              <a:t>Transformer allows it to capture contextual relationship between the words and tokens in the text.</a:t>
            </a:r>
          </a:p>
        </p:txBody>
      </p:sp>
      <p:sp>
        <p:nvSpPr>
          <p:cNvPr id="3855" name="Google Shape;3855;p119"/>
          <p:cNvSpPr txBox="1">
            <a:spLocks noGrp="1"/>
          </p:cNvSpPr>
          <p:nvPr>
            <p:ph type="title"/>
          </p:nvPr>
        </p:nvSpPr>
        <p:spPr>
          <a:xfrm>
            <a:off x="366063" y="206094"/>
            <a:ext cx="5801400" cy="7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LLMs are trained?</a:t>
            </a:r>
            <a:endParaRPr dirty="0"/>
          </a:p>
        </p:txBody>
      </p:sp>
      <p:pic>
        <p:nvPicPr>
          <p:cNvPr id="3" name="Picture 2">
            <a:extLst>
              <a:ext uri="{FF2B5EF4-FFF2-40B4-BE49-F238E27FC236}">
                <a16:creationId xmlns:a16="http://schemas.microsoft.com/office/drawing/2014/main" id="{D300490B-25D8-18D5-F5C6-A03D466D8311}"/>
              </a:ext>
            </a:extLst>
          </p:cNvPr>
          <p:cNvPicPr>
            <a:picLocks noChangeAspect="1"/>
          </p:cNvPicPr>
          <p:nvPr/>
        </p:nvPicPr>
        <p:blipFill>
          <a:blip r:embed="rId3"/>
          <a:stretch>
            <a:fillRect/>
          </a:stretch>
        </p:blipFill>
        <p:spPr>
          <a:xfrm>
            <a:off x="3831938" y="3442698"/>
            <a:ext cx="4267570" cy="15469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53"/>
        <p:cNvGrpSpPr/>
        <p:nvPr/>
      </p:nvGrpSpPr>
      <p:grpSpPr>
        <a:xfrm>
          <a:off x="0" y="0"/>
          <a:ext cx="0" cy="0"/>
          <a:chOff x="0" y="0"/>
          <a:chExt cx="0" cy="0"/>
        </a:xfrm>
      </p:grpSpPr>
      <p:sp>
        <p:nvSpPr>
          <p:cNvPr id="3854" name="Google Shape;3854;p119"/>
          <p:cNvSpPr txBox="1">
            <a:spLocks noGrp="1"/>
          </p:cNvSpPr>
          <p:nvPr>
            <p:ph type="body" idx="1"/>
          </p:nvPr>
        </p:nvSpPr>
        <p:spPr>
          <a:xfrm>
            <a:off x="366063" y="215967"/>
            <a:ext cx="8350234" cy="34047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200" dirty="0"/>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4. Loss Function Calculation</a:t>
            </a:r>
          </a:p>
          <a:p>
            <a:pPr marL="0" lvl="0" indent="0" algn="l" rtl="0">
              <a:spcBef>
                <a:spcPts val="0"/>
              </a:spcBef>
              <a:spcAft>
                <a:spcPts val="0"/>
              </a:spcAft>
              <a:buNone/>
            </a:pPr>
            <a:r>
              <a:rPr lang="en-US" sz="1200" dirty="0"/>
              <a:t>Loss function is employed to measure the discrepancy between the model’s predictions and the actual next word or token in a sentence. Aims to minimize this loss during training.</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5. Parameter Optimization:</a:t>
            </a:r>
          </a:p>
          <a:p>
            <a:pPr marL="0" lvl="0" indent="0" algn="l" rtl="0">
              <a:spcBef>
                <a:spcPts val="0"/>
              </a:spcBef>
              <a:spcAft>
                <a:spcPts val="0"/>
              </a:spcAft>
              <a:buNone/>
            </a:pPr>
            <a:r>
              <a:rPr lang="en-US" sz="1200" dirty="0"/>
              <a:t>The model’s parameters are adjusted through optimization techniques such as gradient descent to reduce the loss.</a:t>
            </a:r>
          </a:p>
          <a:p>
            <a:pPr marL="0" lvl="0" indent="0" algn="l" rtl="0">
              <a:spcBef>
                <a:spcPts val="0"/>
              </a:spcBef>
              <a:spcAft>
                <a:spcPts val="0"/>
              </a:spcAft>
              <a:buNone/>
            </a:pPr>
            <a:r>
              <a:rPr lang="en-US" sz="1200" dirty="0"/>
              <a:t>This involves calculating radians and updating the parameters accordingly gradually improving the model’s performance</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6. Iterative Training:</a:t>
            </a:r>
          </a:p>
          <a:p>
            <a:pPr marL="0" lvl="0" indent="0" algn="l" rtl="0">
              <a:spcBef>
                <a:spcPts val="0"/>
              </a:spcBef>
              <a:spcAft>
                <a:spcPts val="0"/>
              </a:spcAft>
              <a:buNone/>
            </a:pPr>
            <a:r>
              <a:rPr lang="en-US" sz="1200" dirty="0"/>
              <a:t>The training process is repeated over multiple iterations or stop until the model’s outputs achieve a satisfactory level of accuracy on the given task or dataset.</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b="1" dirty="0"/>
              <a:t>By following this training process</a:t>
            </a:r>
          </a:p>
          <a:p>
            <a:pPr marL="0" lvl="0" indent="0" algn="l" rtl="0">
              <a:spcBef>
                <a:spcPts val="0"/>
              </a:spcBef>
              <a:spcAft>
                <a:spcPts val="0"/>
              </a:spcAft>
              <a:buNone/>
            </a:pPr>
            <a:r>
              <a:rPr lang="en-US" sz="1200" b="1" dirty="0"/>
              <a:t>Large language model learn to </a:t>
            </a:r>
          </a:p>
          <a:p>
            <a:pPr marL="0" lvl="0" indent="0" algn="l" rtl="0">
              <a:spcBef>
                <a:spcPts val="0"/>
              </a:spcBef>
              <a:spcAft>
                <a:spcPts val="0"/>
              </a:spcAft>
              <a:buNone/>
            </a:pPr>
            <a:r>
              <a:rPr lang="en-US" sz="1200" b="1" dirty="0"/>
              <a:t>Capture linguistic patterns, understand</a:t>
            </a:r>
          </a:p>
          <a:p>
            <a:pPr marL="0" lvl="0" indent="0" algn="l" rtl="0">
              <a:spcBef>
                <a:spcPts val="0"/>
              </a:spcBef>
              <a:spcAft>
                <a:spcPts val="0"/>
              </a:spcAft>
              <a:buNone/>
            </a:pPr>
            <a:r>
              <a:rPr lang="en-US" sz="1200" b="1" dirty="0"/>
              <a:t>Context and generate coherent responses</a:t>
            </a:r>
          </a:p>
        </p:txBody>
      </p:sp>
      <p:pic>
        <p:nvPicPr>
          <p:cNvPr id="6" name="Picture 5">
            <a:extLst>
              <a:ext uri="{FF2B5EF4-FFF2-40B4-BE49-F238E27FC236}">
                <a16:creationId xmlns:a16="http://schemas.microsoft.com/office/drawing/2014/main" id="{2B7482F6-BD87-4E81-2854-9B58F7E95702}"/>
              </a:ext>
            </a:extLst>
          </p:cNvPr>
          <p:cNvPicPr>
            <a:picLocks noChangeAspect="1"/>
          </p:cNvPicPr>
          <p:nvPr/>
        </p:nvPicPr>
        <p:blipFill>
          <a:blip r:embed="rId3"/>
          <a:stretch>
            <a:fillRect/>
          </a:stretch>
        </p:blipFill>
        <p:spPr>
          <a:xfrm>
            <a:off x="3701845" y="2920181"/>
            <a:ext cx="5014452" cy="864806"/>
          </a:xfrm>
          <a:prstGeom prst="rect">
            <a:avLst/>
          </a:prstGeom>
        </p:spPr>
      </p:pic>
      <p:sp>
        <p:nvSpPr>
          <p:cNvPr id="7" name="TextBox 6">
            <a:extLst>
              <a:ext uri="{FF2B5EF4-FFF2-40B4-BE49-F238E27FC236}">
                <a16:creationId xmlns:a16="http://schemas.microsoft.com/office/drawing/2014/main" id="{E29613F8-CCB5-E72E-D6F1-8611D07F9175}"/>
              </a:ext>
            </a:extLst>
          </p:cNvPr>
          <p:cNvSpPr txBox="1"/>
          <p:nvPr/>
        </p:nvSpPr>
        <p:spPr>
          <a:xfrm>
            <a:off x="8716297" y="3523377"/>
            <a:ext cx="340158" cy="261610"/>
          </a:xfrm>
          <a:prstGeom prst="rect">
            <a:avLst/>
          </a:prstGeom>
          <a:noFill/>
        </p:spPr>
        <p:txBody>
          <a:bodyPr wrap="none" rtlCol="0">
            <a:spAutoFit/>
          </a:bodyPr>
          <a:lstStyle/>
          <a:p>
            <a:r>
              <a:rPr lang="en-IN" sz="1100" dirty="0">
                <a:solidFill>
                  <a:schemeClr val="bg1"/>
                </a:solidFill>
              </a:rPr>
              <a:t>[1]</a:t>
            </a:r>
          </a:p>
        </p:txBody>
      </p:sp>
    </p:spTree>
    <p:extLst>
      <p:ext uri="{BB962C8B-B14F-4D97-AF65-F5344CB8AC3E}">
        <p14:creationId xmlns:p14="http://schemas.microsoft.com/office/powerpoint/2010/main" val="40201247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80"/>
          <p:cNvSpPr/>
          <p:nvPr/>
        </p:nvSpPr>
        <p:spPr>
          <a:xfrm>
            <a:off x="3850050" y="1091575"/>
            <a:ext cx="1443900" cy="14439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80"/>
          <p:cNvSpPr/>
          <p:nvPr/>
        </p:nvSpPr>
        <p:spPr>
          <a:xfrm>
            <a:off x="849300" y="515400"/>
            <a:ext cx="7445400" cy="41127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80"/>
          <p:cNvSpPr txBox="1">
            <a:spLocks noGrp="1"/>
          </p:cNvSpPr>
          <p:nvPr>
            <p:ph type="title"/>
          </p:nvPr>
        </p:nvSpPr>
        <p:spPr>
          <a:xfrm>
            <a:off x="2246850" y="2489675"/>
            <a:ext cx="4650300" cy="99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Gemini</a:t>
            </a:r>
            <a:endParaRPr dirty="0"/>
          </a:p>
        </p:txBody>
      </p:sp>
      <p:sp>
        <p:nvSpPr>
          <p:cNvPr id="986" name="Google Shape;986;p80"/>
          <p:cNvSpPr txBox="1">
            <a:spLocks noGrp="1"/>
          </p:cNvSpPr>
          <p:nvPr>
            <p:ph type="title" idx="2"/>
          </p:nvPr>
        </p:nvSpPr>
        <p:spPr>
          <a:xfrm>
            <a:off x="3752250" y="1392613"/>
            <a:ext cx="1639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987" name="Google Shape;987;p80"/>
          <p:cNvSpPr txBox="1">
            <a:spLocks noGrp="1"/>
          </p:cNvSpPr>
          <p:nvPr>
            <p:ph type="subTitle" idx="1"/>
          </p:nvPr>
        </p:nvSpPr>
        <p:spPr>
          <a:xfrm>
            <a:off x="2246850" y="3426000"/>
            <a:ext cx="4650300" cy="52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Let’s discuss about Gemini by Google</a:t>
            </a:r>
            <a:endParaRPr dirty="0"/>
          </a:p>
        </p:txBody>
      </p:sp>
      <p:grpSp>
        <p:nvGrpSpPr>
          <p:cNvPr id="988" name="Google Shape;988;p80"/>
          <p:cNvGrpSpPr/>
          <p:nvPr/>
        </p:nvGrpSpPr>
        <p:grpSpPr>
          <a:xfrm rot="5400000">
            <a:off x="7906992" y="4016075"/>
            <a:ext cx="1160092" cy="63948"/>
            <a:chOff x="3779200" y="1371600"/>
            <a:chExt cx="1992600" cy="109500"/>
          </a:xfrm>
        </p:grpSpPr>
        <p:sp>
          <p:nvSpPr>
            <p:cNvPr id="989" name="Google Shape;989;p80"/>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80"/>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80"/>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80"/>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80"/>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80"/>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80"/>
          <p:cNvGrpSpPr/>
          <p:nvPr/>
        </p:nvGrpSpPr>
        <p:grpSpPr>
          <a:xfrm rot="5400000">
            <a:off x="76917" y="1063475"/>
            <a:ext cx="1160092" cy="63948"/>
            <a:chOff x="3779200" y="1371600"/>
            <a:chExt cx="1992600" cy="109500"/>
          </a:xfrm>
        </p:grpSpPr>
        <p:sp>
          <p:nvSpPr>
            <p:cNvPr id="996" name="Google Shape;996;p80"/>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80"/>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80"/>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80"/>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80"/>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80"/>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80"/>
          <p:cNvGrpSpPr/>
          <p:nvPr/>
        </p:nvGrpSpPr>
        <p:grpSpPr>
          <a:xfrm>
            <a:off x="6487700" y="903313"/>
            <a:ext cx="1154625" cy="1014150"/>
            <a:chOff x="6487700" y="903313"/>
            <a:chExt cx="1154625" cy="1014150"/>
          </a:xfrm>
        </p:grpSpPr>
        <p:grpSp>
          <p:nvGrpSpPr>
            <p:cNvPr id="1003" name="Google Shape;1003;p80"/>
            <p:cNvGrpSpPr/>
            <p:nvPr/>
          </p:nvGrpSpPr>
          <p:grpSpPr>
            <a:xfrm flipH="1">
              <a:off x="6487700" y="1486963"/>
              <a:ext cx="1154625" cy="430500"/>
              <a:chOff x="4042650" y="642025"/>
              <a:chExt cx="1154625" cy="430500"/>
            </a:xfrm>
          </p:grpSpPr>
          <p:sp>
            <p:nvSpPr>
              <p:cNvPr id="1004" name="Google Shape;1004;p80"/>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80"/>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6" name="Google Shape;1006;p80"/>
            <p:cNvSpPr/>
            <p:nvPr/>
          </p:nvSpPr>
          <p:spPr>
            <a:xfrm flipH="1">
              <a:off x="7144325" y="903313"/>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7" name="Google Shape;1007;p80"/>
          <p:cNvGrpSpPr/>
          <p:nvPr/>
        </p:nvGrpSpPr>
        <p:grpSpPr>
          <a:xfrm rot="-5400000" flipH="1">
            <a:off x="275992" y="1615985"/>
            <a:ext cx="2595103" cy="395086"/>
            <a:chOff x="779906" y="4390560"/>
            <a:chExt cx="3183394" cy="484590"/>
          </a:xfrm>
        </p:grpSpPr>
        <p:sp>
          <p:nvSpPr>
            <p:cNvPr id="1008" name="Google Shape;1008;p80"/>
            <p:cNvSpPr/>
            <p:nvPr/>
          </p:nvSpPr>
          <p:spPr>
            <a:xfrm>
              <a:off x="779906" y="4390560"/>
              <a:ext cx="2998690"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80"/>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3"/>
                                        </p:tgtEl>
                                        <p:attrNameLst>
                                          <p:attrName>style.visibility</p:attrName>
                                        </p:attrNameLst>
                                      </p:cBhvr>
                                      <p:to>
                                        <p:strVal val="visible"/>
                                      </p:to>
                                    </p:set>
                                    <p:animEffect transition="in" filter="fade">
                                      <p:cBhvr>
                                        <p:cTn id="7" dur="1000"/>
                                        <p:tgtEl>
                                          <p:spTgt spid="983"/>
                                        </p:tgtEl>
                                      </p:cBhvr>
                                    </p:animEffect>
                                  </p:childTnLst>
                                </p:cTn>
                              </p:par>
                              <p:par>
                                <p:cTn id="8" presetID="10" presetClass="entr" presetSubtype="0" fill="hold" nodeType="withEffect">
                                  <p:stCondLst>
                                    <p:cond delay="0"/>
                                  </p:stCondLst>
                                  <p:childTnLst>
                                    <p:set>
                                      <p:cBhvr>
                                        <p:cTn id="9" dur="1" fill="hold">
                                          <p:stCondLst>
                                            <p:cond delay="0"/>
                                          </p:stCondLst>
                                        </p:cTn>
                                        <p:tgtEl>
                                          <p:spTgt spid="986"/>
                                        </p:tgtEl>
                                        <p:attrNameLst>
                                          <p:attrName>style.visibility</p:attrName>
                                        </p:attrNameLst>
                                      </p:cBhvr>
                                      <p:to>
                                        <p:strVal val="visible"/>
                                      </p:to>
                                    </p:set>
                                    <p:animEffect transition="in" filter="fade">
                                      <p:cBhvr>
                                        <p:cTn id="10" dur="1000"/>
                                        <p:tgtEl>
                                          <p:spTgt spid="986"/>
                                        </p:tgtEl>
                                      </p:cBhvr>
                                    </p:animEffect>
                                  </p:childTnLst>
                                </p:cTn>
                              </p:par>
                              <p:par>
                                <p:cTn id="11" presetID="10" presetClass="entr" presetSubtype="0" fill="hold" nodeType="withEffect">
                                  <p:stCondLst>
                                    <p:cond delay="0"/>
                                  </p:stCondLst>
                                  <p:childTnLst>
                                    <p:set>
                                      <p:cBhvr>
                                        <p:cTn id="12" dur="1" fill="hold">
                                          <p:stCondLst>
                                            <p:cond delay="0"/>
                                          </p:stCondLst>
                                        </p:cTn>
                                        <p:tgtEl>
                                          <p:spTgt spid="987"/>
                                        </p:tgtEl>
                                        <p:attrNameLst>
                                          <p:attrName>style.visibility</p:attrName>
                                        </p:attrNameLst>
                                      </p:cBhvr>
                                      <p:to>
                                        <p:strVal val="visible"/>
                                      </p:to>
                                    </p:set>
                                    <p:animEffect transition="in" filter="fade">
                                      <p:cBhvr>
                                        <p:cTn id="13" dur="1000"/>
                                        <p:tgtEl>
                                          <p:spTgt spid="987"/>
                                        </p:tgtEl>
                                      </p:cBhvr>
                                    </p:animEffect>
                                  </p:childTnLst>
                                </p:cTn>
                              </p:par>
                              <p:par>
                                <p:cTn id="14" presetID="10" presetClass="entr" presetSubtype="0" fill="hold" nodeType="withEffect">
                                  <p:stCondLst>
                                    <p:cond delay="0"/>
                                  </p:stCondLst>
                                  <p:childTnLst>
                                    <p:set>
                                      <p:cBhvr>
                                        <p:cTn id="15" dur="1" fill="hold">
                                          <p:stCondLst>
                                            <p:cond delay="0"/>
                                          </p:stCondLst>
                                        </p:cTn>
                                        <p:tgtEl>
                                          <p:spTgt spid="985"/>
                                        </p:tgtEl>
                                        <p:attrNameLst>
                                          <p:attrName>style.visibility</p:attrName>
                                        </p:attrNameLst>
                                      </p:cBhvr>
                                      <p:to>
                                        <p:strVal val="visible"/>
                                      </p:to>
                                    </p:set>
                                    <p:animEffect transition="in" filter="fade">
                                      <p:cBhvr>
                                        <p:cTn id="16" dur="1000"/>
                                        <p:tgtEl>
                                          <p:spTgt spid="98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84"/>
                                        </p:tgtEl>
                                        <p:attrNameLst>
                                          <p:attrName>style.visibility</p:attrName>
                                        </p:attrNameLst>
                                      </p:cBhvr>
                                      <p:to>
                                        <p:strVal val="visible"/>
                                      </p:to>
                                    </p:set>
                                    <p:animEffect transition="in" filter="fade">
                                      <p:cBhvr>
                                        <p:cTn id="21" dur="1000"/>
                                        <p:tgtEl>
                                          <p:spTgt spid="98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1" fill="hold" nodeType="clickEffect">
                                  <p:stCondLst>
                                    <p:cond delay="0"/>
                                  </p:stCondLst>
                                  <p:childTnLst>
                                    <p:set>
                                      <p:cBhvr>
                                        <p:cTn id="25" dur="1" fill="hold">
                                          <p:stCondLst>
                                            <p:cond delay="0"/>
                                          </p:stCondLst>
                                        </p:cTn>
                                        <p:tgtEl>
                                          <p:spTgt spid="1007"/>
                                        </p:tgtEl>
                                        <p:attrNameLst>
                                          <p:attrName>style.visibility</p:attrName>
                                        </p:attrNameLst>
                                      </p:cBhvr>
                                      <p:to>
                                        <p:strVal val="visible"/>
                                      </p:to>
                                    </p:set>
                                    <p:anim calcmode="lin" valueType="num">
                                      <p:cBhvr additive="base">
                                        <p:cTn id="26" dur="1000"/>
                                        <p:tgtEl>
                                          <p:spTgt spid="1007"/>
                                        </p:tgtEl>
                                        <p:attrNameLst>
                                          <p:attrName>ppt_y</p:attrName>
                                        </p:attrNameLst>
                                      </p:cBhvr>
                                      <p:tavLst>
                                        <p:tav tm="0">
                                          <p:val>
                                            <p:strVal val="#ppt_y-1"/>
                                          </p:val>
                                        </p:tav>
                                        <p:tav tm="100000">
                                          <p:val>
                                            <p:strVal val="#ppt_y"/>
                                          </p:val>
                                        </p:tav>
                                      </p:tavLst>
                                    </p:anim>
                                  </p:childTnLst>
                                </p:cTn>
                              </p:par>
                              <p:par>
                                <p:cTn id="27" presetID="2" presetClass="entr" presetSubtype="1" fill="hold" nodeType="withEffect">
                                  <p:stCondLst>
                                    <p:cond delay="0"/>
                                  </p:stCondLst>
                                  <p:childTnLst>
                                    <p:set>
                                      <p:cBhvr>
                                        <p:cTn id="28" dur="1" fill="hold">
                                          <p:stCondLst>
                                            <p:cond delay="0"/>
                                          </p:stCondLst>
                                        </p:cTn>
                                        <p:tgtEl>
                                          <p:spTgt spid="1002"/>
                                        </p:tgtEl>
                                        <p:attrNameLst>
                                          <p:attrName>style.visibility</p:attrName>
                                        </p:attrNameLst>
                                      </p:cBhvr>
                                      <p:to>
                                        <p:strVal val="visible"/>
                                      </p:to>
                                    </p:set>
                                    <p:anim calcmode="lin" valueType="num">
                                      <p:cBhvr additive="base">
                                        <p:cTn id="29" dur="1000"/>
                                        <p:tgtEl>
                                          <p:spTgt spid="10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6" name="Google Shape;796;p71"/>
          <p:cNvSpPr txBox="1">
            <a:spLocks noGrp="1"/>
          </p:cNvSpPr>
          <p:nvPr>
            <p:ph type="subTitle" idx="1"/>
          </p:nvPr>
        </p:nvSpPr>
        <p:spPr>
          <a:xfrm>
            <a:off x="377208" y="970792"/>
            <a:ext cx="3685972" cy="114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Gemini is the most powerful AI model revealed by </a:t>
            </a:r>
            <a:r>
              <a:rPr lang="en" sz="1200" b="1" dirty="0"/>
              <a:t>Google</a:t>
            </a:r>
            <a:r>
              <a:rPr lang="en" sz="1200" dirty="0"/>
              <a:t>.</a:t>
            </a:r>
          </a:p>
          <a:p>
            <a:pPr marL="0" lvl="0" indent="0" algn="l" rtl="0">
              <a:spcBef>
                <a:spcPts val="0"/>
              </a:spcBef>
              <a:spcAft>
                <a:spcPts val="0"/>
              </a:spcAft>
              <a:buNone/>
            </a:pPr>
            <a:endParaRPr lang="en" sz="1200" dirty="0"/>
          </a:p>
          <a:p>
            <a:pPr marL="0" lvl="0" indent="0" algn="l" rtl="0">
              <a:spcBef>
                <a:spcPts val="0"/>
              </a:spcBef>
              <a:spcAft>
                <a:spcPts val="0"/>
              </a:spcAft>
              <a:buNone/>
            </a:pPr>
            <a:r>
              <a:rPr lang="en" sz="1200" dirty="0"/>
              <a:t>It is a new multimodal general AI model and the most powerful model according to tech giants.</a:t>
            </a:r>
          </a:p>
          <a:p>
            <a:pPr marL="0" lvl="0" indent="0" algn="l" rtl="0">
              <a:spcBef>
                <a:spcPts val="0"/>
              </a:spcBef>
              <a:spcAft>
                <a:spcPts val="0"/>
              </a:spcAft>
              <a:buNone/>
            </a:pPr>
            <a:endParaRPr lang="en" sz="1200" dirty="0"/>
          </a:p>
          <a:p>
            <a:pPr marL="0" lvl="0" indent="0" algn="l" rtl="0">
              <a:spcBef>
                <a:spcPts val="0"/>
              </a:spcBef>
              <a:spcAft>
                <a:spcPts val="0"/>
              </a:spcAft>
              <a:buNone/>
            </a:pPr>
            <a:r>
              <a:rPr lang="en" sz="1200" dirty="0"/>
              <a:t>What is a Multimodal General AI Model?</a:t>
            </a:r>
          </a:p>
          <a:p>
            <a:pPr marL="0" lvl="0" indent="0" algn="l" rtl="0">
              <a:spcBef>
                <a:spcPts val="0"/>
              </a:spcBef>
              <a:spcAft>
                <a:spcPts val="0"/>
              </a:spcAft>
              <a:buNone/>
            </a:pPr>
            <a:endParaRPr lang="en" sz="1200" dirty="0"/>
          </a:p>
          <a:p>
            <a:pPr marL="0" lvl="0" indent="0" algn="l" rtl="0">
              <a:spcBef>
                <a:spcPts val="0"/>
              </a:spcBef>
              <a:spcAft>
                <a:spcPts val="0"/>
              </a:spcAft>
              <a:buNone/>
            </a:pPr>
            <a:r>
              <a:rPr lang="en" sz="1200" dirty="0"/>
              <a:t>It is an artifical intelligence system that can process and understand information from multiple modalitites (sources), such as text, images, audio and video.Currently, ChatGPT cannot work on video at the moment.</a:t>
            </a:r>
          </a:p>
          <a:p>
            <a:pPr marL="0" lvl="0" indent="0" algn="l" rtl="0">
              <a:spcBef>
                <a:spcPts val="0"/>
              </a:spcBef>
              <a:spcAft>
                <a:spcPts val="0"/>
              </a:spcAft>
              <a:buNone/>
            </a:pPr>
            <a:endParaRPr lang="en" sz="1200" dirty="0"/>
          </a:p>
          <a:p>
            <a:pPr marL="0" lvl="0" indent="0" algn="l" rtl="0">
              <a:spcBef>
                <a:spcPts val="0"/>
              </a:spcBef>
              <a:spcAft>
                <a:spcPts val="0"/>
              </a:spcAft>
              <a:buNone/>
            </a:pPr>
            <a:r>
              <a:rPr lang="en" sz="1200" dirty="0"/>
              <a:t>Gemini is available to users all across the world through </a:t>
            </a:r>
            <a:r>
              <a:rPr lang="en" sz="1200" b="1" dirty="0"/>
              <a:t>BARD.</a:t>
            </a:r>
          </a:p>
          <a:p>
            <a:pPr marL="0" lvl="0" indent="0" algn="l" rtl="0">
              <a:spcBef>
                <a:spcPts val="0"/>
              </a:spcBef>
              <a:spcAft>
                <a:spcPts val="0"/>
              </a:spcAft>
              <a:buNone/>
            </a:pPr>
            <a:endParaRPr lang="en" sz="1200" b="1" dirty="0"/>
          </a:p>
          <a:p>
            <a:pPr marL="0" lvl="0" indent="0" algn="l" rtl="0">
              <a:spcBef>
                <a:spcPts val="0"/>
              </a:spcBef>
              <a:spcAft>
                <a:spcPts val="0"/>
              </a:spcAft>
              <a:buNone/>
            </a:pPr>
            <a:endParaRPr lang="en" sz="1200" b="1" dirty="0"/>
          </a:p>
        </p:txBody>
      </p:sp>
      <p:sp>
        <p:nvSpPr>
          <p:cNvPr id="4" name="Google Shape;3855;p119">
            <a:extLst>
              <a:ext uri="{FF2B5EF4-FFF2-40B4-BE49-F238E27FC236}">
                <a16:creationId xmlns:a16="http://schemas.microsoft.com/office/drawing/2014/main" id="{39B0596E-6C9C-1DF9-EA64-69A23F8136EE}"/>
              </a:ext>
            </a:extLst>
          </p:cNvPr>
          <p:cNvSpPr txBox="1">
            <a:spLocks noGrp="1"/>
          </p:cNvSpPr>
          <p:nvPr>
            <p:ph type="title"/>
          </p:nvPr>
        </p:nvSpPr>
        <p:spPr>
          <a:xfrm>
            <a:off x="366063" y="206094"/>
            <a:ext cx="5801400" cy="7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Gemini?</a:t>
            </a:r>
            <a:endParaRPr dirty="0"/>
          </a:p>
        </p:txBody>
      </p:sp>
      <p:sp>
        <p:nvSpPr>
          <p:cNvPr id="8" name="Google Shape;3855;p119">
            <a:extLst>
              <a:ext uri="{FF2B5EF4-FFF2-40B4-BE49-F238E27FC236}">
                <a16:creationId xmlns:a16="http://schemas.microsoft.com/office/drawing/2014/main" id="{9AE8B694-C181-6C8A-C6BF-6270E8D18D93}"/>
              </a:ext>
            </a:extLst>
          </p:cNvPr>
          <p:cNvSpPr txBox="1">
            <a:spLocks/>
          </p:cNvSpPr>
          <p:nvPr/>
        </p:nvSpPr>
        <p:spPr>
          <a:xfrm>
            <a:off x="377209" y="4080604"/>
            <a:ext cx="3508992" cy="723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1pPr>
            <a:lvl2pPr marR="0" lvl="1"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2pPr>
            <a:lvl3pPr marR="0" lvl="2"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3pPr>
            <a:lvl4pPr marR="0" lvl="3"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4pPr>
            <a:lvl5pPr marR="0" lvl="4"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5pPr>
            <a:lvl6pPr marR="0" lvl="5"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6pPr>
            <a:lvl7pPr marR="0" lvl="6"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7pPr>
            <a:lvl8pPr marR="0" lvl="7"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8pPr>
            <a:lvl9pPr marR="0" lvl="8" algn="l" rtl="0">
              <a:lnSpc>
                <a:spcPct val="100000"/>
              </a:lnSpc>
              <a:spcBef>
                <a:spcPts val="0"/>
              </a:spcBef>
              <a:spcAft>
                <a:spcPts val="0"/>
              </a:spcAft>
              <a:buClr>
                <a:schemeClr val="lt1"/>
              </a:buClr>
              <a:buSzPts val="3500"/>
              <a:buFont typeface="IBM Plex Sans"/>
              <a:buNone/>
              <a:defRPr sz="3500" b="1" i="0" u="none" strike="noStrike" cap="none">
                <a:solidFill>
                  <a:schemeClr val="lt1"/>
                </a:solidFill>
                <a:latin typeface="IBM Plex Sans"/>
                <a:ea typeface="IBM Plex Sans"/>
                <a:cs typeface="IBM Plex Sans"/>
                <a:sym typeface="IBM Plex Sans"/>
              </a:defRPr>
            </a:lvl9pPr>
          </a:lstStyle>
          <a:p>
            <a:r>
              <a:rPr lang="en-IN" sz="1050" dirty="0"/>
              <a:t>Developed by</a:t>
            </a:r>
            <a:endParaRPr lang="en-IN" sz="2000" dirty="0"/>
          </a:p>
          <a:p>
            <a:r>
              <a:rPr lang="en-IN" sz="2000" dirty="0" err="1"/>
              <a:t>Demini</a:t>
            </a:r>
            <a:r>
              <a:rPr lang="en-IN" sz="2000" dirty="0"/>
              <a:t> Hassabis</a:t>
            </a:r>
          </a:p>
          <a:p>
            <a:r>
              <a:rPr lang="en-IN" sz="1050" dirty="0"/>
              <a:t>CEO and Co-founder of Google </a:t>
            </a:r>
            <a:r>
              <a:rPr lang="en-IN" sz="1050" dirty="0" err="1"/>
              <a:t>Deepmind</a:t>
            </a:r>
            <a:endParaRPr lang="en-IN" sz="1050" dirty="0"/>
          </a:p>
        </p:txBody>
      </p:sp>
      <p:sp>
        <p:nvSpPr>
          <p:cNvPr id="13" name="Google Shape;796;p71">
            <a:extLst>
              <a:ext uri="{FF2B5EF4-FFF2-40B4-BE49-F238E27FC236}">
                <a16:creationId xmlns:a16="http://schemas.microsoft.com/office/drawing/2014/main" id="{D6B49DB7-F48B-23AD-DDF4-A7F52D46C194}"/>
              </a:ext>
            </a:extLst>
          </p:cNvPr>
          <p:cNvSpPr txBox="1">
            <a:spLocks/>
          </p:cNvSpPr>
          <p:nvPr/>
        </p:nvSpPr>
        <p:spPr>
          <a:xfrm>
            <a:off x="4452679" y="990457"/>
            <a:ext cx="3685972" cy="114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9pPr>
          </a:lstStyle>
          <a:p>
            <a:pPr marL="0" indent="0"/>
            <a:r>
              <a:rPr lang="en" sz="1200" dirty="0"/>
              <a:t>Gemini comes in three sizes:</a:t>
            </a:r>
          </a:p>
          <a:p>
            <a:pPr marL="0" indent="0"/>
            <a:endParaRPr lang="en" sz="1200" b="1" dirty="0"/>
          </a:p>
          <a:p>
            <a:pPr marL="0" indent="0"/>
            <a:r>
              <a:rPr lang="en" sz="1200" b="1" dirty="0"/>
              <a:t>1. Ultra</a:t>
            </a:r>
          </a:p>
          <a:p>
            <a:pPr marL="0" indent="0"/>
            <a:r>
              <a:rPr lang="en" sz="1200" b="1" dirty="0"/>
              <a:t>2. Pro</a:t>
            </a:r>
          </a:p>
          <a:p>
            <a:pPr marL="0" indent="0"/>
            <a:r>
              <a:rPr lang="en" sz="1200" b="1" dirty="0"/>
              <a:t>3. Nano</a:t>
            </a:r>
          </a:p>
        </p:txBody>
      </p:sp>
      <p:sp>
        <p:nvSpPr>
          <p:cNvPr id="53" name="Google Shape;796;p71">
            <a:extLst>
              <a:ext uri="{FF2B5EF4-FFF2-40B4-BE49-F238E27FC236}">
                <a16:creationId xmlns:a16="http://schemas.microsoft.com/office/drawing/2014/main" id="{D89B14DF-D249-2681-9ED2-2CAE3B251BA6}"/>
              </a:ext>
            </a:extLst>
          </p:cNvPr>
          <p:cNvSpPr txBox="1">
            <a:spLocks/>
          </p:cNvSpPr>
          <p:nvPr/>
        </p:nvSpPr>
        <p:spPr>
          <a:xfrm>
            <a:off x="4452679" y="2086045"/>
            <a:ext cx="3685972" cy="114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9pPr>
          </a:lstStyle>
          <a:p>
            <a:pPr marL="0" indent="0"/>
            <a:r>
              <a:rPr lang="en" sz="1800" dirty="0"/>
              <a:t>Google claims, Gemini Ultra’s performance “exceeds current state-of-the-art results on 30 of the 32 widely-used benchmarks” used in large language model (LLMs) research and development</a:t>
            </a:r>
          </a:p>
        </p:txBody>
      </p:sp>
    </p:spTree>
    <p:extLst>
      <p:ext uri="{BB962C8B-B14F-4D97-AF65-F5344CB8AC3E}">
        <p14:creationId xmlns:p14="http://schemas.microsoft.com/office/powerpoint/2010/main" val="347261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96"/>
                                        </p:tgtEl>
                                        <p:attrNameLst>
                                          <p:attrName>style.visibility</p:attrName>
                                        </p:attrNameLst>
                                      </p:cBhvr>
                                      <p:to>
                                        <p:strVal val="visible"/>
                                      </p:to>
                                    </p:set>
                                    <p:anim calcmode="lin" valueType="num">
                                      <p:cBhvr additive="base">
                                        <p:cTn id="7" dur="1000"/>
                                        <p:tgtEl>
                                          <p:spTgt spid="79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1000"/>
                                        <p:tgtEl>
                                          <p:spTgt spid="13"/>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anim calcmode="lin" valueType="num">
                                      <p:cBhvr additive="base">
                                        <p:cTn id="13" dur="1000"/>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orean AI Agency Pitch Deck XL by Slidesgo">
  <a:themeElements>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1344</Words>
  <Application>Microsoft Office PowerPoint</Application>
  <PresentationFormat>On-screen Show (16:9)</PresentationFormat>
  <Paragraphs>161</Paragraphs>
  <Slides>20</Slides>
  <Notes>20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IBM Plex Sans Medium</vt:lpstr>
      <vt:lpstr>Arial</vt:lpstr>
      <vt:lpstr>Roboto Condensed Light</vt:lpstr>
      <vt:lpstr>IBM Plex Sans</vt:lpstr>
      <vt:lpstr>Korean AI Agency Pitch Deck XL by Slidesgo</vt:lpstr>
      <vt:lpstr>Google Gemini: LLMs Unveiled</vt:lpstr>
      <vt:lpstr>Introduction</vt:lpstr>
      <vt:lpstr>Introduction</vt:lpstr>
      <vt:lpstr>What are LLMs?</vt:lpstr>
      <vt:lpstr>PowerPoint Presentation</vt:lpstr>
      <vt:lpstr>How LLMs are trained?</vt:lpstr>
      <vt:lpstr>PowerPoint Presentation</vt:lpstr>
      <vt:lpstr>Gemini</vt:lpstr>
      <vt:lpstr>What is Gemini?</vt:lpstr>
      <vt:lpstr>What is Gemini?</vt:lpstr>
      <vt:lpstr>PowerPoint Presentation</vt:lpstr>
      <vt:lpstr>How does it come in 3 sizes?</vt:lpstr>
      <vt:lpstr>Accuracy of Gemini, compared to GPT-4.  This figure contains the accuracy of Google Gemini compared to GPT-4 based on various benchmarks tested by LLMs.  GPT scored more than Gemini in commonsense reasoning for everyday tasks.</vt:lpstr>
      <vt:lpstr>Applications of LLM</vt:lpstr>
      <vt:lpstr>Applications of LLMs</vt:lpstr>
      <vt:lpstr>Challenges</vt:lpstr>
      <vt:lpstr>Challenges of Google Gemini</vt:lpstr>
      <vt:lpstr>Conclusion</vt:lpstr>
      <vt:lpstr>Conclusion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Gemini: LLMs Unveiled</dc:title>
  <dc:creator>Manthan varma</dc:creator>
  <cp:lastModifiedBy>Manthan varma</cp:lastModifiedBy>
  <cp:revision>11</cp:revision>
  <dcterms:modified xsi:type="dcterms:W3CDTF">2023-12-28T09:01:16Z</dcterms:modified>
</cp:coreProperties>
</file>