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68" r:id="rId4"/>
    <p:sldId id="269" r:id="rId5"/>
    <p:sldId id="270" r:id="rId6"/>
    <p:sldId id="272" r:id="rId7"/>
    <p:sldId id="273" r:id="rId8"/>
    <p:sldId id="274" r:id="rId9"/>
    <p:sldId id="275" r:id="rId10"/>
    <p:sldId id="276" r:id="rId11"/>
    <p:sldId id="277" r:id="rId12"/>
    <p:sldId id="278" r:id="rId13"/>
    <p:sldId id="279" r:id="rId14"/>
    <p:sldId id="266" r:id="rId15"/>
    <p:sldId id="280" r:id="rId16"/>
    <p:sldId id="281"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D54AE97-69BD-4A0A-9D18-425C6AC52E1D}"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A827806-3C16-409F-8215-5FAD78BA4F5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48C9844D-3313-4275-83F3-2AAFBC3C8264}"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BAA53F74-6AE5-4B8C-9FE7-57F7D30EB4ED}"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C14E7783-FC49-428B-B455-7BB1D633D98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74DAFF6-F734-46FD-B5BE-2A5E3D31F1F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5506F15-5237-45D8-AEAE-4E379B80786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8332C7C-D399-490D-89C2-0CEC9F0527F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1D4AA66-0205-4CD2-A1F7-9598834D6D3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D71FA4F-7B0F-4A9B-AC9A-1979E4FAF84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8475AE5-8DA3-413D-928D-03B571621D8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4D6B3AB-402A-4561-BBD3-FF3A06C1ACF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 </a:t>
            </a:r>
          </a:p>
        </p:txBody>
      </p:sp>
      <p:sp>
        <p:nvSpPr>
          <p:cNvPr id="6"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1F7AA96F-6352-4E9F-87C5-4876498EFA11}" type="slidenum">
              <a:rPr lang="en-IN" sz="1200" b="0" strike="noStrike" spc="-1">
                <a:solidFill>
                  <a:srgbClr val="8B8B8B"/>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
          <p:cNvGrpSpPr/>
          <p:nvPr/>
        </p:nvGrpSpPr>
        <p:grpSpPr>
          <a:xfrm>
            <a:off x="0" y="5533200"/>
            <a:ext cx="12191400" cy="1211040"/>
            <a:chOff x="0" y="5533200"/>
            <a:chExt cx="12191400" cy="1211040"/>
          </a:xfrm>
        </p:grpSpPr>
        <p:sp>
          <p:nvSpPr>
            <p:cNvPr id="43" name="TextBox 5"/>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44" name="Rectangle 6"/>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45" name="Picture 7" descr="A picture containing logo, text, emblem, symbol&#10;&#10;Description automatically generated"/>
          <p:cNvPicPr/>
          <p:nvPr/>
        </p:nvPicPr>
        <p:blipFill>
          <a:blip r:embed="rId2"/>
          <a:stretch/>
        </p:blipFill>
        <p:spPr>
          <a:xfrm>
            <a:off x="554040" y="5662800"/>
            <a:ext cx="1283400" cy="1173960"/>
          </a:xfrm>
          <a:prstGeom prst="rect">
            <a:avLst/>
          </a:prstGeom>
          <a:ln w="0">
            <a:noFill/>
          </a:ln>
        </p:spPr>
      </p:pic>
      <p:sp>
        <p:nvSpPr>
          <p:cNvPr id="3" name="Title 1">
            <a:extLst>
              <a:ext uri="{FF2B5EF4-FFF2-40B4-BE49-F238E27FC236}">
                <a16:creationId xmlns:a16="http://schemas.microsoft.com/office/drawing/2014/main" id="{A4A968D1-6D39-E996-BAF1-6E87E6A3FE11}"/>
              </a:ext>
            </a:extLst>
          </p:cNvPr>
          <p:cNvSpPr txBox="1">
            <a:spLocks/>
          </p:cNvSpPr>
          <p:nvPr/>
        </p:nvSpPr>
        <p:spPr>
          <a:xfrm>
            <a:off x="554040" y="493099"/>
            <a:ext cx="10222115" cy="16387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latin typeface="Calibri" panose="020F0502020204030204" pitchFamily="34" charset="0"/>
                <a:ea typeface="Calibri" panose="020F0502020204030204" pitchFamily="34" charset="0"/>
                <a:cs typeface="Mangal" panose="02040503050203030202" pitchFamily="18" charset="0"/>
              </a:rPr>
              <a:t>Dissertation Stage – 1 Presentation</a:t>
            </a:r>
          </a:p>
        </p:txBody>
      </p:sp>
      <p:sp>
        <p:nvSpPr>
          <p:cNvPr id="4" name="Subtitle 2">
            <a:extLst>
              <a:ext uri="{FF2B5EF4-FFF2-40B4-BE49-F238E27FC236}">
                <a16:creationId xmlns:a16="http://schemas.microsoft.com/office/drawing/2014/main" id="{0CC2A0E0-38DF-F387-7703-ACD5D0796F8B}"/>
              </a:ext>
            </a:extLst>
          </p:cNvPr>
          <p:cNvSpPr txBox="1">
            <a:spLocks/>
          </p:cNvSpPr>
          <p:nvPr/>
        </p:nvSpPr>
        <p:spPr>
          <a:xfrm>
            <a:off x="914400" y="2569650"/>
            <a:ext cx="10540181" cy="2711010"/>
          </a:xfrm>
          <a:prstGeom prst="rect">
            <a:avLst/>
          </a:prstGeom>
          <a:noFill/>
          <a:ln w="0">
            <a:noFill/>
          </a:ln>
        </p:spPr>
        <p:txBody>
          <a:bodyPr lIns="90000" tIns="45000" rIns="90000" bIns="45000" anchor="ctr">
            <a:normAutofit fontScale="77500" lnSpcReduction="20000"/>
          </a:bodyPr>
          <a:lstStyle>
            <a:defPPr>
              <a:defRPr lang="en-US"/>
            </a:defPPr>
            <a:lvl1pPr marL="0" algn="ctr" defTabSz="914400" rtl="0" eaLnBrk="1" latinLnBrk="0" hangingPunct="1">
              <a:lnSpc>
                <a:spcPct val="100000"/>
              </a:lnSpc>
              <a:buNone/>
              <a:defRPr lang="en-IN" sz="1400" b="0" strike="noStrike" kern="1200" spc="-1">
                <a:solidFill>
                  <a:schemeClr val="tx1"/>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800" dirty="0">
              <a:latin typeface="Calibri" panose="020F0502020204030204" pitchFamily="34" charset="0"/>
              <a:ea typeface="Calibri" panose="020F0502020204030204" pitchFamily="34" charset="0"/>
              <a:cs typeface="Calibri" panose="020F0502020204030204" pitchFamily="34" charset="0"/>
            </a:endParaRPr>
          </a:p>
          <a:p>
            <a:pPr algn="l"/>
            <a:endParaRPr lang="en-US" sz="2800" dirty="0">
              <a:latin typeface="Calibri" panose="020F0502020204030204" pitchFamily="34" charset="0"/>
              <a:ea typeface="Calibri" panose="020F0502020204030204" pitchFamily="34" charset="0"/>
              <a:cs typeface="Calibri" panose="020F0502020204030204" pitchFamily="34" charset="0"/>
            </a:endParaRPr>
          </a:p>
          <a:p>
            <a:pPr algn="l"/>
            <a:endParaRPr lang="en-US" sz="2800" dirty="0">
              <a:latin typeface="Calibri" panose="020F0502020204030204" pitchFamily="34" charset="0"/>
              <a:ea typeface="Calibri" panose="020F0502020204030204" pitchFamily="34" charset="0"/>
              <a:cs typeface="Calibri" panose="020F0502020204030204" pitchFamily="34" charset="0"/>
            </a:endParaRPr>
          </a:p>
          <a:p>
            <a:pPr algn="l"/>
            <a:r>
              <a:rPr lang="en-US" sz="2800" dirty="0">
                <a:latin typeface="Calibri" panose="020F0502020204030204" pitchFamily="34" charset="0"/>
                <a:ea typeface="Calibri" panose="020F0502020204030204" pitchFamily="34" charset="0"/>
                <a:cs typeface="Calibri" panose="020F0502020204030204" pitchFamily="34" charset="0"/>
              </a:rPr>
              <a:t>By – </a:t>
            </a:r>
          </a:p>
          <a:p>
            <a:pPr algn="l"/>
            <a:r>
              <a:rPr lang="en-US" sz="2800" dirty="0">
                <a:latin typeface="Calibri" panose="020F0502020204030204" pitchFamily="34" charset="0"/>
                <a:ea typeface="Calibri" panose="020F0502020204030204" pitchFamily="34" charset="0"/>
                <a:cs typeface="Calibri" panose="020F0502020204030204" pitchFamily="34" charset="0"/>
              </a:rPr>
              <a:t>Varma </a:t>
            </a:r>
            <a:r>
              <a:rPr lang="en-US" sz="2800" dirty="0" err="1">
                <a:latin typeface="Calibri" panose="020F0502020204030204" pitchFamily="34" charset="0"/>
                <a:ea typeface="Calibri" panose="020F0502020204030204" pitchFamily="34" charset="0"/>
                <a:cs typeface="Calibri" panose="020F0502020204030204" pitchFamily="34" charset="0"/>
              </a:rPr>
              <a:t>Manthankumar</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Shaileshkumar</a:t>
            </a:r>
            <a:endParaRPr lang="en-US" sz="2800" dirty="0">
              <a:latin typeface="Calibri" panose="020F0502020204030204" pitchFamily="34" charset="0"/>
              <a:ea typeface="Calibri" panose="020F0502020204030204" pitchFamily="34" charset="0"/>
              <a:cs typeface="Calibri" panose="020F0502020204030204" pitchFamily="34" charset="0"/>
            </a:endParaRPr>
          </a:p>
          <a:p>
            <a:pPr algn="l"/>
            <a:r>
              <a:rPr lang="en-US" sz="2800" dirty="0">
                <a:latin typeface="Calibri" panose="020F0502020204030204" pitchFamily="34" charset="0"/>
                <a:ea typeface="Calibri" panose="020F0502020204030204" pitchFamily="34" charset="0"/>
                <a:cs typeface="Calibri" panose="020F0502020204030204" pitchFamily="34" charset="0"/>
              </a:rPr>
              <a:t>712352045</a:t>
            </a:r>
          </a:p>
          <a:p>
            <a:pPr algn="r"/>
            <a:r>
              <a:rPr lang="en-US" sz="2800" dirty="0">
                <a:latin typeface="Calibri" panose="020F0502020204030204" pitchFamily="34" charset="0"/>
                <a:ea typeface="Calibri" panose="020F0502020204030204" pitchFamily="34" charset="0"/>
                <a:cs typeface="Calibri" panose="020F0502020204030204" pitchFamily="34" charset="0"/>
              </a:rPr>
              <a:t>Guided by</a:t>
            </a:r>
          </a:p>
          <a:p>
            <a:pPr algn="r"/>
            <a:r>
              <a:rPr lang="en-US" sz="2800" dirty="0">
                <a:latin typeface="Calibri" panose="020F0502020204030204" pitchFamily="34" charset="0"/>
                <a:ea typeface="Calibri" panose="020F0502020204030204" pitchFamily="34" charset="0"/>
                <a:cs typeface="Calibri" panose="020F0502020204030204" pitchFamily="34" charset="0"/>
              </a:rPr>
              <a:t>Prof. Soma Ghosh</a:t>
            </a:r>
          </a:p>
          <a:p>
            <a:pPr algn="r"/>
            <a:r>
              <a:rPr lang="en-US" sz="2800" dirty="0">
                <a:latin typeface="Calibri" panose="020F0502020204030204" pitchFamily="34" charset="0"/>
                <a:ea typeface="Calibri" panose="020F0502020204030204" pitchFamily="34" charset="0"/>
                <a:cs typeface="Calibri" panose="020F0502020204030204" pitchFamily="34" charset="0"/>
              </a:rPr>
              <a:t>Department of Computer Science and Engineering</a:t>
            </a:r>
          </a:p>
          <a:p>
            <a:endParaRPr lang="en-US" sz="900" dirty="0">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49A67E69-B979-D012-4937-888B307CC414}"/>
              </a:ext>
            </a:extLst>
          </p:cNvPr>
          <p:cNvSpPr txBox="1">
            <a:spLocks/>
          </p:cNvSpPr>
          <p:nvPr/>
        </p:nvSpPr>
        <p:spPr>
          <a:xfrm>
            <a:off x="275303" y="1993700"/>
            <a:ext cx="11592232" cy="16387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latin typeface="Calibri" panose="020F0502020204030204" pitchFamily="34" charset="0"/>
                <a:ea typeface="Calibri" panose="020F0502020204030204" pitchFamily="34" charset="0"/>
                <a:cs typeface="Mangal" panose="02040503050203030202" pitchFamily="18" charset="0"/>
              </a:rPr>
              <a:t>Transforming Sentimental Analysis: Applying Deep Learning with BERT and GPT for Twitter Data Insights</a:t>
            </a:r>
            <a:endParaRPr lang="en-IN" sz="10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Software Requirements Specification</a:t>
            </a:r>
          </a:p>
        </p:txBody>
      </p:sp>
      <p:sp>
        <p:nvSpPr>
          <p:cNvPr id="4" name="TextBox 3">
            <a:extLst>
              <a:ext uri="{FF2B5EF4-FFF2-40B4-BE49-F238E27FC236}">
                <a16:creationId xmlns:a16="http://schemas.microsoft.com/office/drawing/2014/main" id="{7BDCC82C-5808-5111-691D-DB49CD41A17A}"/>
              </a:ext>
            </a:extLst>
          </p:cNvPr>
          <p:cNvSpPr txBox="1"/>
          <p:nvPr/>
        </p:nvSpPr>
        <p:spPr>
          <a:xfrm>
            <a:off x="1041729" y="1454192"/>
            <a:ext cx="10266352" cy="3785652"/>
          </a:xfrm>
          <a:prstGeom prst="rect">
            <a:avLst/>
          </a:prstGeom>
          <a:noFill/>
        </p:spPr>
        <p:txBody>
          <a:bodyPr wrap="square">
            <a:spAutoFit/>
          </a:bodyPr>
          <a:lstStyle/>
          <a:p>
            <a:pPr algn="just"/>
            <a:r>
              <a:rPr lang="en-US" sz="1600" b="1" dirty="0"/>
              <a:t>Function Requirements:</a:t>
            </a:r>
          </a:p>
          <a:p>
            <a:pPr algn="just"/>
            <a:endParaRPr lang="en-US" sz="1600" dirty="0"/>
          </a:p>
          <a:p>
            <a:pPr algn="just"/>
            <a:r>
              <a:rPr lang="en-US" sz="1600" b="1" dirty="0"/>
              <a:t>1. Data Collection: </a:t>
            </a:r>
          </a:p>
          <a:p>
            <a:pPr algn="just"/>
            <a:endParaRPr lang="en-US" sz="1600" dirty="0"/>
          </a:p>
          <a:p>
            <a:pPr algn="just"/>
            <a:r>
              <a:rPr lang="en-US" sz="1600" dirty="0"/>
              <a:t>• Twitter API or dataset repository (e.g., Kaggle) for extracting relevant tweets. </a:t>
            </a:r>
          </a:p>
          <a:p>
            <a:pPr algn="just"/>
            <a:r>
              <a:rPr lang="en-US" sz="1600" dirty="0"/>
              <a:t>• Scripts for data preprocessing, cleaning, and formatting.</a:t>
            </a:r>
          </a:p>
          <a:p>
            <a:pPr algn="just"/>
            <a:endParaRPr lang="en-US" sz="1600" dirty="0"/>
          </a:p>
          <a:p>
            <a:pPr algn="just"/>
            <a:r>
              <a:rPr lang="en-US" sz="1600" b="1" dirty="0"/>
              <a:t>2. Sentiment Classification: </a:t>
            </a:r>
          </a:p>
          <a:p>
            <a:pPr algn="just"/>
            <a:endParaRPr lang="en-US" sz="1600" dirty="0"/>
          </a:p>
          <a:p>
            <a:pPr algn="just"/>
            <a:r>
              <a:rPr lang="en-US" sz="1600" dirty="0"/>
              <a:t>• Pre-trained BERT and GPT models for fine-tuning on Twitter data. </a:t>
            </a:r>
          </a:p>
          <a:p>
            <a:pPr algn="just"/>
            <a:r>
              <a:rPr lang="en-US" sz="1600" dirty="0"/>
              <a:t>• Training algorithms to classify sentiment (positive, negative, neutral).</a:t>
            </a:r>
          </a:p>
          <a:p>
            <a:pPr algn="just"/>
            <a:endParaRPr lang="en-US" sz="1600" dirty="0"/>
          </a:p>
          <a:p>
            <a:pPr algn="just"/>
            <a:r>
              <a:rPr lang="en-US" sz="1600" b="1" dirty="0"/>
              <a:t>3. Performance Evaluation: </a:t>
            </a:r>
          </a:p>
          <a:p>
            <a:pPr algn="just"/>
            <a:endParaRPr lang="en-US" sz="1600" dirty="0"/>
          </a:p>
          <a:p>
            <a:pPr algn="just"/>
            <a:r>
              <a:rPr lang="en-US" sz="1600" dirty="0"/>
              <a:t>• Functions to calculate model performance metrics: accuracy, precision, recall, and F1-score.</a:t>
            </a:r>
          </a:p>
        </p:txBody>
      </p:sp>
    </p:spTree>
    <p:extLst>
      <p:ext uri="{BB962C8B-B14F-4D97-AF65-F5344CB8AC3E}">
        <p14:creationId xmlns:p14="http://schemas.microsoft.com/office/powerpoint/2010/main" val="380238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Software Requirements Specification</a:t>
            </a:r>
          </a:p>
        </p:txBody>
      </p:sp>
      <p:sp>
        <p:nvSpPr>
          <p:cNvPr id="4" name="TextBox 3">
            <a:extLst>
              <a:ext uri="{FF2B5EF4-FFF2-40B4-BE49-F238E27FC236}">
                <a16:creationId xmlns:a16="http://schemas.microsoft.com/office/drawing/2014/main" id="{7BDCC82C-5808-5111-691D-DB49CD41A17A}"/>
              </a:ext>
            </a:extLst>
          </p:cNvPr>
          <p:cNvSpPr txBox="1"/>
          <p:nvPr/>
        </p:nvSpPr>
        <p:spPr>
          <a:xfrm>
            <a:off x="1041729" y="1454192"/>
            <a:ext cx="10266352" cy="3785652"/>
          </a:xfrm>
          <a:prstGeom prst="rect">
            <a:avLst/>
          </a:prstGeom>
          <a:noFill/>
        </p:spPr>
        <p:txBody>
          <a:bodyPr wrap="square">
            <a:spAutoFit/>
          </a:bodyPr>
          <a:lstStyle/>
          <a:p>
            <a:pPr algn="just"/>
            <a:r>
              <a:rPr lang="en-IN" sz="1600" b="1" dirty="0"/>
              <a:t>Hardware Requirements:</a:t>
            </a:r>
          </a:p>
          <a:p>
            <a:pPr algn="just"/>
            <a:endParaRPr lang="en-US" sz="1600" b="1" dirty="0"/>
          </a:p>
          <a:p>
            <a:pPr algn="just"/>
            <a:r>
              <a:rPr lang="en-US" sz="1600" b="1" dirty="0"/>
              <a:t>1. Processor: </a:t>
            </a:r>
            <a:r>
              <a:rPr lang="en-IN" sz="1600" dirty="0"/>
              <a:t>A multi-core processor (Intel i5 or higher) for efficient computation.</a:t>
            </a:r>
            <a:endParaRPr lang="en-US" sz="1600" b="1" dirty="0"/>
          </a:p>
          <a:p>
            <a:pPr algn="just"/>
            <a:endParaRPr lang="en-US" sz="1600" dirty="0"/>
          </a:p>
          <a:p>
            <a:pPr algn="just"/>
            <a:r>
              <a:rPr lang="en-US" sz="1600" b="1" dirty="0"/>
              <a:t>2. Ram: </a:t>
            </a:r>
            <a:r>
              <a:rPr lang="en-US" sz="1600" dirty="0"/>
              <a:t>Minimum of 16 GB, with 32 GB or more recommended for handling largescale data and model training.</a:t>
            </a:r>
            <a:endParaRPr lang="en-US" sz="1600" b="1" dirty="0"/>
          </a:p>
          <a:p>
            <a:pPr algn="just"/>
            <a:endParaRPr lang="en-US" sz="1600" dirty="0"/>
          </a:p>
          <a:p>
            <a:pPr algn="just"/>
            <a:r>
              <a:rPr lang="en-US" sz="1600" b="1" dirty="0"/>
              <a:t>3. GPU: </a:t>
            </a:r>
            <a:r>
              <a:rPr lang="en-US" sz="1600" dirty="0"/>
              <a:t>NVIDIA GPU with CUDA support (e.g., NVIDIA Tesla T4 or better) for faster model training.</a:t>
            </a:r>
            <a:endParaRPr lang="en-US" sz="1600" b="1" dirty="0"/>
          </a:p>
          <a:p>
            <a:pPr algn="just"/>
            <a:endParaRPr lang="en-US" sz="1600" dirty="0"/>
          </a:p>
          <a:p>
            <a:pPr algn="just"/>
            <a:r>
              <a:rPr lang="en-US" sz="1600" b="1" dirty="0"/>
              <a:t>4. Storage: </a:t>
            </a:r>
            <a:r>
              <a:rPr lang="en-US" sz="1600" dirty="0"/>
              <a:t>At least 100 GB of available disk space for storing datasets, models, and outputs. </a:t>
            </a:r>
            <a:endParaRPr lang="en-US" sz="1600" b="1" dirty="0"/>
          </a:p>
          <a:p>
            <a:pPr algn="just"/>
            <a:endParaRPr lang="en-US" sz="1600" dirty="0"/>
          </a:p>
          <a:p>
            <a:pPr algn="just"/>
            <a:r>
              <a:rPr lang="en-US" sz="1600" b="1" dirty="0"/>
              <a:t>Software Requirements:</a:t>
            </a:r>
          </a:p>
          <a:p>
            <a:pPr algn="just"/>
            <a:endParaRPr lang="en-US" sz="1600" dirty="0"/>
          </a:p>
          <a:p>
            <a:pPr algn="just"/>
            <a:r>
              <a:rPr lang="en-US" sz="1600" dirty="0"/>
              <a:t>• Ubuntu 20.04 LTS (Linux preferred for compatibility with deep learning libraries).</a:t>
            </a:r>
          </a:p>
          <a:p>
            <a:pPr algn="just"/>
            <a:r>
              <a:rPr lang="en-US" sz="1600" dirty="0"/>
              <a:t>• Alternatively, Windows 10 or macOS. </a:t>
            </a:r>
          </a:p>
          <a:p>
            <a:pPr algn="just"/>
            <a:r>
              <a:rPr lang="en-US" sz="1600" dirty="0"/>
              <a:t>• Python 3.8 or higher, as it supports necessary libraries for NLP and machine learning.</a:t>
            </a:r>
          </a:p>
        </p:txBody>
      </p:sp>
    </p:spTree>
    <p:extLst>
      <p:ext uri="{BB962C8B-B14F-4D97-AF65-F5344CB8AC3E}">
        <p14:creationId xmlns:p14="http://schemas.microsoft.com/office/powerpoint/2010/main" val="319441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Software Requirements Specification</a:t>
            </a:r>
          </a:p>
        </p:txBody>
      </p:sp>
      <p:sp>
        <p:nvSpPr>
          <p:cNvPr id="4" name="TextBox 3">
            <a:extLst>
              <a:ext uri="{FF2B5EF4-FFF2-40B4-BE49-F238E27FC236}">
                <a16:creationId xmlns:a16="http://schemas.microsoft.com/office/drawing/2014/main" id="{7BDCC82C-5808-5111-691D-DB49CD41A17A}"/>
              </a:ext>
            </a:extLst>
          </p:cNvPr>
          <p:cNvSpPr txBox="1"/>
          <p:nvPr/>
        </p:nvSpPr>
        <p:spPr>
          <a:xfrm>
            <a:off x="1041729" y="1454192"/>
            <a:ext cx="10266352" cy="3539430"/>
          </a:xfrm>
          <a:prstGeom prst="rect">
            <a:avLst/>
          </a:prstGeom>
          <a:noFill/>
        </p:spPr>
        <p:txBody>
          <a:bodyPr wrap="square">
            <a:spAutoFit/>
          </a:bodyPr>
          <a:lstStyle/>
          <a:p>
            <a:pPr algn="just"/>
            <a:r>
              <a:rPr lang="en-IN" sz="1600" b="1" dirty="0"/>
              <a:t>Libraries and Framework:</a:t>
            </a:r>
          </a:p>
          <a:p>
            <a:pPr algn="just"/>
            <a:endParaRPr lang="en-US" sz="1600" b="1" dirty="0"/>
          </a:p>
          <a:p>
            <a:pPr algn="just"/>
            <a:r>
              <a:rPr lang="en-IN" sz="1600" dirty="0"/>
              <a:t>• Transformers (Hugging Face): For pre-trained BERT and GPT models. </a:t>
            </a:r>
          </a:p>
          <a:p>
            <a:pPr algn="just"/>
            <a:r>
              <a:rPr lang="en-IN" sz="1600" dirty="0"/>
              <a:t>• TensorFlow 2.x or </a:t>
            </a:r>
            <a:r>
              <a:rPr lang="en-IN" sz="1600" dirty="0" err="1"/>
              <a:t>PyTorch</a:t>
            </a:r>
            <a:r>
              <a:rPr lang="en-IN" sz="1600" dirty="0"/>
              <a:t>: For model training and fine-tuning. </a:t>
            </a:r>
          </a:p>
          <a:p>
            <a:pPr algn="just"/>
            <a:r>
              <a:rPr lang="en-IN" sz="1600" dirty="0"/>
              <a:t>• Pandas and NumPy: For data manipulation and processing. </a:t>
            </a:r>
          </a:p>
          <a:p>
            <a:pPr algn="just"/>
            <a:r>
              <a:rPr lang="en-IN" sz="1600" dirty="0"/>
              <a:t>• Scikit-learn: For calculating performance metrics like accuracy, precision, recall, and F1-score. </a:t>
            </a:r>
          </a:p>
          <a:p>
            <a:pPr algn="just"/>
            <a:r>
              <a:rPr lang="en-IN" sz="1600" dirty="0"/>
              <a:t>• NLTK or </a:t>
            </a:r>
            <a:r>
              <a:rPr lang="en-IN" sz="1600" dirty="0" err="1"/>
              <a:t>spaCy</a:t>
            </a:r>
            <a:r>
              <a:rPr lang="en-IN" sz="1600" dirty="0"/>
              <a:t>: For additional text preprocessing tasks (e.g., tokenization, </a:t>
            </a:r>
            <a:r>
              <a:rPr lang="en-IN" sz="1600" dirty="0" err="1"/>
              <a:t>stopword</a:t>
            </a:r>
            <a:r>
              <a:rPr lang="en-IN" sz="1600" dirty="0"/>
              <a:t> removal). </a:t>
            </a:r>
          </a:p>
          <a:p>
            <a:pPr algn="just"/>
            <a:r>
              <a:rPr lang="en-IN" sz="1600" dirty="0"/>
              <a:t>• Matplotlib or Seaborn: For visualizing performance comparisons and data distributions</a:t>
            </a:r>
          </a:p>
          <a:p>
            <a:pPr algn="just"/>
            <a:endParaRPr lang="en-IN" sz="1600" dirty="0"/>
          </a:p>
          <a:p>
            <a:pPr algn="just"/>
            <a:r>
              <a:rPr lang="en-IN" sz="1600" b="1" dirty="0"/>
              <a:t>Performance Requirements:</a:t>
            </a:r>
          </a:p>
          <a:p>
            <a:pPr algn="just"/>
            <a:endParaRPr lang="en-IN" sz="1600" b="1" dirty="0"/>
          </a:p>
          <a:p>
            <a:pPr algn="just"/>
            <a:r>
              <a:rPr lang="en-US" sz="1600" dirty="0"/>
              <a:t>The system should be able to process at least 100,000 tweets within a reasonable time frame (under 30 minutes) with acceptable performance. Inference time for sentiment prediction should be optimized to handle real-time analysis with minimal latency.</a:t>
            </a:r>
            <a:endParaRPr lang="en-IN" sz="1600" b="1" dirty="0"/>
          </a:p>
        </p:txBody>
      </p:sp>
    </p:spTree>
    <p:extLst>
      <p:ext uri="{BB962C8B-B14F-4D97-AF65-F5344CB8AC3E}">
        <p14:creationId xmlns:p14="http://schemas.microsoft.com/office/powerpoint/2010/main" val="84076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Future Plan</a:t>
            </a:r>
          </a:p>
        </p:txBody>
      </p:sp>
      <p:pic>
        <p:nvPicPr>
          <p:cNvPr id="5" name="Picture 4">
            <a:extLst>
              <a:ext uri="{FF2B5EF4-FFF2-40B4-BE49-F238E27FC236}">
                <a16:creationId xmlns:a16="http://schemas.microsoft.com/office/drawing/2014/main" id="{8A59B4CA-9563-D8AC-E653-F5709AB22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677" y="1259244"/>
            <a:ext cx="7701084" cy="4183305"/>
          </a:xfrm>
          <a:prstGeom prst="rect">
            <a:avLst/>
          </a:prstGeom>
        </p:spPr>
      </p:pic>
    </p:spTree>
    <p:extLst>
      <p:ext uri="{BB962C8B-B14F-4D97-AF65-F5344CB8AC3E}">
        <p14:creationId xmlns:p14="http://schemas.microsoft.com/office/powerpoint/2010/main" val="114491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4"/>
          <p:cNvGrpSpPr/>
          <p:nvPr/>
        </p:nvGrpSpPr>
        <p:grpSpPr>
          <a:xfrm>
            <a:off x="0" y="5533200"/>
            <a:ext cx="12191400" cy="1211040"/>
            <a:chOff x="0" y="5533200"/>
            <a:chExt cx="12191400" cy="1211040"/>
          </a:xfrm>
        </p:grpSpPr>
        <p:sp>
          <p:nvSpPr>
            <p:cNvPr id="57" name="TextBox 5"/>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p:cNvPicPr/>
          <p:nvPr/>
        </p:nvPicPr>
        <p:blipFill>
          <a:blip r:embed="rId2"/>
          <a:stretch/>
        </p:blipFill>
        <p:spPr>
          <a:xfrm>
            <a:off x="554040" y="5662800"/>
            <a:ext cx="1283400" cy="1173960"/>
          </a:xfrm>
          <a:prstGeom prst="rect">
            <a:avLst/>
          </a:prstGeom>
          <a:ln w="0">
            <a:noFill/>
          </a:ln>
        </p:spPr>
      </p:pic>
      <p:sp>
        <p:nvSpPr>
          <p:cNvPr id="2" name="TextBox 1">
            <a:extLst>
              <a:ext uri="{FF2B5EF4-FFF2-40B4-BE49-F238E27FC236}">
                <a16:creationId xmlns:a16="http://schemas.microsoft.com/office/drawing/2014/main" id="{161DBAD9-CD10-A3FF-4CE8-B156C1E1331C}"/>
              </a:ext>
            </a:extLst>
          </p:cNvPr>
          <p:cNvSpPr txBox="1"/>
          <p:nvPr/>
        </p:nvSpPr>
        <p:spPr>
          <a:xfrm>
            <a:off x="759706" y="312010"/>
            <a:ext cx="10058400" cy="769441"/>
          </a:xfrm>
          <a:prstGeom prst="rect">
            <a:avLst/>
          </a:prstGeom>
          <a:noFill/>
        </p:spPr>
        <p:txBody>
          <a:bodyPr wrap="square" rtlCol="0">
            <a:spAutoFit/>
          </a:bodyPr>
          <a:lstStyle/>
          <a:p>
            <a:r>
              <a:rPr lang="en-IN" sz="4400" dirty="0">
                <a:latin typeface="Calibri" panose="020F0502020204030204" pitchFamily="34" charset="0"/>
                <a:ea typeface="Calibri" panose="020F0502020204030204" pitchFamily="34" charset="0"/>
                <a:cs typeface="Calibri" panose="020F0502020204030204" pitchFamily="34" charset="0"/>
              </a:rPr>
              <a:t>References</a:t>
            </a:r>
            <a:r>
              <a:rPr lang="en-IN" sz="2400" dirty="0"/>
              <a:t>:</a:t>
            </a:r>
          </a:p>
        </p:txBody>
      </p:sp>
      <p:sp>
        <p:nvSpPr>
          <p:cNvPr id="4" name="TextBox 3">
            <a:extLst>
              <a:ext uri="{FF2B5EF4-FFF2-40B4-BE49-F238E27FC236}">
                <a16:creationId xmlns:a16="http://schemas.microsoft.com/office/drawing/2014/main" id="{5A76D096-2D99-5FDA-992B-AD650EFA3437}"/>
              </a:ext>
            </a:extLst>
          </p:cNvPr>
          <p:cNvSpPr txBox="1"/>
          <p:nvPr/>
        </p:nvSpPr>
        <p:spPr>
          <a:xfrm>
            <a:off x="656573" y="1009085"/>
            <a:ext cx="10878254" cy="4247317"/>
          </a:xfrm>
          <a:prstGeom prst="rect">
            <a:avLst/>
          </a:prstGeom>
          <a:noFill/>
        </p:spPr>
        <p:txBody>
          <a:bodyPr wrap="square">
            <a:spAutoFit/>
          </a:bodyPr>
          <a:lstStyle/>
          <a:p>
            <a:pPr marL="342900" indent="-342900" algn="just">
              <a:buFont typeface="+mj-lt"/>
              <a:buAutoNum type="arabicPeriod"/>
            </a:pPr>
            <a:r>
              <a:rPr lang="en-IN" dirty="0"/>
              <a:t>N. N. Reddy, E. Naresh, and V. Kumar B.P., “Predicting stock price using sentimental analysis through twitter data,” in 2020 IEEE International Conference on Electronics, Computing and Communication Technologies (CONECCT), pp. 1–5, 2020.</a:t>
            </a:r>
          </a:p>
          <a:p>
            <a:pPr marL="342900" indent="-342900" algn="just">
              <a:buFont typeface="+mj-lt"/>
              <a:buAutoNum type="arabicPeriod"/>
            </a:pPr>
            <a:endParaRPr lang="en-IN" dirty="0">
              <a:solidFill>
                <a:srgbClr val="222222"/>
              </a:solidFill>
              <a:latin typeface="Arial" panose="020B0604020202020204" pitchFamily="34" charset="0"/>
            </a:endParaRPr>
          </a:p>
          <a:p>
            <a:pPr marL="342900" indent="-342900" algn="just">
              <a:buFont typeface="+mj-lt"/>
              <a:buAutoNum type="arabicPeriod"/>
            </a:pPr>
            <a:r>
              <a:rPr lang="en-IN" dirty="0"/>
              <a:t>N. </a:t>
            </a:r>
            <a:r>
              <a:rPr lang="en-IN" dirty="0" err="1"/>
              <a:t>Vallileka</a:t>
            </a:r>
            <a:r>
              <a:rPr lang="en-IN" dirty="0"/>
              <a:t>, P. </a:t>
            </a:r>
            <a:r>
              <a:rPr lang="en-IN" dirty="0" err="1"/>
              <a:t>Sundaravadivel</a:t>
            </a:r>
            <a:r>
              <a:rPr lang="en-IN" dirty="0"/>
              <a:t>, U. Karthikeyan, R. S. Krishnan, K. L. Narayanan, and S. Sundararajan, “</a:t>
            </a:r>
            <a:r>
              <a:rPr lang="en-IN" dirty="0" err="1"/>
              <a:t>Deeptweet</a:t>
            </a:r>
            <a:r>
              <a:rPr lang="en-IN" dirty="0"/>
              <a:t>: Leveraging transformer-based models for enhanced fake news detection in twitter sentiment analysis,” in 2023 7th International Conference on I-SMAC (IoT in Social, Mobile, Analytics and Cloud) (I-SMAC), pp. 438–443, 2023.</a:t>
            </a:r>
            <a:endParaRPr lang="en-IN" dirty="0">
              <a:solidFill>
                <a:srgbClr val="222222"/>
              </a:solidFill>
              <a:latin typeface="Arial" panose="020B0604020202020204" pitchFamily="34" charset="0"/>
            </a:endParaRPr>
          </a:p>
          <a:p>
            <a:pPr marL="342900" indent="-342900" algn="just">
              <a:buFont typeface="+mj-lt"/>
              <a:buAutoNum type="arabicPeriod"/>
            </a:pPr>
            <a:endParaRPr lang="en-IN" dirty="0">
              <a:solidFill>
                <a:srgbClr val="222222"/>
              </a:solidFill>
              <a:latin typeface="Arial" panose="020B0604020202020204" pitchFamily="34" charset="0"/>
            </a:endParaRPr>
          </a:p>
          <a:p>
            <a:pPr marL="342900" indent="-342900" algn="just">
              <a:buFont typeface="+mj-lt"/>
              <a:buAutoNum type="arabicPeriod"/>
            </a:pPr>
            <a:r>
              <a:rPr lang="en-US" dirty="0"/>
              <a:t>P. Singh, B. Jain, and K. Sinha, “Evaluating </a:t>
            </a:r>
            <a:r>
              <a:rPr lang="en-US" dirty="0" err="1"/>
              <a:t>bert</a:t>
            </a:r>
            <a:r>
              <a:rPr lang="en-US" dirty="0"/>
              <a:t> and gpt-2 models for </a:t>
            </a:r>
            <a:r>
              <a:rPr lang="en-US" dirty="0" err="1"/>
              <a:t>personalised</a:t>
            </a:r>
            <a:r>
              <a:rPr lang="en-US" dirty="0"/>
              <a:t> </a:t>
            </a:r>
            <a:r>
              <a:rPr lang="en-US" dirty="0" err="1"/>
              <a:t>linkedin</a:t>
            </a:r>
            <a:r>
              <a:rPr lang="en-US" dirty="0"/>
              <a:t> post recommendation,” in 2023 14th International Conference on Computing Communication and Networking Technologies (ICCCNT), pp. 1–7, 2023</a:t>
            </a:r>
            <a:r>
              <a:rPr lang="en-IN" dirty="0">
                <a:solidFill>
                  <a:srgbClr val="222222"/>
                </a:solidFill>
                <a:latin typeface="Arial" panose="020B0604020202020204" pitchFamily="34" charset="0"/>
              </a:rPr>
              <a:t>.</a:t>
            </a:r>
          </a:p>
          <a:p>
            <a:pPr marL="342900" indent="-342900" algn="just">
              <a:buFont typeface="+mj-lt"/>
              <a:buAutoNum type="arabicPeriod"/>
            </a:pPr>
            <a:endParaRPr lang="en-IN" dirty="0">
              <a:solidFill>
                <a:srgbClr val="222222"/>
              </a:solidFill>
              <a:latin typeface="Arial" panose="020B0604020202020204" pitchFamily="34" charset="0"/>
            </a:endParaRPr>
          </a:p>
          <a:p>
            <a:pPr marL="342900" indent="-342900" algn="just">
              <a:buFont typeface="+mj-lt"/>
              <a:buAutoNum type="arabicPeriod"/>
            </a:pPr>
            <a:r>
              <a:rPr lang="en-IN" dirty="0"/>
              <a:t>S. Jayanthi and S. S. Arumugam, “Exhibiting the explicit aspects in twitter sentimental data,” in 2023 International Conference on Data Science, Agents Artificial Intelligence (ICDSAAI), pp. 1–6, 2023.</a:t>
            </a:r>
            <a:endParaRPr lang="en-IN" dirty="0">
              <a:solidFill>
                <a:srgbClr val="222222"/>
              </a:solidFill>
              <a:latin typeface="Arial" panose="020B0604020202020204" pitchFamily="34" charset="0"/>
            </a:endParaRPr>
          </a:p>
        </p:txBody>
      </p:sp>
    </p:spTree>
    <p:extLst>
      <p:ext uri="{BB962C8B-B14F-4D97-AF65-F5344CB8AC3E}">
        <p14:creationId xmlns:p14="http://schemas.microsoft.com/office/powerpoint/2010/main" val="370028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4"/>
          <p:cNvGrpSpPr/>
          <p:nvPr/>
        </p:nvGrpSpPr>
        <p:grpSpPr>
          <a:xfrm>
            <a:off x="0" y="5533200"/>
            <a:ext cx="12191400" cy="1211040"/>
            <a:chOff x="0" y="5533200"/>
            <a:chExt cx="12191400" cy="1211040"/>
          </a:xfrm>
        </p:grpSpPr>
        <p:sp>
          <p:nvSpPr>
            <p:cNvPr id="57" name="TextBox 5"/>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p:cNvPicPr/>
          <p:nvPr/>
        </p:nvPicPr>
        <p:blipFill>
          <a:blip r:embed="rId2"/>
          <a:stretch/>
        </p:blipFill>
        <p:spPr>
          <a:xfrm>
            <a:off x="554040" y="5662800"/>
            <a:ext cx="1283400" cy="1173960"/>
          </a:xfrm>
          <a:prstGeom prst="rect">
            <a:avLst/>
          </a:prstGeom>
          <a:ln w="0">
            <a:noFill/>
          </a:ln>
        </p:spPr>
      </p:pic>
      <p:sp>
        <p:nvSpPr>
          <p:cNvPr id="2" name="TextBox 1">
            <a:extLst>
              <a:ext uri="{FF2B5EF4-FFF2-40B4-BE49-F238E27FC236}">
                <a16:creationId xmlns:a16="http://schemas.microsoft.com/office/drawing/2014/main" id="{161DBAD9-CD10-A3FF-4CE8-B156C1E1331C}"/>
              </a:ext>
            </a:extLst>
          </p:cNvPr>
          <p:cNvSpPr txBox="1"/>
          <p:nvPr/>
        </p:nvSpPr>
        <p:spPr>
          <a:xfrm>
            <a:off x="759706" y="312010"/>
            <a:ext cx="10058400" cy="769441"/>
          </a:xfrm>
          <a:prstGeom prst="rect">
            <a:avLst/>
          </a:prstGeom>
          <a:noFill/>
        </p:spPr>
        <p:txBody>
          <a:bodyPr wrap="square" rtlCol="0">
            <a:spAutoFit/>
          </a:bodyPr>
          <a:lstStyle/>
          <a:p>
            <a:r>
              <a:rPr lang="en-IN" sz="4400" dirty="0">
                <a:latin typeface="Calibri" panose="020F0502020204030204" pitchFamily="34" charset="0"/>
                <a:ea typeface="Calibri" panose="020F0502020204030204" pitchFamily="34" charset="0"/>
                <a:cs typeface="Calibri" panose="020F0502020204030204" pitchFamily="34" charset="0"/>
              </a:rPr>
              <a:t>References</a:t>
            </a:r>
            <a:r>
              <a:rPr lang="en-IN" sz="2400" dirty="0"/>
              <a:t>:</a:t>
            </a:r>
          </a:p>
        </p:txBody>
      </p:sp>
      <p:sp>
        <p:nvSpPr>
          <p:cNvPr id="4" name="TextBox 3">
            <a:extLst>
              <a:ext uri="{FF2B5EF4-FFF2-40B4-BE49-F238E27FC236}">
                <a16:creationId xmlns:a16="http://schemas.microsoft.com/office/drawing/2014/main" id="{5A76D096-2D99-5FDA-992B-AD650EFA3437}"/>
              </a:ext>
            </a:extLst>
          </p:cNvPr>
          <p:cNvSpPr txBox="1"/>
          <p:nvPr/>
        </p:nvSpPr>
        <p:spPr>
          <a:xfrm>
            <a:off x="656573" y="1009085"/>
            <a:ext cx="10878254" cy="3970318"/>
          </a:xfrm>
          <a:prstGeom prst="rect">
            <a:avLst/>
          </a:prstGeom>
          <a:noFill/>
        </p:spPr>
        <p:txBody>
          <a:bodyPr wrap="square">
            <a:spAutoFit/>
          </a:bodyPr>
          <a:lstStyle/>
          <a:p>
            <a:pPr marL="342900" indent="-342900" algn="just">
              <a:buFont typeface="+mj-lt"/>
              <a:buAutoNum type="arabicPeriod" startAt="5"/>
            </a:pPr>
            <a:r>
              <a:rPr lang="en-IN" dirty="0"/>
              <a:t>S. W. Jeong, C. G. Kim, and T. K. </a:t>
            </a:r>
            <a:r>
              <a:rPr lang="en-IN" dirty="0" err="1"/>
              <a:t>Whangbo</a:t>
            </a:r>
            <a:r>
              <a:rPr lang="en-IN" dirty="0"/>
              <a:t>, “Question answering system for healthcare information based on </a:t>
            </a:r>
            <a:r>
              <a:rPr lang="en-IN" dirty="0" err="1"/>
              <a:t>bert</a:t>
            </a:r>
            <a:r>
              <a:rPr lang="en-IN" dirty="0"/>
              <a:t> and </a:t>
            </a:r>
            <a:r>
              <a:rPr lang="en-IN" dirty="0" err="1"/>
              <a:t>gpt</a:t>
            </a:r>
            <a:r>
              <a:rPr lang="en-IN" dirty="0"/>
              <a:t>,” in 2023 Joint International Conference on Digital Arts, Media and Technology with ECTI Northern Section Conference on Electrical, Electronics, Computer and Telecommunications Engineering (ECTI DAMT NCON), pp. 348–352, 2023. </a:t>
            </a:r>
          </a:p>
          <a:p>
            <a:pPr marL="342900" indent="-342900" algn="just">
              <a:buFont typeface="+mj-lt"/>
              <a:buAutoNum type="arabicPeriod" startAt="5"/>
            </a:pPr>
            <a:endParaRPr lang="en-IN" dirty="0"/>
          </a:p>
          <a:p>
            <a:pPr marL="342900" indent="-342900" algn="just">
              <a:buFont typeface="+mj-lt"/>
              <a:buAutoNum type="arabicPeriod" startAt="5"/>
            </a:pPr>
            <a:r>
              <a:rPr lang="en-US" dirty="0"/>
              <a:t>S. A. </a:t>
            </a:r>
            <a:r>
              <a:rPr lang="en-US" dirty="0" err="1"/>
              <a:t>Sazan</a:t>
            </a:r>
            <a:r>
              <a:rPr lang="en-US" dirty="0"/>
              <a:t>, M. Ahmed, T. B. Saad, and M. Roy, “Advanced natural language processing techniques for efficient sentiment analysis of us airline twitter data: A high-performance framework for extracting insights from tweets,” in 2024 6th International Conference on Electrical Engineering and Information Communication Technology (ICEEICT), pp. 01–06, 2024. </a:t>
            </a:r>
            <a:endParaRPr lang="en-IN" dirty="0"/>
          </a:p>
          <a:p>
            <a:pPr marL="342900" indent="-342900" algn="just">
              <a:buFont typeface="+mj-lt"/>
              <a:buAutoNum type="arabicPeriod" startAt="5"/>
            </a:pPr>
            <a:endParaRPr lang="en-IN" dirty="0"/>
          </a:p>
          <a:p>
            <a:pPr marL="342900" indent="-342900" algn="just">
              <a:buFont typeface="+mj-lt"/>
              <a:buAutoNum type="arabicPeriod" startAt="5"/>
            </a:pPr>
            <a:r>
              <a:rPr lang="en-IN" dirty="0"/>
              <a:t>G. Prema </a:t>
            </a:r>
            <a:r>
              <a:rPr lang="en-IN" dirty="0" err="1"/>
              <a:t>Arokia</a:t>
            </a:r>
            <a:r>
              <a:rPr lang="en-IN" dirty="0"/>
              <a:t> Mary, M. S. Hema, R. </a:t>
            </a:r>
            <a:r>
              <a:rPr lang="en-IN" dirty="0" err="1"/>
              <a:t>Maheshprabhu</a:t>
            </a:r>
            <a:r>
              <a:rPr lang="en-IN" dirty="0"/>
              <a:t>, and M. Nageswara </a:t>
            </a:r>
            <a:r>
              <a:rPr lang="en-IN" dirty="0" err="1"/>
              <a:t>Guptha</a:t>
            </a:r>
            <a:r>
              <a:rPr lang="en-IN" dirty="0"/>
              <a:t>, “Sentimental analysis of twitter data using machine learning algorithms,” in 2021 International Conference on Forensics, Analytics, Big Data, Security (FABS), vol. 1, pp. 1–5, 2021. </a:t>
            </a:r>
          </a:p>
          <a:p>
            <a:pPr algn="just"/>
            <a:endParaRPr lang="en-IN" dirty="0"/>
          </a:p>
        </p:txBody>
      </p:sp>
    </p:spTree>
    <p:extLst>
      <p:ext uri="{BB962C8B-B14F-4D97-AF65-F5344CB8AC3E}">
        <p14:creationId xmlns:p14="http://schemas.microsoft.com/office/powerpoint/2010/main" val="140304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4"/>
          <p:cNvGrpSpPr/>
          <p:nvPr/>
        </p:nvGrpSpPr>
        <p:grpSpPr>
          <a:xfrm>
            <a:off x="0" y="5533200"/>
            <a:ext cx="12191400" cy="1211040"/>
            <a:chOff x="0" y="5533200"/>
            <a:chExt cx="12191400" cy="1211040"/>
          </a:xfrm>
        </p:grpSpPr>
        <p:sp>
          <p:nvSpPr>
            <p:cNvPr id="57" name="TextBox 5"/>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p:cNvPicPr/>
          <p:nvPr/>
        </p:nvPicPr>
        <p:blipFill>
          <a:blip r:embed="rId2"/>
          <a:stretch/>
        </p:blipFill>
        <p:spPr>
          <a:xfrm>
            <a:off x="554040" y="5662800"/>
            <a:ext cx="1283400" cy="1173960"/>
          </a:xfrm>
          <a:prstGeom prst="rect">
            <a:avLst/>
          </a:prstGeom>
          <a:ln w="0">
            <a:noFill/>
          </a:ln>
        </p:spPr>
      </p:pic>
      <p:sp>
        <p:nvSpPr>
          <p:cNvPr id="2" name="TextBox 1">
            <a:extLst>
              <a:ext uri="{FF2B5EF4-FFF2-40B4-BE49-F238E27FC236}">
                <a16:creationId xmlns:a16="http://schemas.microsoft.com/office/drawing/2014/main" id="{161DBAD9-CD10-A3FF-4CE8-B156C1E1331C}"/>
              </a:ext>
            </a:extLst>
          </p:cNvPr>
          <p:cNvSpPr txBox="1"/>
          <p:nvPr/>
        </p:nvSpPr>
        <p:spPr>
          <a:xfrm>
            <a:off x="799036" y="2177778"/>
            <a:ext cx="10058400" cy="923330"/>
          </a:xfrm>
          <a:prstGeom prst="rect">
            <a:avLst/>
          </a:prstGeom>
          <a:noFill/>
        </p:spPr>
        <p:txBody>
          <a:bodyPr wrap="square" rtlCol="0">
            <a:spAutoFit/>
          </a:bodyPr>
          <a:lstStyle/>
          <a:p>
            <a:pPr algn="ctr"/>
            <a:r>
              <a:rPr lang="en-IN" sz="5400" dirty="0">
                <a:latin typeface="Calibri" panose="020F0502020204030204" pitchFamily="34" charset="0"/>
                <a:ea typeface="Calibri" panose="020F0502020204030204" pitchFamily="34" charset="0"/>
                <a:cs typeface="Calibri" panose="020F0502020204030204" pitchFamily="34" charset="0"/>
              </a:rPr>
              <a:t>Thank You!</a:t>
            </a:r>
            <a:endParaRPr lang="en-IN" sz="3200" dirty="0"/>
          </a:p>
        </p:txBody>
      </p:sp>
    </p:spTree>
    <p:extLst>
      <p:ext uri="{BB962C8B-B14F-4D97-AF65-F5344CB8AC3E}">
        <p14:creationId xmlns:p14="http://schemas.microsoft.com/office/powerpoint/2010/main" val="409857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205BAA35-F315-D0B5-2E38-1BF3EAAA50A9}"/>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Index</a:t>
            </a:r>
            <a:endParaRPr lang="en-IN" dirty="0"/>
          </a:p>
        </p:txBody>
      </p:sp>
      <p:sp>
        <p:nvSpPr>
          <p:cNvPr id="7" name="TextBox 6">
            <a:extLst>
              <a:ext uri="{FF2B5EF4-FFF2-40B4-BE49-F238E27FC236}">
                <a16:creationId xmlns:a16="http://schemas.microsoft.com/office/drawing/2014/main" id="{DA27E57E-A48B-A825-10C3-44849179F6D7}"/>
              </a:ext>
            </a:extLst>
          </p:cNvPr>
          <p:cNvSpPr txBox="1"/>
          <p:nvPr/>
        </p:nvSpPr>
        <p:spPr>
          <a:xfrm>
            <a:off x="1041729" y="1493520"/>
            <a:ext cx="10266352" cy="341632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Introduction</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Literature Survey</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Motivation for Study</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Problem Statement</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Research Objectives</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Software Requirement Specification</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Future Plan</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References</a:t>
            </a: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561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Introduction</a:t>
            </a:r>
          </a:p>
        </p:txBody>
      </p:sp>
      <p:sp>
        <p:nvSpPr>
          <p:cNvPr id="4" name="TextBox 3">
            <a:extLst>
              <a:ext uri="{FF2B5EF4-FFF2-40B4-BE49-F238E27FC236}">
                <a16:creationId xmlns:a16="http://schemas.microsoft.com/office/drawing/2014/main" id="{7BDCC82C-5808-5111-691D-DB49CD41A17A}"/>
              </a:ext>
            </a:extLst>
          </p:cNvPr>
          <p:cNvSpPr txBox="1"/>
          <p:nvPr/>
        </p:nvSpPr>
        <p:spPr>
          <a:xfrm>
            <a:off x="1041729" y="1493520"/>
            <a:ext cx="10266352" cy="3293209"/>
          </a:xfrm>
          <a:prstGeom prst="rect">
            <a:avLst/>
          </a:prstGeom>
          <a:noFill/>
        </p:spPr>
        <p:txBody>
          <a:bodyPr wrap="square">
            <a:spAutoFit/>
          </a:bodyPr>
          <a:lstStyle/>
          <a:p>
            <a:pPr algn="just"/>
            <a:r>
              <a:rPr lang="en-US" sz="1600" dirty="0"/>
              <a:t>Social media platforms, particularly Twitter, have become powerful channels for individuals to express their emotions and opinions[3]. The rapid increase in the volume of tweets presents both an opportunity and a challenge for understanding public sentiment. Leveraging deep learning techniques, especially models like BERT and GPT, enables a nuanced analysis of the emotional tone and opinions conveyed in these tweets. Unlike traditional sentiment analysis methods, which often simplify sentiments into binary classifications, these advanced models can capture the complexities of language, context, and intent inherent in social media conversations[2].</a:t>
            </a:r>
          </a:p>
          <a:p>
            <a:pPr algn="just"/>
            <a:endParaRPr lang="en-US" sz="1600" dirty="0"/>
          </a:p>
          <a:p>
            <a:pPr algn="just"/>
            <a:r>
              <a:rPr lang="en-US" sz="1600" dirty="0"/>
              <a:t>By employing BERT and GPT, this project aims to provide more accurate insights into public opinion on various subjects, including current events, products, and social issues. The analysis goes beyond merely categorizing tweets as positive, negative, or neutral[1]; it seeks to uncover deeper sentiment trends over time. This approach allows for the identification of shifts in public mood and the emergence of new themes, offering valuable data for decision-making in fields such as marketing, politics, and social research.</a:t>
            </a:r>
          </a:p>
        </p:txBody>
      </p:sp>
    </p:spTree>
    <p:extLst>
      <p:ext uri="{BB962C8B-B14F-4D97-AF65-F5344CB8AC3E}">
        <p14:creationId xmlns:p14="http://schemas.microsoft.com/office/powerpoint/2010/main" val="209716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Literature Survey</a:t>
            </a:r>
          </a:p>
        </p:txBody>
      </p:sp>
      <p:graphicFrame>
        <p:nvGraphicFramePr>
          <p:cNvPr id="5" name="Table 4">
            <a:extLst>
              <a:ext uri="{FF2B5EF4-FFF2-40B4-BE49-F238E27FC236}">
                <a16:creationId xmlns:a16="http://schemas.microsoft.com/office/drawing/2014/main" id="{5376504E-FBFF-B561-1561-019A30D545E9}"/>
              </a:ext>
            </a:extLst>
          </p:cNvPr>
          <p:cNvGraphicFramePr>
            <a:graphicFrameLocks noGrp="1"/>
          </p:cNvGraphicFramePr>
          <p:nvPr>
            <p:extLst>
              <p:ext uri="{D42A27DB-BD31-4B8C-83A1-F6EECF244321}">
                <p14:modId xmlns:p14="http://schemas.microsoft.com/office/powerpoint/2010/main" val="3873232424"/>
              </p:ext>
            </p:extLst>
          </p:nvPr>
        </p:nvGraphicFramePr>
        <p:xfrm>
          <a:off x="1084445" y="1259244"/>
          <a:ext cx="10022510" cy="4226560"/>
        </p:xfrm>
        <a:graphic>
          <a:graphicData uri="http://schemas.openxmlformats.org/drawingml/2006/table">
            <a:tbl>
              <a:tblPr firstRow="1" bandRow="1">
                <a:tableStyleId>{5C22544A-7EE6-4342-B048-85BDC9FD1C3A}</a:tableStyleId>
              </a:tblPr>
              <a:tblGrid>
                <a:gridCol w="2004502">
                  <a:extLst>
                    <a:ext uri="{9D8B030D-6E8A-4147-A177-3AD203B41FA5}">
                      <a16:colId xmlns:a16="http://schemas.microsoft.com/office/drawing/2014/main" val="2599801773"/>
                    </a:ext>
                  </a:extLst>
                </a:gridCol>
                <a:gridCol w="2004502">
                  <a:extLst>
                    <a:ext uri="{9D8B030D-6E8A-4147-A177-3AD203B41FA5}">
                      <a16:colId xmlns:a16="http://schemas.microsoft.com/office/drawing/2014/main" val="3796261946"/>
                    </a:ext>
                  </a:extLst>
                </a:gridCol>
                <a:gridCol w="2004502">
                  <a:extLst>
                    <a:ext uri="{9D8B030D-6E8A-4147-A177-3AD203B41FA5}">
                      <a16:colId xmlns:a16="http://schemas.microsoft.com/office/drawing/2014/main" val="4241620664"/>
                    </a:ext>
                  </a:extLst>
                </a:gridCol>
                <a:gridCol w="2004502">
                  <a:extLst>
                    <a:ext uri="{9D8B030D-6E8A-4147-A177-3AD203B41FA5}">
                      <a16:colId xmlns:a16="http://schemas.microsoft.com/office/drawing/2014/main" val="492000460"/>
                    </a:ext>
                  </a:extLst>
                </a:gridCol>
                <a:gridCol w="2004502">
                  <a:extLst>
                    <a:ext uri="{9D8B030D-6E8A-4147-A177-3AD203B41FA5}">
                      <a16:colId xmlns:a16="http://schemas.microsoft.com/office/drawing/2014/main" val="4243839688"/>
                    </a:ext>
                  </a:extLst>
                </a:gridCol>
              </a:tblGrid>
              <a:tr h="370840">
                <a:tc>
                  <a:txBody>
                    <a:bodyPr/>
                    <a:lstStyle/>
                    <a:p>
                      <a:r>
                        <a:rPr lang="en-IN" sz="1400" dirty="0"/>
                        <a:t>Title</a:t>
                      </a:r>
                    </a:p>
                  </a:txBody>
                  <a:tcPr/>
                </a:tc>
                <a:tc>
                  <a:txBody>
                    <a:bodyPr/>
                    <a:lstStyle/>
                    <a:p>
                      <a:r>
                        <a:rPr lang="en-IN" sz="1400" dirty="0"/>
                        <a:t>Year</a:t>
                      </a:r>
                    </a:p>
                  </a:txBody>
                  <a:tcPr/>
                </a:tc>
                <a:tc>
                  <a:txBody>
                    <a:bodyPr/>
                    <a:lstStyle/>
                    <a:p>
                      <a:r>
                        <a:rPr lang="en-IN" sz="1400" dirty="0"/>
                        <a:t>Methodology</a:t>
                      </a:r>
                    </a:p>
                  </a:txBody>
                  <a:tcPr/>
                </a:tc>
                <a:tc>
                  <a:txBody>
                    <a:bodyPr/>
                    <a:lstStyle/>
                    <a:p>
                      <a:r>
                        <a:rPr lang="en-US" sz="1400" dirty="0"/>
                        <a:t>Research Gap</a:t>
                      </a:r>
                      <a:endParaRPr lang="en-IN" sz="1400" dirty="0"/>
                    </a:p>
                  </a:txBody>
                  <a:tcPr/>
                </a:tc>
                <a:tc>
                  <a:txBody>
                    <a:bodyPr/>
                    <a:lstStyle/>
                    <a:p>
                      <a:r>
                        <a:rPr lang="en-IN" sz="1400" dirty="0"/>
                        <a:t>Author</a:t>
                      </a:r>
                    </a:p>
                  </a:txBody>
                  <a:tcPr/>
                </a:tc>
                <a:extLst>
                  <a:ext uri="{0D108BD9-81ED-4DB2-BD59-A6C34878D82A}">
                    <a16:rowId xmlns:a16="http://schemas.microsoft.com/office/drawing/2014/main" val="3131870728"/>
                  </a:ext>
                </a:extLst>
              </a:tr>
              <a:tr h="370840">
                <a:tc>
                  <a:txBody>
                    <a:bodyPr/>
                    <a:lstStyle/>
                    <a:p>
                      <a:r>
                        <a:rPr lang="en-US" sz="1400" dirty="0"/>
                        <a:t>Sentimental analysis of twitter data using machine learning algorithms[5]</a:t>
                      </a:r>
                      <a:endParaRPr lang="en-IN" sz="1400" dirty="0"/>
                    </a:p>
                  </a:txBody>
                  <a:tcPr/>
                </a:tc>
                <a:tc>
                  <a:txBody>
                    <a:bodyPr/>
                    <a:lstStyle/>
                    <a:p>
                      <a:r>
                        <a:rPr lang="en-IN" sz="1400" dirty="0"/>
                        <a:t>2021</a:t>
                      </a:r>
                    </a:p>
                  </a:txBody>
                  <a:tcPr/>
                </a:tc>
                <a:tc>
                  <a:txBody>
                    <a:bodyPr/>
                    <a:lstStyle/>
                    <a:p>
                      <a:r>
                        <a:rPr lang="en-IN" sz="1400" dirty="0"/>
                        <a:t>Logistic Regression, Linear SVC, Random Forest Classifier, KNN</a:t>
                      </a:r>
                    </a:p>
                  </a:txBody>
                  <a:tcPr/>
                </a:tc>
                <a:tc>
                  <a:txBody>
                    <a:bodyPr/>
                    <a:lstStyle/>
                    <a:p>
                      <a:r>
                        <a:rPr lang="en-US" sz="1100" dirty="0"/>
                        <a:t>Existing approaches often rely on basic classification methods, which may not fully capture the complexity of emotions expressed in tweets, indicating a potential for improved accuracy and insights.</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G. Prema </a:t>
                      </a:r>
                      <a:r>
                        <a:rPr lang="en-IN" sz="1400" dirty="0" err="1"/>
                        <a:t>Arokia</a:t>
                      </a:r>
                      <a:r>
                        <a:rPr lang="en-IN" sz="1400" dirty="0"/>
                        <a:t> Mary, M. S. Hema, R. </a:t>
                      </a:r>
                      <a:r>
                        <a:rPr lang="en-IN" sz="1400" dirty="0" err="1"/>
                        <a:t>Maheshprabhu</a:t>
                      </a:r>
                      <a:r>
                        <a:rPr lang="en-IN" sz="1400" dirty="0"/>
                        <a:t>, and M. Nageswara </a:t>
                      </a:r>
                      <a:r>
                        <a:rPr lang="en-IN" sz="1400" dirty="0" err="1"/>
                        <a:t>Guptha</a:t>
                      </a:r>
                      <a:endParaRPr lang="en-IN" sz="1400" dirty="0"/>
                    </a:p>
                    <a:p>
                      <a:endParaRPr lang="en-IN" sz="1400" dirty="0"/>
                    </a:p>
                  </a:txBody>
                  <a:tcPr/>
                </a:tc>
                <a:extLst>
                  <a:ext uri="{0D108BD9-81ED-4DB2-BD59-A6C34878D82A}">
                    <a16:rowId xmlns:a16="http://schemas.microsoft.com/office/drawing/2014/main" val="3158597611"/>
                  </a:ext>
                </a:extLst>
              </a:tr>
              <a:tr h="370840">
                <a:tc>
                  <a:txBody>
                    <a:bodyPr/>
                    <a:lstStyle/>
                    <a:p>
                      <a:r>
                        <a:rPr lang="en-US" sz="1400" dirty="0"/>
                        <a:t>Crime prediction using Twitter sentiment and weather[1]</a:t>
                      </a:r>
                    </a:p>
                  </a:txBody>
                  <a:tcPr/>
                </a:tc>
                <a:tc>
                  <a:txBody>
                    <a:bodyPr/>
                    <a:lstStyle/>
                    <a:p>
                      <a:r>
                        <a:rPr lang="en-US" sz="1400" dirty="0"/>
                        <a:t>2023</a:t>
                      </a:r>
                      <a:endParaRPr lang="en-IN" sz="1400" dirty="0"/>
                    </a:p>
                  </a:txBody>
                  <a:tcPr/>
                </a:tc>
                <a:tc>
                  <a:txBody>
                    <a:bodyPr/>
                    <a:lstStyle/>
                    <a:p>
                      <a:r>
                        <a:rPr lang="en-US" sz="1400" dirty="0"/>
                        <a:t>GPS-Tagged Twitter data, </a:t>
                      </a:r>
                      <a:r>
                        <a:rPr lang="en-IN" sz="1400" dirty="0"/>
                        <a:t>Kernel density estimation, Linear </a:t>
                      </a:r>
                      <a:r>
                        <a:rPr lang="en-IN" sz="1400" dirty="0" err="1"/>
                        <a:t>modeling</a:t>
                      </a:r>
                      <a:endParaRPr lang="en-IN" sz="1400" dirty="0"/>
                    </a:p>
                  </a:txBody>
                  <a:tcPr/>
                </a:tc>
                <a:tc>
                  <a:txBody>
                    <a:bodyPr/>
                    <a:lstStyle/>
                    <a:p>
                      <a:r>
                        <a:rPr lang="en-US" sz="1100" dirty="0"/>
                        <a:t>By failing to account for the emotional context of tweets and environmental conditions, current models overlook critical predictors that could enhance the accuracy of crime forecasting</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X. Chen, Y. Cho, and S. Y. Jang</a:t>
                      </a:r>
                      <a:endParaRPr lang="en-IN" sz="1400" dirty="0"/>
                    </a:p>
                    <a:p>
                      <a:endParaRPr lang="en-IN" sz="1400" dirty="0"/>
                    </a:p>
                  </a:txBody>
                  <a:tcPr/>
                </a:tc>
                <a:extLst>
                  <a:ext uri="{0D108BD9-81ED-4DB2-BD59-A6C34878D82A}">
                    <a16:rowId xmlns:a16="http://schemas.microsoft.com/office/drawing/2014/main" val="2989412354"/>
                  </a:ext>
                </a:extLst>
              </a:tr>
              <a:tr h="370840">
                <a:tc>
                  <a:txBody>
                    <a:bodyPr/>
                    <a:lstStyle/>
                    <a:p>
                      <a:r>
                        <a:rPr lang="en-US" sz="1400" dirty="0"/>
                        <a:t>Advanced NLP techniques for efficient sentiment analysis of us airline twitter data[3]</a:t>
                      </a:r>
                      <a:endParaRPr lang="en-IN" sz="1400" dirty="0"/>
                    </a:p>
                  </a:txBody>
                  <a:tcPr/>
                </a:tc>
                <a:tc>
                  <a:txBody>
                    <a:bodyPr/>
                    <a:lstStyle/>
                    <a:p>
                      <a:r>
                        <a:rPr lang="en-US" sz="1400" dirty="0"/>
                        <a:t>2024</a:t>
                      </a:r>
                      <a:endParaRPr lang="en-IN" sz="1400" dirty="0"/>
                    </a:p>
                  </a:txBody>
                  <a:tcPr/>
                </a:tc>
                <a:tc>
                  <a:txBody>
                    <a:bodyPr/>
                    <a:lstStyle/>
                    <a:p>
                      <a:r>
                        <a:rPr lang="en-IN" sz="1400" dirty="0"/>
                        <a:t>Pre-trained </a:t>
                      </a:r>
                      <a:r>
                        <a:rPr lang="en-IN" sz="1400" dirty="0" err="1"/>
                        <a:t>RoBERTa</a:t>
                      </a:r>
                      <a:r>
                        <a:rPr lang="en-IN" sz="1400" dirty="0"/>
                        <a:t> model, </a:t>
                      </a:r>
                      <a:r>
                        <a:rPr lang="en-IN" sz="1400" dirty="0" err="1"/>
                        <a:t>fastText</a:t>
                      </a:r>
                      <a:r>
                        <a:rPr lang="en-IN" sz="1400" dirty="0"/>
                        <a:t> classifier </a:t>
                      </a:r>
                    </a:p>
                  </a:txBody>
                  <a:tcPr/>
                </a:tc>
                <a:tc>
                  <a:txBody>
                    <a:bodyPr/>
                    <a:lstStyle/>
                    <a:p>
                      <a:r>
                        <a:rPr lang="en-US" sz="1100" dirty="0"/>
                        <a:t>While existing methods address sentiment classification, they often overlook the integration of diverse data sources and nuanced sentiment insights</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 A. </a:t>
                      </a:r>
                      <a:r>
                        <a:rPr lang="en-US" sz="1400" dirty="0" err="1"/>
                        <a:t>Sazan</a:t>
                      </a:r>
                      <a:r>
                        <a:rPr lang="en-US" sz="1400" dirty="0"/>
                        <a:t>, M. Ahmed, T. B. Saad, and M. Roy</a:t>
                      </a:r>
                      <a:endParaRPr lang="en-IN" sz="1400" dirty="0"/>
                    </a:p>
                    <a:p>
                      <a:endParaRPr lang="en-IN" sz="1400" dirty="0"/>
                    </a:p>
                  </a:txBody>
                  <a:tcPr/>
                </a:tc>
                <a:extLst>
                  <a:ext uri="{0D108BD9-81ED-4DB2-BD59-A6C34878D82A}">
                    <a16:rowId xmlns:a16="http://schemas.microsoft.com/office/drawing/2014/main" val="2432829120"/>
                  </a:ext>
                </a:extLst>
              </a:tr>
            </a:tbl>
          </a:graphicData>
        </a:graphic>
      </p:graphicFrame>
    </p:spTree>
    <p:extLst>
      <p:ext uri="{BB962C8B-B14F-4D97-AF65-F5344CB8AC3E}">
        <p14:creationId xmlns:p14="http://schemas.microsoft.com/office/powerpoint/2010/main" val="255149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Literature Survey</a:t>
            </a:r>
          </a:p>
        </p:txBody>
      </p:sp>
      <p:graphicFrame>
        <p:nvGraphicFramePr>
          <p:cNvPr id="5" name="Table 4">
            <a:extLst>
              <a:ext uri="{FF2B5EF4-FFF2-40B4-BE49-F238E27FC236}">
                <a16:creationId xmlns:a16="http://schemas.microsoft.com/office/drawing/2014/main" id="{5376504E-FBFF-B561-1561-019A30D545E9}"/>
              </a:ext>
            </a:extLst>
          </p:cNvPr>
          <p:cNvGraphicFramePr>
            <a:graphicFrameLocks noGrp="1"/>
          </p:cNvGraphicFramePr>
          <p:nvPr>
            <p:extLst>
              <p:ext uri="{D42A27DB-BD31-4B8C-83A1-F6EECF244321}">
                <p14:modId xmlns:p14="http://schemas.microsoft.com/office/powerpoint/2010/main" val="2697727439"/>
              </p:ext>
            </p:extLst>
          </p:nvPr>
        </p:nvGraphicFramePr>
        <p:xfrm>
          <a:off x="1084445" y="1259244"/>
          <a:ext cx="10022510" cy="3845560"/>
        </p:xfrm>
        <a:graphic>
          <a:graphicData uri="http://schemas.openxmlformats.org/drawingml/2006/table">
            <a:tbl>
              <a:tblPr firstRow="1" bandRow="1">
                <a:tableStyleId>{5C22544A-7EE6-4342-B048-85BDC9FD1C3A}</a:tableStyleId>
              </a:tblPr>
              <a:tblGrid>
                <a:gridCol w="2004502">
                  <a:extLst>
                    <a:ext uri="{9D8B030D-6E8A-4147-A177-3AD203B41FA5}">
                      <a16:colId xmlns:a16="http://schemas.microsoft.com/office/drawing/2014/main" val="2599801773"/>
                    </a:ext>
                  </a:extLst>
                </a:gridCol>
                <a:gridCol w="2004502">
                  <a:extLst>
                    <a:ext uri="{9D8B030D-6E8A-4147-A177-3AD203B41FA5}">
                      <a16:colId xmlns:a16="http://schemas.microsoft.com/office/drawing/2014/main" val="3796261946"/>
                    </a:ext>
                  </a:extLst>
                </a:gridCol>
                <a:gridCol w="2004502">
                  <a:extLst>
                    <a:ext uri="{9D8B030D-6E8A-4147-A177-3AD203B41FA5}">
                      <a16:colId xmlns:a16="http://schemas.microsoft.com/office/drawing/2014/main" val="4241620664"/>
                    </a:ext>
                  </a:extLst>
                </a:gridCol>
                <a:gridCol w="2004502">
                  <a:extLst>
                    <a:ext uri="{9D8B030D-6E8A-4147-A177-3AD203B41FA5}">
                      <a16:colId xmlns:a16="http://schemas.microsoft.com/office/drawing/2014/main" val="492000460"/>
                    </a:ext>
                  </a:extLst>
                </a:gridCol>
                <a:gridCol w="2004502">
                  <a:extLst>
                    <a:ext uri="{9D8B030D-6E8A-4147-A177-3AD203B41FA5}">
                      <a16:colId xmlns:a16="http://schemas.microsoft.com/office/drawing/2014/main" val="4243839688"/>
                    </a:ext>
                  </a:extLst>
                </a:gridCol>
              </a:tblGrid>
              <a:tr h="370840">
                <a:tc>
                  <a:txBody>
                    <a:bodyPr/>
                    <a:lstStyle/>
                    <a:p>
                      <a:r>
                        <a:rPr lang="en-IN" sz="1400" dirty="0"/>
                        <a:t>Title</a:t>
                      </a:r>
                    </a:p>
                  </a:txBody>
                  <a:tcPr/>
                </a:tc>
                <a:tc>
                  <a:txBody>
                    <a:bodyPr/>
                    <a:lstStyle/>
                    <a:p>
                      <a:r>
                        <a:rPr lang="en-IN" sz="1400" dirty="0"/>
                        <a:t>Year</a:t>
                      </a:r>
                    </a:p>
                  </a:txBody>
                  <a:tcPr/>
                </a:tc>
                <a:tc>
                  <a:txBody>
                    <a:bodyPr/>
                    <a:lstStyle/>
                    <a:p>
                      <a:r>
                        <a:rPr lang="en-IN" sz="1400" dirty="0"/>
                        <a:t>Methodology</a:t>
                      </a:r>
                    </a:p>
                  </a:txBody>
                  <a:tcPr/>
                </a:tc>
                <a:tc>
                  <a:txBody>
                    <a:bodyPr/>
                    <a:lstStyle/>
                    <a:p>
                      <a:r>
                        <a:rPr lang="en-US" sz="1400" dirty="0"/>
                        <a:t>Research Gap</a:t>
                      </a:r>
                      <a:endParaRPr lang="en-IN" sz="1400" dirty="0"/>
                    </a:p>
                  </a:txBody>
                  <a:tcPr/>
                </a:tc>
                <a:tc>
                  <a:txBody>
                    <a:bodyPr/>
                    <a:lstStyle/>
                    <a:p>
                      <a:r>
                        <a:rPr lang="en-IN" sz="1400" dirty="0"/>
                        <a:t>Author</a:t>
                      </a:r>
                    </a:p>
                  </a:txBody>
                  <a:tcPr/>
                </a:tc>
                <a:extLst>
                  <a:ext uri="{0D108BD9-81ED-4DB2-BD59-A6C34878D82A}">
                    <a16:rowId xmlns:a16="http://schemas.microsoft.com/office/drawing/2014/main" val="3131870728"/>
                  </a:ext>
                </a:extLst>
              </a:tr>
              <a:tr h="370840">
                <a:tc>
                  <a:txBody>
                    <a:bodyPr/>
                    <a:lstStyle/>
                    <a:p>
                      <a:r>
                        <a:rPr lang="en-US" sz="1400" dirty="0"/>
                        <a:t>Question answering system for healthcare information based on </a:t>
                      </a:r>
                      <a:r>
                        <a:rPr lang="en-US" sz="1400" dirty="0" err="1"/>
                        <a:t>bert</a:t>
                      </a:r>
                      <a:r>
                        <a:rPr lang="en-US" sz="1400" dirty="0"/>
                        <a:t> and </a:t>
                      </a:r>
                      <a:r>
                        <a:rPr lang="en-US" sz="1400" dirty="0" err="1"/>
                        <a:t>gpt</a:t>
                      </a:r>
                      <a:r>
                        <a:rPr lang="en-US" sz="1400" dirty="0"/>
                        <a:t>[1]</a:t>
                      </a:r>
                      <a:endParaRPr lang="en-IN" sz="1400" dirty="0"/>
                    </a:p>
                  </a:txBody>
                  <a:tcPr/>
                </a:tc>
                <a:tc>
                  <a:txBody>
                    <a:bodyPr/>
                    <a:lstStyle/>
                    <a:p>
                      <a:r>
                        <a:rPr lang="en-US" sz="1400" dirty="0"/>
                        <a:t>2023</a:t>
                      </a:r>
                      <a:endParaRPr lang="en-IN" sz="1400" dirty="0"/>
                    </a:p>
                  </a:txBody>
                  <a:tcPr/>
                </a:tc>
                <a:tc>
                  <a:txBody>
                    <a:bodyPr/>
                    <a:lstStyle/>
                    <a:p>
                      <a:r>
                        <a:rPr lang="en-US" sz="1400" dirty="0"/>
                        <a:t>BERT, GPT-2, </a:t>
                      </a:r>
                      <a:r>
                        <a:rPr lang="en-IN" sz="1400" dirty="0"/>
                        <a:t>Intellectual Q&amp;A pairs</a:t>
                      </a:r>
                    </a:p>
                  </a:txBody>
                  <a:tcPr/>
                </a:tc>
                <a:tc>
                  <a:txBody>
                    <a:bodyPr/>
                    <a:lstStyle/>
                    <a:p>
                      <a:r>
                        <a:rPr lang="en-US" sz="1200" dirty="0"/>
                        <a:t>The research gap in this study lies in the underutilization of advanced natural language processing techniques, specifically the integration of BERT and GPT-2, for automating healthcare-related question-and-answer systems</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 W. Jeong, C. G. Kim, and T. K. </a:t>
                      </a:r>
                      <a:r>
                        <a:rPr lang="en-US" sz="1400" dirty="0" err="1"/>
                        <a:t>Whangbo</a:t>
                      </a:r>
                      <a:endParaRPr lang="en-IN" sz="1400" dirty="0"/>
                    </a:p>
                    <a:p>
                      <a:endParaRPr lang="en-IN" sz="1400" dirty="0"/>
                    </a:p>
                  </a:txBody>
                  <a:tcPr/>
                </a:tc>
                <a:extLst>
                  <a:ext uri="{0D108BD9-81ED-4DB2-BD59-A6C34878D82A}">
                    <a16:rowId xmlns:a16="http://schemas.microsoft.com/office/drawing/2014/main" val="1184267851"/>
                  </a:ext>
                </a:extLst>
              </a:tr>
              <a:tr h="370840">
                <a:tc>
                  <a:txBody>
                    <a:bodyPr/>
                    <a:lstStyle/>
                    <a:p>
                      <a:r>
                        <a:rPr lang="en-US" sz="1400" dirty="0"/>
                        <a:t>Exhibiting the explicit aspects in twitter sentimental data[1]</a:t>
                      </a:r>
                      <a:endParaRPr lang="en-IN" sz="1400" dirty="0"/>
                    </a:p>
                  </a:txBody>
                  <a:tcPr/>
                </a:tc>
                <a:tc>
                  <a:txBody>
                    <a:bodyPr/>
                    <a:lstStyle/>
                    <a:p>
                      <a:r>
                        <a:rPr lang="en-US" sz="1400" dirty="0"/>
                        <a:t>2023</a:t>
                      </a:r>
                      <a:endParaRPr lang="en-IN" sz="1400" dirty="0"/>
                    </a:p>
                  </a:txBody>
                  <a:tcPr/>
                </a:tc>
                <a:tc>
                  <a:txBody>
                    <a:bodyPr/>
                    <a:lstStyle/>
                    <a:p>
                      <a:r>
                        <a:rPr lang="en-US" sz="1400" dirty="0"/>
                        <a:t>Sentiment Analysis, NLP, ML Techniques</a:t>
                      </a:r>
                      <a:endParaRPr lang="en-IN" sz="1400" dirty="0"/>
                    </a:p>
                  </a:txBody>
                  <a:tcPr/>
                </a:tc>
                <a:tc>
                  <a:txBody>
                    <a:bodyPr/>
                    <a:lstStyle/>
                    <a:p>
                      <a:r>
                        <a:rPr lang="en-US" sz="1200" dirty="0"/>
                        <a:t>These methods often overlook the complexities of emotional states, highlighting the need for comprehensive approach that enhance the accuracy of sentiment interpretation.</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 Jayanthi and S. S. Arumugam</a:t>
                      </a:r>
                      <a:endParaRPr lang="en-IN" sz="1400" dirty="0"/>
                    </a:p>
                    <a:p>
                      <a:endParaRPr lang="en-IN" sz="1400" dirty="0"/>
                    </a:p>
                  </a:txBody>
                  <a:tcPr/>
                </a:tc>
                <a:extLst>
                  <a:ext uri="{0D108BD9-81ED-4DB2-BD59-A6C34878D82A}">
                    <a16:rowId xmlns:a16="http://schemas.microsoft.com/office/drawing/2014/main" val="2846612911"/>
                  </a:ext>
                </a:extLst>
              </a:tr>
            </a:tbl>
          </a:graphicData>
        </a:graphic>
      </p:graphicFrame>
    </p:spTree>
    <p:extLst>
      <p:ext uri="{BB962C8B-B14F-4D97-AF65-F5344CB8AC3E}">
        <p14:creationId xmlns:p14="http://schemas.microsoft.com/office/powerpoint/2010/main" val="263512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Motivation for Study</a:t>
            </a:r>
          </a:p>
        </p:txBody>
      </p:sp>
      <p:sp>
        <p:nvSpPr>
          <p:cNvPr id="4" name="TextBox 3">
            <a:extLst>
              <a:ext uri="{FF2B5EF4-FFF2-40B4-BE49-F238E27FC236}">
                <a16:creationId xmlns:a16="http://schemas.microsoft.com/office/drawing/2014/main" id="{7BDCC82C-5808-5111-691D-DB49CD41A17A}"/>
              </a:ext>
            </a:extLst>
          </p:cNvPr>
          <p:cNvSpPr txBox="1"/>
          <p:nvPr/>
        </p:nvSpPr>
        <p:spPr>
          <a:xfrm>
            <a:off x="1041729" y="1493520"/>
            <a:ext cx="10266352" cy="3046988"/>
          </a:xfrm>
          <a:prstGeom prst="rect">
            <a:avLst/>
          </a:prstGeom>
          <a:noFill/>
        </p:spPr>
        <p:txBody>
          <a:bodyPr wrap="square">
            <a:spAutoFit/>
          </a:bodyPr>
          <a:lstStyle/>
          <a:p>
            <a:pPr algn="just"/>
            <a:r>
              <a:rPr lang="en-US" sz="1600" dirty="0"/>
              <a:t>The motivation behind this study lies in the need to explore and harness state-of-the-art deep learning models such as BERT and GPT for sentiment analysis[3]. Traditional machine learning algorithms, while effective, often fall short when dealing with the complexities of natural language, especially in social media contexts where sarcasm, slang, and evolving trends complicate the interpretation of sentiment. By leveraging the power of BERT and GPT, which have revolutionized natural language understanding, this project aims to improve the accuracy and depth of sentiment analysis for Twitter data[1]</a:t>
            </a:r>
          </a:p>
          <a:p>
            <a:pPr algn="just"/>
            <a:endParaRPr lang="en-US" sz="1600" dirty="0"/>
          </a:p>
          <a:p>
            <a:pPr algn="just"/>
            <a:r>
              <a:rPr lang="en-US" sz="1600" dirty="0"/>
              <a:t>Specifically, the project’s goal is to investigate the differences in performance between BERT and GPT, two leading transformer-based models, and compare their ability to classify sentiments accurately. The motivation also extends to understanding how these models can be applied in real-time scenarios where businesses, political analysts, and other stakeholders can derive actionable insights from the sentiment expressed on Twitter[5].</a:t>
            </a:r>
          </a:p>
        </p:txBody>
      </p:sp>
    </p:spTree>
    <p:extLst>
      <p:ext uri="{BB962C8B-B14F-4D97-AF65-F5344CB8AC3E}">
        <p14:creationId xmlns:p14="http://schemas.microsoft.com/office/powerpoint/2010/main" val="248983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Problem Statement</a:t>
            </a:r>
          </a:p>
        </p:txBody>
      </p:sp>
      <p:sp>
        <p:nvSpPr>
          <p:cNvPr id="4" name="TextBox 3">
            <a:extLst>
              <a:ext uri="{FF2B5EF4-FFF2-40B4-BE49-F238E27FC236}">
                <a16:creationId xmlns:a16="http://schemas.microsoft.com/office/drawing/2014/main" id="{7BDCC82C-5808-5111-691D-DB49CD41A17A}"/>
              </a:ext>
            </a:extLst>
          </p:cNvPr>
          <p:cNvSpPr txBox="1"/>
          <p:nvPr/>
        </p:nvSpPr>
        <p:spPr>
          <a:xfrm>
            <a:off x="1041729" y="1454192"/>
            <a:ext cx="10266352" cy="2800767"/>
          </a:xfrm>
          <a:prstGeom prst="rect">
            <a:avLst/>
          </a:prstGeom>
          <a:noFill/>
        </p:spPr>
        <p:txBody>
          <a:bodyPr wrap="square">
            <a:spAutoFit/>
          </a:bodyPr>
          <a:lstStyle/>
          <a:p>
            <a:pPr algn="just"/>
            <a:r>
              <a:rPr lang="en-US" sz="1600" dirty="0"/>
              <a:t>The problem this study addresses is twofold: </a:t>
            </a:r>
          </a:p>
          <a:p>
            <a:pPr algn="just"/>
            <a:endParaRPr lang="en-US" sz="1600" dirty="0"/>
          </a:p>
          <a:p>
            <a:pPr marL="342900" indent="-342900" algn="just">
              <a:buAutoNum type="arabicPeriod"/>
            </a:pPr>
            <a:r>
              <a:rPr lang="en-US" sz="1600" b="1" dirty="0"/>
              <a:t>Comparative Evaluation:</a:t>
            </a:r>
            <a:r>
              <a:rPr lang="en-US" sz="1600" dirty="0"/>
              <a:t> Evaluate the performance of BERT and GPT in classifying sentiment on Twitter data, considering the platform’s unique linguistic challenges. </a:t>
            </a:r>
          </a:p>
          <a:p>
            <a:pPr marL="342900" indent="-342900" algn="just">
              <a:buAutoNum type="arabicPeriod"/>
            </a:pPr>
            <a:endParaRPr lang="en-US" sz="1600" dirty="0"/>
          </a:p>
          <a:p>
            <a:pPr marL="342900" indent="-342900" algn="just">
              <a:buAutoNum type="arabicPeriod"/>
            </a:pPr>
            <a:r>
              <a:rPr lang="en-US" sz="1600" b="1" dirty="0"/>
              <a:t>Model Effectiveness:</a:t>
            </a:r>
            <a:r>
              <a:rPr lang="en-US" sz="1600" dirty="0"/>
              <a:t> Determine which model provides more accurate and contextually relevant sentiment analysis, and identify the conditions under which one outperforms the other. [7]</a:t>
            </a:r>
          </a:p>
          <a:p>
            <a:pPr marL="342900" indent="-342900" algn="just">
              <a:buAutoNum type="arabicPeriod"/>
            </a:pPr>
            <a:endParaRPr lang="en-US" sz="1600" dirty="0"/>
          </a:p>
          <a:p>
            <a:pPr algn="just"/>
            <a:r>
              <a:rPr lang="en-US" sz="1600" dirty="0"/>
              <a:t>This study aims to provide insights into selecting the most effective model for Twitter based sentiment analysis, contributing to both academic research and practical applications in industries relying on real-time sentiment analysis for decision-making.</a:t>
            </a:r>
          </a:p>
        </p:txBody>
      </p:sp>
    </p:spTree>
    <p:extLst>
      <p:ext uri="{BB962C8B-B14F-4D97-AF65-F5344CB8AC3E}">
        <p14:creationId xmlns:p14="http://schemas.microsoft.com/office/powerpoint/2010/main" val="260397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Research Objectives</a:t>
            </a:r>
          </a:p>
        </p:txBody>
      </p:sp>
      <p:sp>
        <p:nvSpPr>
          <p:cNvPr id="4" name="TextBox 3">
            <a:extLst>
              <a:ext uri="{FF2B5EF4-FFF2-40B4-BE49-F238E27FC236}">
                <a16:creationId xmlns:a16="http://schemas.microsoft.com/office/drawing/2014/main" id="{7BDCC82C-5808-5111-691D-DB49CD41A17A}"/>
              </a:ext>
            </a:extLst>
          </p:cNvPr>
          <p:cNvSpPr txBox="1"/>
          <p:nvPr/>
        </p:nvSpPr>
        <p:spPr>
          <a:xfrm>
            <a:off x="1041729" y="1454192"/>
            <a:ext cx="10266352" cy="3293209"/>
          </a:xfrm>
          <a:prstGeom prst="rect">
            <a:avLst/>
          </a:prstGeom>
          <a:noFill/>
        </p:spPr>
        <p:txBody>
          <a:bodyPr wrap="square">
            <a:spAutoFit/>
          </a:bodyPr>
          <a:lstStyle/>
          <a:p>
            <a:pPr algn="just"/>
            <a:r>
              <a:rPr lang="en-US" sz="1600" dirty="0"/>
              <a:t>The specific research objectives are as follows: </a:t>
            </a:r>
          </a:p>
          <a:p>
            <a:pPr algn="just"/>
            <a:endParaRPr lang="en-US" sz="1600" dirty="0"/>
          </a:p>
          <a:p>
            <a:pPr marL="342900" indent="-342900" algn="just">
              <a:buAutoNum type="arabicPeriod"/>
            </a:pPr>
            <a:r>
              <a:rPr lang="en-US" sz="1600" b="1" dirty="0"/>
              <a:t>To analyze the performance of BERT and GPT in sentiment classification:</a:t>
            </a:r>
            <a:r>
              <a:rPr lang="en-US" sz="1600" dirty="0"/>
              <a:t> This objective focuses on assessing the accuracy, precision, recall, and overall effectiveness of both models in classifying sentiments (positive, negative, or neutral) from Twitter data. </a:t>
            </a:r>
          </a:p>
          <a:p>
            <a:pPr marL="342900" indent="-342900" algn="just">
              <a:buAutoNum type="arabicPeriod"/>
            </a:pPr>
            <a:endParaRPr lang="en-US" sz="1600" dirty="0"/>
          </a:p>
          <a:p>
            <a:pPr marL="342900" indent="-342900" algn="just">
              <a:buAutoNum type="arabicPeriod"/>
            </a:pPr>
            <a:r>
              <a:rPr lang="en-US" sz="1600" b="1" dirty="0"/>
              <a:t>To identify challenges in applying BERT and GPT for social media sentiment analysis:</a:t>
            </a:r>
            <a:r>
              <a:rPr lang="en-US" sz="1600" dirty="0"/>
              <a:t> This involves investigating the limitations and difficulties of using these models on informal, unstructured text such as tweets, including issues related to sarcasm, slang, and real-time trends.</a:t>
            </a:r>
          </a:p>
          <a:p>
            <a:pPr marL="342900" indent="-342900" algn="just">
              <a:buAutoNum type="arabicPeriod"/>
            </a:pPr>
            <a:endParaRPr lang="en-US" sz="1600" dirty="0"/>
          </a:p>
          <a:p>
            <a:pPr marL="342900" indent="-342900" algn="just">
              <a:buAutoNum type="arabicPeriod"/>
            </a:pPr>
            <a:r>
              <a:rPr lang="en-US" sz="1600" b="1" dirty="0"/>
              <a:t>To compare the strengths and weaknesses of BERT and GPT for sentiment analysis:</a:t>
            </a:r>
            <a:r>
              <a:rPr lang="en-US" sz="1600" dirty="0"/>
              <a:t> This objective aims to determine the specific scenarios where one model outperforms the other, highlighting factors such as dataset size, text length, and the complexity of sentiment expressions</a:t>
            </a:r>
          </a:p>
        </p:txBody>
      </p:sp>
    </p:spTree>
    <p:extLst>
      <p:ext uri="{BB962C8B-B14F-4D97-AF65-F5344CB8AC3E}">
        <p14:creationId xmlns:p14="http://schemas.microsoft.com/office/powerpoint/2010/main" val="367542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Title 1">
            <a:extLst>
              <a:ext uri="{FF2B5EF4-FFF2-40B4-BE49-F238E27FC236}">
                <a16:creationId xmlns:a16="http://schemas.microsoft.com/office/drawing/2014/main" id="{CCD496B0-D73B-1807-7434-E7674B3E6B6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Research Objectives</a:t>
            </a:r>
          </a:p>
        </p:txBody>
      </p:sp>
      <p:sp>
        <p:nvSpPr>
          <p:cNvPr id="4" name="TextBox 3">
            <a:extLst>
              <a:ext uri="{FF2B5EF4-FFF2-40B4-BE49-F238E27FC236}">
                <a16:creationId xmlns:a16="http://schemas.microsoft.com/office/drawing/2014/main" id="{7BDCC82C-5808-5111-691D-DB49CD41A17A}"/>
              </a:ext>
            </a:extLst>
          </p:cNvPr>
          <p:cNvSpPr txBox="1"/>
          <p:nvPr/>
        </p:nvSpPr>
        <p:spPr>
          <a:xfrm>
            <a:off x="1041729" y="1454192"/>
            <a:ext cx="10266352" cy="3046988"/>
          </a:xfrm>
          <a:prstGeom prst="rect">
            <a:avLst/>
          </a:prstGeom>
          <a:noFill/>
        </p:spPr>
        <p:txBody>
          <a:bodyPr wrap="square">
            <a:spAutoFit/>
          </a:bodyPr>
          <a:lstStyle/>
          <a:p>
            <a:pPr algn="just"/>
            <a:r>
              <a:rPr lang="en-US" sz="1600" dirty="0"/>
              <a:t>The specific research objectives are as follows: </a:t>
            </a:r>
          </a:p>
          <a:p>
            <a:pPr algn="just"/>
            <a:endParaRPr lang="en-US" sz="1600" dirty="0"/>
          </a:p>
          <a:p>
            <a:pPr algn="just"/>
            <a:r>
              <a:rPr lang="en-US" sz="1600" dirty="0"/>
              <a:t>4.    </a:t>
            </a:r>
            <a:r>
              <a:rPr lang="en-US" sz="1600" b="1" dirty="0"/>
              <a:t>To provide recommendations for improving sentiment analysis using BERT and GPT:</a:t>
            </a:r>
            <a:r>
              <a:rPr lang="en-US" sz="1600" dirty="0"/>
              <a:t> Based on the findings, this objective seeks to offer practical guidelines for future implementations, optimizing model selection and usage for social media sentiment analysis tasks[9]. </a:t>
            </a:r>
          </a:p>
          <a:p>
            <a:pPr marL="342900" indent="-342900" algn="just">
              <a:buAutoNum type="arabicPeriod"/>
            </a:pPr>
            <a:endParaRPr lang="en-US" sz="1600" dirty="0"/>
          </a:p>
          <a:p>
            <a:pPr marL="342900" indent="-342900" algn="just">
              <a:buAutoNum type="arabicPeriod" startAt="5"/>
            </a:pPr>
            <a:r>
              <a:rPr lang="en-US" sz="1600" b="1" dirty="0"/>
              <a:t>To contribute to the broader field of natural language processing:</a:t>
            </a:r>
            <a:r>
              <a:rPr lang="en-US" sz="1600" dirty="0"/>
              <a:t> The final objective is to enhance understanding of transformer-based models in NLP applications, particularly for real-world, real-time data analysis in highly dynamic environments like Twitter.</a:t>
            </a:r>
          </a:p>
          <a:p>
            <a:pPr marL="342900" indent="-342900" algn="just">
              <a:buAutoNum type="arabicPeriod" startAt="5"/>
            </a:pPr>
            <a:endParaRPr lang="en-US" sz="1600" dirty="0"/>
          </a:p>
          <a:p>
            <a:pPr algn="just"/>
            <a:r>
              <a:rPr lang="en-US" sz="1600" dirty="0"/>
              <a:t>By achieving these objectives, this study aims to advance the application of transformer-based models in sentiment analysis, providing deeper insights into their capabilities and limitations.</a:t>
            </a:r>
          </a:p>
        </p:txBody>
      </p:sp>
    </p:spTree>
    <p:extLst>
      <p:ext uri="{BB962C8B-B14F-4D97-AF65-F5344CB8AC3E}">
        <p14:creationId xmlns:p14="http://schemas.microsoft.com/office/powerpoint/2010/main" val="2188353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1934</TotalTime>
  <Words>2195</Words>
  <Application>Microsoft Office PowerPoint</Application>
  <PresentationFormat>Widescreen</PresentationFormat>
  <Paragraphs>198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placement@coep.ac.in</dc:creator>
  <dc:description/>
  <cp:lastModifiedBy>Manthan varma</cp:lastModifiedBy>
  <cp:revision>239</cp:revision>
  <cp:lastPrinted>2023-06-28T09:01:52Z</cp:lastPrinted>
  <dcterms:created xsi:type="dcterms:W3CDTF">2022-09-11T17:44:27Z</dcterms:created>
  <dcterms:modified xsi:type="dcterms:W3CDTF">2024-10-21T05:21:13Z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