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56" r:id="rId2"/>
    <p:sldId id="259" r:id="rId3"/>
    <p:sldId id="260" r:id="rId4"/>
    <p:sldId id="258" r:id="rId5"/>
    <p:sldId id="264" r:id="rId6"/>
    <p:sldId id="312" r:id="rId7"/>
    <p:sldId id="265" r:id="rId8"/>
    <p:sldId id="313" r:id="rId9"/>
    <p:sldId id="268" r:id="rId10"/>
    <p:sldId id="270" r:id="rId11"/>
  </p:sldIdLst>
  <p:sldSz cx="9144000" cy="5143500" type="screen16x9"/>
  <p:notesSz cx="6858000" cy="9144000"/>
  <p:embeddedFontLst>
    <p:embeddedFont>
      <p:font typeface="Palanquin" panose="020B0004020203020204" pitchFamily="34" charset="0"/>
      <p:regular r:id="rId13"/>
      <p:bold r:id="rId14"/>
    </p:embeddedFont>
    <p:embeddedFont>
      <p:font typeface="Signika"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7C3D89-82AF-4C37-82CB-533042B7E192}">
  <a:tblStyle styleId="{B07C3D89-82AF-4C37-82CB-533042B7E1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4e9ec567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4e9ec567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3ee93297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3ee93297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93ee93297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93ee93297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93ee93297a_0_24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93ee93297a_0_24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93ee93297a_0_24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93ee93297a_0_24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slide" Target="../slides/slide9.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4750" y="987975"/>
            <a:ext cx="4546200" cy="2577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4875" y="3455700"/>
            <a:ext cx="4546200" cy="4272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102075" y="4669125"/>
            <a:ext cx="1157700" cy="115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20850" y="234100"/>
            <a:ext cx="610800" cy="61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484250" y="4604000"/>
            <a:ext cx="357600" cy="35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25375" y="234100"/>
            <a:ext cx="610800" cy="6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3">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13347" y="1928053"/>
            <a:ext cx="4699500" cy="755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 name="Google Shape;104;p17"/>
          <p:cNvSpPr txBox="1">
            <a:spLocks noGrp="1"/>
          </p:cNvSpPr>
          <p:nvPr>
            <p:ph type="title" idx="2" hasCustomPrompt="1"/>
          </p:nvPr>
        </p:nvSpPr>
        <p:spPr>
          <a:xfrm>
            <a:off x="713225" y="620840"/>
            <a:ext cx="4699800" cy="1413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5" name="Google Shape;105;p17"/>
          <p:cNvSpPr txBox="1">
            <a:spLocks noGrp="1"/>
          </p:cNvSpPr>
          <p:nvPr>
            <p:ph type="subTitle" idx="1"/>
          </p:nvPr>
        </p:nvSpPr>
        <p:spPr>
          <a:xfrm>
            <a:off x="713325" y="32044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6" name="Google Shape;106;p17"/>
          <p:cNvSpPr txBox="1">
            <a:spLocks noGrp="1"/>
          </p:cNvSpPr>
          <p:nvPr>
            <p:ph type="subTitle" idx="3"/>
          </p:nvPr>
        </p:nvSpPr>
        <p:spPr>
          <a:xfrm>
            <a:off x="713325" y="2759665"/>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CUSTOM_3_1">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635025" y="1710253"/>
            <a:ext cx="3873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9" name="Google Shape;109;p18"/>
          <p:cNvSpPr txBox="1">
            <a:spLocks noGrp="1"/>
          </p:cNvSpPr>
          <p:nvPr>
            <p:ph type="title" idx="2" hasCustomPrompt="1"/>
          </p:nvPr>
        </p:nvSpPr>
        <p:spPr>
          <a:xfrm>
            <a:off x="2634925" y="532738"/>
            <a:ext cx="3874200" cy="141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0" name="Google Shape;110;p18"/>
          <p:cNvSpPr txBox="1">
            <a:spLocks noGrp="1"/>
          </p:cNvSpPr>
          <p:nvPr>
            <p:ph type="subTitle" idx="1"/>
          </p:nvPr>
        </p:nvSpPr>
        <p:spPr>
          <a:xfrm>
            <a:off x="2222200" y="29866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1" name="Google Shape;111;p18"/>
          <p:cNvSpPr txBox="1">
            <a:spLocks noGrp="1"/>
          </p:cNvSpPr>
          <p:nvPr>
            <p:ph type="subTitle" idx="3"/>
          </p:nvPr>
        </p:nvSpPr>
        <p:spPr>
          <a:xfrm>
            <a:off x="2635007" y="2541865"/>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2"/>
          <p:cNvSpPr/>
          <p:nvPr/>
        </p:nvSpPr>
        <p:spPr>
          <a:xfrm>
            <a:off x="8482675" y="2888050"/>
            <a:ext cx="456300" cy="456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14675" y="2086400"/>
            <a:ext cx="418800" cy="418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7489825" y="17350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3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5_1">
    <p:spTree>
      <p:nvGrpSpPr>
        <p:cNvPr id="1" name="Shape 138"/>
        <p:cNvGrpSpPr/>
        <p:nvPr/>
      </p:nvGrpSpPr>
      <p:grpSpPr>
        <a:xfrm>
          <a:off x="0" y="0"/>
          <a:ext cx="0" cy="0"/>
          <a:chOff x="0" y="0"/>
          <a:chExt cx="0" cy="0"/>
        </a:xfrm>
      </p:grpSpPr>
      <p:sp>
        <p:nvSpPr>
          <p:cNvPr id="139" name="Google Shape;139;p25"/>
          <p:cNvSpPr/>
          <p:nvPr/>
        </p:nvSpPr>
        <p:spPr>
          <a:xfrm>
            <a:off x="8524150" y="1232025"/>
            <a:ext cx="1088100" cy="108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5"/>
          <p:cNvSpPr/>
          <p:nvPr/>
        </p:nvSpPr>
        <p:spPr>
          <a:xfrm>
            <a:off x="-431825" y="3851325"/>
            <a:ext cx="1088100" cy="108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1363550" y="84175"/>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5_1_1">
    <p:spTree>
      <p:nvGrpSpPr>
        <p:cNvPr id="1" name="Shape 142"/>
        <p:cNvGrpSpPr/>
        <p:nvPr/>
      </p:nvGrpSpPr>
      <p:grpSpPr>
        <a:xfrm>
          <a:off x="0" y="0"/>
          <a:ext cx="0" cy="0"/>
          <a:chOff x="0" y="0"/>
          <a:chExt cx="0" cy="0"/>
        </a:xfrm>
      </p:grpSpPr>
      <p:sp>
        <p:nvSpPr>
          <p:cNvPr id="143" name="Google Shape;143;p26"/>
          <p:cNvSpPr/>
          <p:nvPr/>
        </p:nvSpPr>
        <p:spPr>
          <a:xfrm>
            <a:off x="676950" y="151150"/>
            <a:ext cx="776700" cy="77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390225" y="4293125"/>
            <a:ext cx="1601700" cy="160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8030725" y="1257250"/>
            <a:ext cx="912000" cy="912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5_1_1_1">
    <p:spTree>
      <p:nvGrpSpPr>
        <p:cNvPr id="1" name="Shape 146"/>
        <p:cNvGrpSpPr/>
        <p:nvPr/>
      </p:nvGrpSpPr>
      <p:grpSpPr>
        <a:xfrm>
          <a:off x="0" y="0"/>
          <a:ext cx="0" cy="0"/>
          <a:chOff x="0" y="0"/>
          <a:chExt cx="0" cy="0"/>
        </a:xfrm>
      </p:grpSpPr>
      <p:sp>
        <p:nvSpPr>
          <p:cNvPr id="147" name="Google Shape;147;p27"/>
          <p:cNvSpPr/>
          <p:nvPr/>
        </p:nvSpPr>
        <p:spPr>
          <a:xfrm>
            <a:off x="7539900" y="3535550"/>
            <a:ext cx="965700" cy="9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6274125" y="-381700"/>
            <a:ext cx="1647600" cy="164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223100" y="3504650"/>
            <a:ext cx="1463100" cy="146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592125" y="328975"/>
            <a:ext cx="609900" cy="6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731172" y="1943338"/>
            <a:ext cx="4699500" cy="755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31050" y="636125"/>
            <a:ext cx="4699800" cy="14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3731150" y="32197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9" name="Google Shape;19;p3"/>
          <p:cNvSpPr txBox="1">
            <a:spLocks noGrp="1"/>
          </p:cNvSpPr>
          <p:nvPr>
            <p:ph type="subTitle" idx="3"/>
          </p:nvPr>
        </p:nvSpPr>
        <p:spPr>
          <a:xfrm>
            <a:off x="3731150" y="2774950"/>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6"/>
          <p:cNvSpPr/>
          <p:nvPr/>
        </p:nvSpPr>
        <p:spPr>
          <a:xfrm>
            <a:off x="8740750" y="4072000"/>
            <a:ext cx="291600" cy="2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065075" y="602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103750" y="2539350"/>
            <a:ext cx="291600" cy="29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2591550" y="1470395"/>
            <a:ext cx="3960900" cy="576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591550" y="2048721"/>
            <a:ext cx="3960900" cy="14592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13">
            <a:hlinkClick r:id="rId2" action="ppaction://hlinksldjump"/>
          </p:cNvPr>
          <p:cNvSpPr txBox="1">
            <a:spLocks noGrp="1"/>
          </p:cNvSpPr>
          <p:nvPr>
            <p:ph type="title" idx="2" hasCustomPrompt="1"/>
          </p:nvPr>
        </p:nvSpPr>
        <p:spPr>
          <a:xfrm>
            <a:off x="71322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1" name="Google Shape;61;p13">
            <a:hlinkClick r:id="rId2" action="ppaction://hlinksldjump"/>
          </p:cNvPr>
          <p:cNvSpPr txBox="1">
            <a:spLocks noGrp="1"/>
          </p:cNvSpPr>
          <p:nvPr>
            <p:ph type="title" idx="3"/>
          </p:nvPr>
        </p:nvSpPr>
        <p:spPr>
          <a:xfrm>
            <a:off x="1636585" y="1787250"/>
            <a:ext cx="1684500" cy="4365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1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2" name="Google Shape;62;p13">
            <a:hlinkClick r:id="rId2" action="ppaction://hlinksldjump"/>
          </p:cNvPr>
          <p:cNvSpPr txBox="1">
            <a:spLocks noGrp="1"/>
          </p:cNvSpPr>
          <p:nvPr>
            <p:ph type="subTitle" idx="1"/>
          </p:nvPr>
        </p:nvSpPr>
        <p:spPr>
          <a:xfrm>
            <a:off x="1636576" y="2062667"/>
            <a:ext cx="1684500" cy="6894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3" name="Google Shape;63;p13"/>
          <p:cNvSpPr txBox="1">
            <a:spLocks noGrp="1"/>
          </p:cNvSpPr>
          <p:nvPr>
            <p:ph type="title" idx="4" hasCustomPrompt="1"/>
          </p:nvPr>
        </p:nvSpPr>
        <p:spPr>
          <a:xfrm>
            <a:off x="71322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4" name="Google Shape;64;p13"/>
          <p:cNvSpPr txBox="1">
            <a:spLocks noGrp="1"/>
          </p:cNvSpPr>
          <p:nvPr>
            <p:ph type="title" idx="5"/>
          </p:nvPr>
        </p:nvSpPr>
        <p:spPr>
          <a:xfrm>
            <a:off x="1636585"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13"/>
          <p:cNvSpPr txBox="1">
            <a:spLocks noGrp="1"/>
          </p:cNvSpPr>
          <p:nvPr>
            <p:ph type="subTitle" idx="6"/>
          </p:nvPr>
        </p:nvSpPr>
        <p:spPr>
          <a:xfrm>
            <a:off x="163657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6" name="Google Shape;66;p13">
            <a:hlinkClick r:id="rId3" action="ppaction://hlinksldjump"/>
          </p:cNvPr>
          <p:cNvSpPr txBox="1">
            <a:spLocks noGrp="1"/>
          </p:cNvSpPr>
          <p:nvPr>
            <p:ph type="title" idx="7" hasCustomPrompt="1"/>
          </p:nvPr>
        </p:nvSpPr>
        <p:spPr>
          <a:xfrm>
            <a:off x="332117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7" name="Google Shape;67;p13">
            <a:hlinkClick r:id="rId3" action="ppaction://hlinksldjump"/>
          </p:cNvPr>
          <p:cNvSpPr txBox="1">
            <a:spLocks noGrp="1"/>
          </p:cNvSpPr>
          <p:nvPr>
            <p:ph type="title" idx="8"/>
          </p:nvPr>
        </p:nvSpPr>
        <p:spPr>
          <a:xfrm>
            <a:off x="4244527" y="1787250"/>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3">
            <a:hlinkClick r:id="rId3" action="ppaction://hlinksldjump"/>
          </p:cNvPr>
          <p:cNvSpPr txBox="1">
            <a:spLocks noGrp="1"/>
          </p:cNvSpPr>
          <p:nvPr>
            <p:ph type="subTitle" idx="9"/>
          </p:nvPr>
        </p:nvSpPr>
        <p:spPr>
          <a:xfrm>
            <a:off x="4244526" y="20626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9" name="Google Shape;69;p13"/>
          <p:cNvSpPr txBox="1">
            <a:spLocks noGrp="1"/>
          </p:cNvSpPr>
          <p:nvPr>
            <p:ph type="title" idx="13" hasCustomPrompt="1"/>
          </p:nvPr>
        </p:nvSpPr>
        <p:spPr>
          <a:xfrm>
            <a:off x="332117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0" name="Google Shape;70;p13"/>
          <p:cNvSpPr txBox="1">
            <a:spLocks noGrp="1"/>
          </p:cNvSpPr>
          <p:nvPr>
            <p:ph type="title" idx="14"/>
          </p:nvPr>
        </p:nvSpPr>
        <p:spPr>
          <a:xfrm>
            <a:off x="4244527"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3"/>
          <p:cNvSpPr txBox="1">
            <a:spLocks noGrp="1"/>
          </p:cNvSpPr>
          <p:nvPr>
            <p:ph type="subTitle" idx="15"/>
          </p:nvPr>
        </p:nvSpPr>
        <p:spPr>
          <a:xfrm>
            <a:off x="424452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2" name="Google Shape;72;p13">
            <a:hlinkClick r:id="rId4" action="ppaction://hlinksldjump"/>
          </p:cNvPr>
          <p:cNvSpPr txBox="1">
            <a:spLocks noGrp="1"/>
          </p:cNvSpPr>
          <p:nvPr>
            <p:ph type="title" idx="16" hasCustomPrompt="1"/>
          </p:nvPr>
        </p:nvSpPr>
        <p:spPr>
          <a:xfrm>
            <a:off x="592912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3" name="Google Shape;73;p13">
            <a:hlinkClick r:id="rId4" action="ppaction://hlinksldjump"/>
          </p:cNvPr>
          <p:cNvSpPr txBox="1">
            <a:spLocks noGrp="1"/>
          </p:cNvSpPr>
          <p:nvPr>
            <p:ph type="title" idx="17"/>
          </p:nvPr>
        </p:nvSpPr>
        <p:spPr>
          <a:xfrm>
            <a:off x="6852450" y="1787250"/>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3">
            <a:hlinkClick r:id="rId4" action="ppaction://hlinksldjump"/>
          </p:cNvPr>
          <p:cNvSpPr txBox="1">
            <a:spLocks noGrp="1"/>
          </p:cNvSpPr>
          <p:nvPr>
            <p:ph type="subTitle" idx="18"/>
          </p:nvPr>
        </p:nvSpPr>
        <p:spPr>
          <a:xfrm>
            <a:off x="6852456" y="20626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5" name="Google Shape;75;p13"/>
          <p:cNvSpPr txBox="1">
            <a:spLocks noGrp="1"/>
          </p:cNvSpPr>
          <p:nvPr>
            <p:ph type="title" idx="19" hasCustomPrompt="1"/>
          </p:nvPr>
        </p:nvSpPr>
        <p:spPr>
          <a:xfrm>
            <a:off x="592912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6" name="Google Shape;76;p13"/>
          <p:cNvSpPr txBox="1">
            <a:spLocks noGrp="1"/>
          </p:cNvSpPr>
          <p:nvPr>
            <p:ph type="title" idx="20"/>
          </p:nvPr>
        </p:nvSpPr>
        <p:spPr>
          <a:xfrm>
            <a:off x="6852450"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3"/>
          <p:cNvSpPr txBox="1">
            <a:spLocks noGrp="1"/>
          </p:cNvSpPr>
          <p:nvPr>
            <p:ph type="subTitle" idx="21"/>
          </p:nvPr>
        </p:nvSpPr>
        <p:spPr>
          <a:xfrm>
            <a:off x="685245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1pPr>
            <a:lvl2pPr lvl="1">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2pPr>
            <a:lvl3pPr lvl="2">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3pPr>
            <a:lvl4pPr lvl="3">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4pPr>
            <a:lvl5pPr lvl="4">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5pPr>
            <a:lvl6pPr lvl="5">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6pPr>
            <a:lvl7pPr lvl="6">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7pPr>
            <a:lvl8pPr lvl="7">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8pPr>
            <a:lvl9pPr lvl="8">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13225" y="1178425"/>
            <a:ext cx="7717500" cy="3425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1pPr>
            <a:lvl2pPr marL="914400" lvl="1"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2pPr>
            <a:lvl3pPr marL="1371600" lvl="2"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3pPr>
            <a:lvl4pPr marL="1828800" lvl="3"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4pPr>
            <a:lvl5pPr marL="2286000" lvl="4"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5pPr>
            <a:lvl6pPr marL="2743200" lvl="5"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6pPr>
            <a:lvl7pPr marL="3200400" lvl="6"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7pPr>
            <a:lvl8pPr marL="3657600" lvl="7"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8pPr>
            <a:lvl9pPr marL="4114800" lvl="8"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7" r:id="rId7"/>
    <p:sldLayoutId id="2147483658" r:id="rId8"/>
    <p:sldLayoutId id="2147483659" r:id="rId9"/>
    <p:sldLayoutId id="2147483663" r:id="rId10"/>
    <p:sldLayoutId id="2147483664" r:id="rId11"/>
    <p:sldLayoutId id="2147483668" r:id="rId12"/>
    <p:sldLayoutId id="2147483670" r:id="rId13"/>
    <p:sldLayoutId id="2147483671"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zainab.mehmood/walmart-sales-analysis-sql-project-6266c2192df7"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github.com/vibhavarik23/Python_SQL"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slide" Target="slide5.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p:nvPr/>
        </p:nvSpPr>
        <p:spPr>
          <a:xfrm>
            <a:off x="-120850" y="1414875"/>
            <a:ext cx="1633200" cy="1633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txBox="1">
            <a:spLocks noGrp="1"/>
          </p:cNvSpPr>
          <p:nvPr>
            <p:ph type="ctrTitle"/>
          </p:nvPr>
        </p:nvSpPr>
        <p:spPr>
          <a:xfrm>
            <a:off x="1629086" y="361985"/>
            <a:ext cx="7181491" cy="181896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Walmart Sales Analysis</a:t>
            </a:r>
            <a:endParaRPr dirty="0"/>
          </a:p>
        </p:txBody>
      </p:sp>
      <p:sp>
        <p:nvSpPr>
          <p:cNvPr id="161" name="Google Shape;161;p30"/>
          <p:cNvSpPr txBox="1">
            <a:spLocks noGrp="1"/>
          </p:cNvSpPr>
          <p:nvPr>
            <p:ph type="subTitle" idx="1"/>
          </p:nvPr>
        </p:nvSpPr>
        <p:spPr>
          <a:xfrm>
            <a:off x="3780672" y="4028260"/>
            <a:ext cx="4546200" cy="427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latin typeface="Times New Roman" panose="02020603050405020304" pitchFamily="18" charset="0"/>
                <a:cs typeface="Times New Roman" panose="02020603050405020304" pitchFamily="18" charset="0"/>
              </a:rPr>
              <a:t>Manthan Varma - 712352045</a:t>
            </a:r>
          </a:p>
          <a:p>
            <a:pPr marL="0" lvl="0" indent="0" rtl="0">
              <a:spcBef>
                <a:spcPts val="0"/>
              </a:spcBef>
              <a:spcAft>
                <a:spcPts val="0"/>
              </a:spcAft>
              <a:buNone/>
            </a:pPr>
            <a:r>
              <a:rPr lang="en" dirty="0">
                <a:latin typeface="Times New Roman" panose="02020603050405020304" pitchFamily="18" charset="0"/>
                <a:cs typeface="Times New Roman" panose="02020603050405020304" pitchFamily="18" charset="0"/>
              </a:rPr>
              <a:t>Saurabh Madake - 712352023</a:t>
            </a:r>
          </a:p>
          <a:p>
            <a:pPr marL="0" lvl="0" indent="0" rtl="0">
              <a:spcBef>
                <a:spcPts val="0"/>
              </a:spcBef>
              <a:spcAft>
                <a:spcPts val="0"/>
              </a:spcAft>
              <a:buNone/>
            </a:pPr>
            <a:r>
              <a:rPr lang="en" dirty="0">
                <a:latin typeface="Times New Roman" panose="02020603050405020304" pitchFamily="18" charset="0"/>
                <a:cs typeface="Times New Roman" panose="02020603050405020304" pitchFamily="18" charset="0"/>
              </a:rPr>
              <a:t>Shivani Tiwari - 712352039</a:t>
            </a:r>
            <a:endParaRPr dirty="0">
              <a:latin typeface="Times New Roman" panose="02020603050405020304" pitchFamily="18" charset="0"/>
              <a:cs typeface="Times New Roman" panose="02020603050405020304" pitchFamily="18" charset="0"/>
            </a:endParaRPr>
          </a:p>
        </p:txBody>
      </p:sp>
      <p:grpSp>
        <p:nvGrpSpPr>
          <p:cNvPr id="162" name="Google Shape;162;p30"/>
          <p:cNvGrpSpPr/>
          <p:nvPr/>
        </p:nvGrpSpPr>
        <p:grpSpPr>
          <a:xfrm>
            <a:off x="305498" y="2315002"/>
            <a:ext cx="3598324" cy="2117088"/>
            <a:chOff x="305498" y="2315002"/>
            <a:chExt cx="3598324" cy="2117088"/>
          </a:xfrm>
        </p:grpSpPr>
        <p:grpSp>
          <p:nvGrpSpPr>
            <p:cNvPr id="163" name="Google Shape;163;p30"/>
            <p:cNvGrpSpPr/>
            <p:nvPr/>
          </p:nvGrpSpPr>
          <p:grpSpPr>
            <a:xfrm flipH="1">
              <a:off x="305498" y="2315002"/>
              <a:ext cx="3598324" cy="2014420"/>
              <a:chOff x="266475" y="728850"/>
              <a:chExt cx="6979900" cy="3907500"/>
            </a:xfrm>
          </p:grpSpPr>
          <p:sp>
            <p:nvSpPr>
              <p:cNvPr id="164" name="Google Shape;164;p30"/>
              <p:cNvSpPr/>
              <p:nvPr/>
            </p:nvSpPr>
            <p:spPr>
              <a:xfrm>
                <a:off x="3798950" y="4009225"/>
                <a:ext cx="1191175" cy="627125"/>
              </a:xfrm>
              <a:custGeom>
                <a:avLst/>
                <a:gdLst/>
                <a:ahLst/>
                <a:cxnLst/>
                <a:rect l="l" t="t" r="r" b="b"/>
                <a:pathLst>
                  <a:path w="47647" h="25085" fill="none" extrusionOk="0">
                    <a:moveTo>
                      <a:pt x="1" y="25084"/>
                    </a:moveTo>
                    <a:lnTo>
                      <a:pt x="7690" y="1"/>
                    </a:lnTo>
                    <a:lnTo>
                      <a:pt x="38950" y="1"/>
                    </a:lnTo>
                    <a:lnTo>
                      <a:pt x="47647" y="25084"/>
                    </a:ln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1627800" y="908475"/>
                <a:ext cx="5448425" cy="2924325"/>
              </a:xfrm>
              <a:custGeom>
                <a:avLst/>
                <a:gdLst/>
                <a:ahLst/>
                <a:cxnLst/>
                <a:rect l="l" t="t" r="r" b="b"/>
                <a:pathLst>
                  <a:path w="217937" h="116973" fill="none" extrusionOk="0">
                    <a:moveTo>
                      <a:pt x="5924" y="0"/>
                    </a:moveTo>
                    <a:lnTo>
                      <a:pt x="212012" y="0"/>
                    </a:lnTo>
                    <a:cubicBezTo>
                      <a:pt x="215289" y="0"/>
                      <a:pt x="217936" y="2647"/>
                      <a:pt x="217936" y="5924"/>
                    </a:cubicBezTo>
                    <a:lnTo>
                      <a:pt x="217936" y="111048"/>
                    </a:lnTo>
                    <a:cubicBezTo>
                      <a:pt x="217936" y="114325"/>
                      <a:pt x="215289" y="116972"/>
                      <a:pt x="212012" y="116972"/>
                    </a:cubicBezTo>
                    <a:lnTo>
                      <a:pt x="5924" y="116972"/>
                    </a:lnTo>
                    <a:cubicBezTo>
                      <a:pt x="2647" y="116972"/>
                      <a:pt x="0" y="114325"/>
                      <a:pt x="0" y="111048"/>
                    </a:cubicBezTo>
                    <a:lnTo>
                      <a:pt x="0" y="5924"/>
                    </a:lnTo>
                    <a:cubicBezTo>
                      <a:pt x="0" y="2647"/>
                      <a:pt x="2647" y="0"/>
                      <a:pt x="5924"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1457625" y="728850"/>
                <a:ext cx="5788750" cy="3280400"/>
              </a:xfrm>
              <a:custGeom>
                <a:avLst/>
                <a:gdLst/>
                <a:ahLst/>
                <a:cxnLst/>
                <a:rect l="l" t="t" r="r" b="b"/>
                <a:pathLst>
                  <a:path w="231550" h="131216" fill="none" extrusionOk="0">
                    <a:moveTo>
                      <a:pt x="6429" y="0"/>
                    </a:moveTo>
                    <a:lnTo>
                      <a:pt x="225122" y="0"/>
                    </a:lnTo>
                    <a:cubicBezTo>
                      <a:pt x="228651" y="0"/>
                      <a:pt x="231550" y="2900"/>
                      <a:pt x="231550" y="6429"/>
                    </a:cubicBezTo>
                    <a:lnTo>
                      <a:pt x="231550" y="124787"/>
                    </a:lnTo>
                    <a:cubicBezTo>
                      <a:pt x="231550" y="128443"/>
                      <a:pt x="228651" y="131216"/>
                      <a:pt x="225122" y="131216"/>
                    </a:cubicBezTo>
                    <a:lnTo>
                      <a:pt x="6429" y="131216"/>
                    </a:lnTo>
                    <a:cubicBezTo>
                      <a:pt x="2773" y="131216"/>
                      <a:pt x="0" y="128443"/>
                      <a:pt x="0" y="124787"/>
                    </a:cubicBezTo>
                    <a:lnTo>
                      <a:pt x="0" y="6429"/>
                    </a:lnTo>
                    <a:cubicBezTo>
                      <a:pt x="0" y="2900"/>
                      <a:pt x="2773" y="0"/>
                      <a:pt x="6429"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2141425" y="1450475"/>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2141425" y="1781350"/>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2141425" y="2115375"/>
                <a:ext cx="245825" cy="245825"/>
              </a:xfrm>
              <a:custGeom>
                <a:avLst/>
                <a:gdLst/>
                <a:ahLst/>
                <a:cxnLst/>
                <a:rect l="l" t="t" r="r" b="b"/>
                <a:pathLst>
                  <a:path w="9833" h="9833" fill="none" extrusionOk="0">
                    <a:moveTo>
                      <a:pt x="1135" y="0"/>
                    </a:moveTo>
                    <a:lnTo>
                      <a:pt x="8698" y="0"/>
                    </a:lnTo>
                    <a:cubicBezTo>
                      <a:pt x="9328" y="0"/>
                      <a:pt x="9832" y="505"/>
                      <a:pt x="9832" y="1135"/>
                    </a:cubicBezTo>
                    <a:lnTo>
                      <a:pt x="9832" y="8698"/>
                    </a:lnTo>
                    <a:cubicBezTo>
                      <a:pt x="9832" y="9328"/>
                      <a:pt x="9328" y="9832"/>
                      <a:pt x="8698" y="9832"/>
                    </a:cubicBezTo>
                    <a:lnTo>
                      <a:pt x="1135" y="9832"/>
                    </a:lnTo>
                    <a:cubicBezTo>
                      <a:pt x="505" y="9832"/>
                      <a:pt x="1" y="9328"/>
                      <a:pt x="1" y="8698"/>
                    </a:cubicBezTo>
                    <a:lnTo>
                      <a:pt x="1" y="1135"/>
                    </a:lnTo>
                    <a:cubicBezTo>
                      <a:pt x="1" y="505"/>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2141425" y="2446250"/>
                <a:ext cx="245825" cy="245825"/>
              </a:xfrm>
              <a:custGeom>
                <a:avLst/>
                <a:gdLst/>
                <a:ahLst/>
                <a:cxnLst/>
                <a:rect l="l" t="t" r="r" b="b"/>
                <a:pathLst>
                  <a:path w="9833" h="9833"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flipH="1">
                <a:off x="2077065" y="1456775"/>
                <a:ext cx="208000" cy="144975"/>
              </a:xfrm>
              <a:custGeom>
                <a:avLst/>
                <a:gdLst/>
                <a:ahLst/>
                <a:cxnLst/>
                <a:rect l="l" t="t" r="r" b="b"/>
                <a:pathLst>
                  <a:path w="8320" h="5799" fill="none" extrusionOk="0">
                    <a:moveTo>
                      <a:pt x="1" y="3404"/>
                    </a:moveTo>
                    <a:lnTo>
                      <a:pt x="2396" y="5799"/>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flipH="1">
                <a:off x="2077065" y="1784500"/>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flipH="1">
                <a:off x="2077065" y="2115375"/>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2595200" y="1573375"/>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2595200" y="1904250"/>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2595200" y="2238275"/>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2595200" y="2569150"/>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5617200" y="3397900"/>
                <a:ext cx="642875" cy="1068600"/>
              </a:xfrm>
              <a:custGeom>
                <a:avLst/>
                <a:gdLst/>
                <a:ahLst/>
                <a:cxnLst/>
                <a:rect l="l" t="t" r="r" b="b"/>
                <a:pathLst>
                  <a:path w="25715" h="42744" extrusionOk="0">
                    <a:moveTo>
                      <a:pt x="1891" y="1"/>
                    </a:moveTo>
                    <a:cubicBezTo>
                      <a:pt x="631" y="1261"/>
                      <a:pt x="0" y="3152"/>
                      <a:pt x="505" y="4917"/>
                    </a:cubicBezTo>
                    <a:lnTo>
                      <a:pt x="9580" y="38949"/>
                    </a:lnTo>
                    <a:cubicBezTo>
                      <a:pt x="10200" y="41431"/>
                      <a:pt x="12291" y="42744"/>
                      <a:pt x="14409" y="42744"/>
                    </a:cubicBezTo>
                    <a:cubicBezTo>
                      <a:pt x="16163" y="42744"/>
                      <a:pt x="17937" y="41842"/>
                      <a:pt x="18907" y="39958"/>
                    </a:cubicBezTo>
                    <a:lnTo>
                      <a:pt x="24201" y="29496"/>
                    </a:lnTo>
                    <a:cubicBezTo>
                      <a:pt x="24454" y="28739"/>
                      <a:pt x="25084" y="28109"/>
                      <a:pt x="25714" y="27731"/>
                    </a:cubicBezTo>
                    <a:lnTo>
                      <a:pt x="1891"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5604600" y="3325425"/>
                <a:ext cx="1099775" cy="1169125"/>
              </a:xfrm>
              <a:custGeom>
                <a:avLst/>
                <a:gdLst/>
                <a:ahLst/>
                <a:cxnLst/>
                <a:rect l="l" t="t" r="r" b="b"/>
                <a:pathLst>
                  <a:path w="43991" h="46765" fill="none" extrusionOk="0">
                    <a:moveTo>
                      <a:pt x="39831" y="17143"/>
                    </a:moveTo>
                    <a:lnTo>
                      <a:pt x="8067" y="1891"/>
                    </a:lnTo>
                    <a:cubicBezTo>
                      <a:pt x="4160" y="1"/>
                      <a:pt x="0" y="3530"/>
                      <a:pt x="1009" y="7689"/>
                    </a:cubicBezTo>
                    <a:lnTo>
                      <a:pt x="10084" y="41722"/>
                    </a:lnTo>
                    <a:cubicBezTo>
                      <a:pt x="11218" y="46134"/>
                      <a:pt x="17269" y="46764"/>
                      <a:pt x="19411" y="42605"/>
                    </a:cubicBezTo>
                    <a:lnTo>
                      <a:pt x="24705" y="32143"/>
                    </a:lnTo>
                    <a:cubicBezTo>
                      <a:pt x="24958" y="31512"/>
                      <a:pt x="25588" y="30882"/>
                      <a:pt x="26218" y="30378"/>
                    </a:cubicBezTo>
                    <a:cubicBezTo>
                      <a:pt x="26722" y="30000"/>
                      <a:pt x="27226" y="29748"/>
                      <a:pt x="27731" y="29622"/>
                    </a:cubicBezTo>
                    <a:lnTo>
                      <a:pt x="38949" y="26471"/>
                    </a:lnTo>
                    <a:cubicBezTo>
                      <a:pt x="43487" y="25210"/>
                      <a:pt x="43991" y="19034"/>
                      <a:pt x="39831" y="17143"/>
                    </a:cubicBezTo>
                    <a:close/>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5021625" y="1475675"/>
                <a:ext cx="1632325" cy="1629200"/>
              </a:xfrm>
              <a:custGeom>
                <a:avLst/>
                <a:gdLst/>
                <a:ahLst/>
                <a:cxnLst/>
                <a:rect l="l" t="t" r="r" b="b"/>
                <a:pathLst>
                  <a:path w="65293" h="65168" fill="none" extrusionOk="0">
                    <a:moveTo>
                      <a:pt x="53697" y="11597"/>
                    </a:moveTo>
                    <a:cubicBezTo>
                      <a:pt x="65293" y="23193"/>
                      <a:pt x="65293" y="41974"/>
                      <a:pt x="53697" y="53571"/>
                    </a:cubicBezTo>
                    <a:cubicBezTo>
                      <a:pt x="42100" y="65167"/>
                      <a:pt x="23193" y="65167"/>
                      <a:pt x="11597" y="53571"/>
                    </a:cubicBezTo>
                    <a:cubicBezTo>
                      <a:pt x="0" y="41974"/>
                      <a:pt x="0" y="23193"/>
                      <a:pt x="11597" y="11597"/>
                    </a:cubicBezTo>
                    <a:cubicBezTo>
                      <a:pt x="23193" y="1"/>
                      <a:pt x="42100" y="1"/>
                      <a:pt x="53697" y="11597"/>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flipH="1">
                <a:off x="5511874" y="1995625"/>
                <a:ext cx="510525" cy="589300"/>
              </a:xfrm>
              <a:custGeom>
                <a:avLst/>
                <a:gdLst/>
                <a:ahLst/>
                <a:cxnLst/>
                <a:rect l="l" t="t" r="r" b="b"/>
                <a:pathLst>
                  <a:path w="20421" h="23572" fill="none" extrusionOk="0">
                    <a:moveTo>
                      <a:pt x="20421" y="11723"/>
                    </a:moveTo>
                    <a:lnTo>
                      <a:pt x="1" y="1"/>
                    </a:lnTo>
                    <a:lnTo>
                      <a:pt x="1" y="2357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2141425"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496" y="13109"/>
                      <a:pt x="47521" y="10084"/>
                      <a:pt x="47521" y="6555"/>
                    </a:cubicBezTo>
                    <a:cubicBezTo>
                      <a:pt x="47521" y="2899"/>
                      <a:pt x="44496" y="0"/>
                      <a:pt x="40966"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3395600"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622" y="13109"/>
                      <a:pt x="47521" y="10084"/>
                      <a:pt x="47521" y="6555"/>
                    </a:cubicBezTo>
                    <a:cubicBezTo>
                      <a:pt x="47521" y="2899"/>
                      <a:pt x="44622" y="0"/>
                      <a:pt x="40966"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266475" y="1078625"/>
                <a:ext cx="822475" cy="1329825"/>
              </a:xfrm>
              <a:custGeom>
                <a:avLst/>
                <a:gdLst/>
                <a:ahLst/>
                <a:cxnLst/>
                <a:rect l="l" t="t" r="r" b="b"/>
                <a:pathLst>
                  <a:path w="32899" h="53193" fill="none" extrusionOk="0">
                    <a:moveTo>
                      <a:pt x="16513" y="53193"/>
                    </a:moveTo>
                    <a:lnTo>
                      <a:pt x="16513" y="53193"/>
                    </a:lnTo>
                    <a:cubicBezTo>
                      <a:pt x="7437" y="53193"/>
                      <a:pt x="0" y="45756"/>
                      <a:pt x="0" y="36681"/>
                    </a:cubicBezTo>
                    <a:lnTo>
                      <a:pt x="0" y="16513"/>
                    </a:lnTo>
                    <a:cubicBezTo>
                      <a:pt x="0" y="7438"/>
                      <a:pt x="7437" y="1"/>
                      <a:pt x="16513" y="127"/>
                    </a:cubicBezTo>
                    <a:lnTo>
                      <a:pt x="16513" y="127"/>
                    </a:lnTo>
                    <a:cubicBezTo>
                      <a:pt x="25588" y="127"/>
                      <a:pt x="32899" y="7438"/>
                      <a:pt x="32899" y="16513"/>
                    </a:cubicBezTo>
                    <a:lnTo>
                      <a:pt x="32899" y="36681"/>
                    </a:lnTo>
                    <a:cubicBezTo>
                      <a:pt x="32899" y="45756"/>
                      <a:pt x="25588" y="53193"/>
                      <a:pt x="16513" y="53193"/>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266475" y="1516650"/>
                <a:ext cx="822475" cy="25"/>
              </a:xfrm>
              <a:custGeom>
                <a:avLst/>
                <a:gdLst/>
                <a:ahLst/>
                <a:cxnLst/>
                <a:rect l="l" t="t" r="r" b="b"/>
                <a:pathLst>
                  <a:path w="32899" h="1" fill="none" extrusionOk="0">
                    <a:moveTo>
                      <a:pt x="0" y="0"/>
                    </a:moveTo>
                    <a:lnTo>
                      <a:pt x="32899" y="0"/>
                    </a:lnTo>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679275" y="1081775"/>
                <a:ext cx="25" cy="431750"/>
              </a:xfrm>
              <a:custGeom>
                <a:avLst/>
                <a:gdLst/>
                <a:ahLst/>
                <a:cxnLst/>
                <a:rect l="l" t="t" r="r" b="b"/>
                <a:pathLst>
                  <a:path w="1" h="17270" fill="none" extrusionOk="0">
                    <a:moveTo>
                      <a:pt x="1" y="1"/>
                    </a:moveTo>
                    <a:lnTo>
                      <a:pt x="1" y="17269"/>
                    </a:lnTo>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654075" y="2408425"/>
                <a:ext cx="3252050" cy="1878150"/>
              </a:xfrm>
              <a:custGeom>
                <a:avLst/>
                <a:gdLst/>
                <a:ahLst/>
                <a:cxnLst/>
                <a:rect l="l" t="t" r="r" b="b"/>
                <a:pathLst>
                  <a:path w="130082" h="75126" fill="none" extrusionOk="0">
                    <a:moveTo>
                      <a:pt x="0" y="1"/>
                    </a:moveTo>
                    <a:lnTo>
                      <a:pt x="0" y="43739"/>
                    </a:lnTo>
                    <a:cubicBezTo>
                      <a:pt x="0" y="47016"/>
                      <a:pt x="2521" y="49663"/>
                      <a:pt x="5798" y="49663"/>
                    </a:cubicBezTo>
                    <a:lnTo>
                      <a:pt x="5798" y="49663"/>
                    </a:lnTo>
                    <a:cubicBezTo>
                      <a:pt x="9076" y="49663"/>
                      <a:pt x="11723" y="52310"/>
                      <a:pt x="11723" y="55462"/>
                    </a:cubicBezTo>
                    <a:lnTo>
                      <a:pt x="11723" y="69201"/>
                    </a:lnTo>
                    <a:cubicBezTo>
                      <a:pt x="11723" y="72478"/>
                      <a:pt x="14370" y="75125"/>
                      <a:pt x="17647" y="75125"/>
                    </a:cubicBezTo>
                    <a:lnTo>
                      <a:pt x="130081" y="75125"/>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0"/>
            <p:cNvSpPr/>
            <p:nvPr/>
          </p:nvSpPr>
          <p:spPr>
            <a:xfrm flipH="1">
              <a:off x="1145474" y="4329419"/>
              <a:ext cx="1270334" cy="10267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4"/>
          <p:cNvSpPr txBox="1">
            <a:spLocks noGrp="1"/>
          </p:cNvSpPr>
          <p:nvPr>
            <p:ph type="title"/>
          </p:nvPr>
        </p:nvSpPr>
        <p:spPr>
          <a:xfrm>
            <a:off x="378688" y="465158"/>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References</a:t>
            </a:r>
            <a:endParaRPr dirty="0"/>
          </a:p>
        </p:txBody>
      </p:sp>
      <p:sp>
        <p:nvSpPr>
          <p:cNvPr id="466" name="Google Shape;466;p44"/>
          <p:cNvSpPr txBox="1"/>
          <p:nvPr/>
        </p:nvSpPr>
        <p:spPr>
          <a:xfrm>
            <a:off x="974859" y="1922522"/>
            <a:ext cx="7717500" cy="489600"/>
          </a:xfrm>
          <a:prstGeom prst="rect">
            <a:avLst/>
          </a:prstGeom>
          <a:noFill/>
          <a:ln>
            <a:noFill/>
          </a:ln>
        </p:spPr>
        <p:txBody>
          <a:bodyPr spcFirstLastPara="1" wrap="square" lIns="114300"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IN" sz="1600" dirty="0">
                <a:solidFill>
                  <a:schemeClr val="dk1"/>
                </a:solidFill>
                <a:latin typeface="Times New Roman" panose="02020603050405020304" pitchFamily="18" charset="0"/>
                <a:ea typeface="Palanquin"/>
                <a:cs typeface="Times New Roman" panose="02020603050405020304" pitchFamily="18" charset="0"/>
                <a:sym typeface="Palanquin"/>
                <a:hlinkClick r:id="rId3"/>
              </a:rPr>
              <a:t>https://medium.com/@zainab.mehmood/walmart-sales-analysis-sql-project-6266c2192df7</a:t>
            </a:r>
            <a:endParaRPr lang="en-IN" sz="1600" dirty="0">
              <a:solidFill>
                <a:schemeClr val="dk1"/>
              </a:solidFill>
              <a:latin typeface="Times New Roman" panose="02020603050405020304" pitchFamily="18" charset="0"/>
              <a:ea typeface="Palanquin"/>
              <a:cs typeface="Times New Roman" panose="02020603050405020304" pitchFamily="18" charset="0"/>
              <a:sym typeface="Palanquin"/>
            </a:endParaRPr>
          </a:p>
          <a:p>
            <a:pPr lvl="0" algn="l" rtl="0">
              <a:spcBef>
                <a:spcPts val="0"/>
              </a:spcBef>
              <a:spcAft>
                <a:spcPts val="0"/>
              </a:spcAft>
            </a:pPr>
            <a:endParaRPr lang="en-IN" sz="1600" dirty="0">
              <a:solidFill>
                <a:schemeClr val="dk1"/>
              </a:solidFill>
              <a:latin typeface="Times New Roman" panose="02020603050405020304" pitchFamily="18" charset="0"/>
              <a:ea typeface="Palanquin"/>
              <a:cs typeface="Times New Roman" panose="02020603050405020304" pitchFamily="18" charset="0"/>
              <a:sym typeface="Palanquin"/>
            </a:endParaRPr>
          </a:p>
          <a:p>
            <a:pPr marL="285750" lvl="0" indent="-285750" algn="l" rtl="0">
              <a:spcBef>
                <a:spcPts val="0"/>
              </a:spcBef>
              <a:spcAft>
                <a:spcPts val="0"/>
              </a:spcAft>
              <a:buFont typeface="Arial" panose="020B0604020202020204" pitchFamily="34" charset="0"/>
              <a:buChar char="•"/>
            </a:pPr>
            <a:r>
              <a:rPr lang="en-IN" sz="1600" dirty="0">
                <a:solidFill>
                  <a:schemeClr val="dk1"/>
                </a:solidFill>
                <a:latin typeface="Times New Roman" panose="02020603050405020304" pitchFamily="18" charset="0"/>
                <a:ea typeface="Palanquin"/>
                <a:cs typeface="Times New Roman" panose="02020603050405020304" pitchFamily="18" charset="0"/>
                <a:sym typeface="Palanquin"/>
                <a:hlinkClick r:id="rId4"/>
              </a:rPr>
              <a:t>https://github.com/vibhavarik23/Python_SQL</a:t>
            </a:r>
            <a:endParaRPr lang="en-IN" sz="1600" dirty="0">
              <a:solidFill>
                <a:schemeClr val="dk1"/>
              </a:solidFill>
              <a:latin typeface="Times New Roman" panose="02020603050405020304" pitchFamily="18" charset="0"/>
              <a:ea typeface="Palanquin"/>
              <a:cs typeface="Times New Roman" panose="02020603050405020304" pitchFamily="18" charset="0"/>
              <a:sym typeface="Palanqu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a:hlinkClick r:id="rId3" action="ppaction://hlinksldjump"/>
          </p:cNvPr>
          <p:cNvSpPr/>
          <p:nvPr/>
        </p:nvSpPr>
        <p:spPr>
          <a:xfrm>
            <a:off x="713113" y="1634850"/>
            <a:ext cx="817200" cy="81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a:hlinkClick r:id="" action="ppaction://noaction"/>
          </p:cNvPr>
          <p:cNvSpPr/>
          <p:nvPr/>
        </p:nvSpPr>
        <p:spPr>
          <a:xfrm>
            <a:off x="5929038" y="3477225"/>
            <a:ext cx="817200" cy="817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3">
            <a:hlinkClick r:id="" action="ppaction://noaction"/>
          </p:cNvPr>
          <p:cNvSpPr/>
          <p:nvPr/>
        </p:nvSpPr>
        <p:spPr>
          <a:xfrm>
            <a:off x="3321112" y="3477213"/>
            <a:ext cx="817200" cy="81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3">
            <a:hlinkClick r:id="" action="ppaction://noaction"/>
          </p:cNvPr>
          <p:cNvSpPr/>
          <p:nvPr/>
        </p:nvSpPr>
        <p:spPr>
          <a:xfrm>
            <a:off x="713075" y="3477350"/>
            <a:ext cx="817200" cy="81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a:hlinkClick r:id="rId4" action="ppaction://hlinksldjump"/>
          </p:cNvPr>
          <p:cNvSpPr/>
          <p:nvPr/>
        </p:nvSpPr>
        <p:spPr>
          <a:xfrm>
            <a:off x="5929075" y="1634850"/>
            <a:ext cx="817200" cy="81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a:hlinkClick r:id="rId5" action="ppaction://hlinksldjump"/>
          </p:cNvPr>
          <p:cNvSpPr/>
          <p:nvPr/>
        </p:nvSpPr>
        <p:spPr>
          <a:xfrm>
            <a:off x="3321138" y="1634850"/>
            <a:ext cx="817200" cy="817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29" name="Google Shape;229;p33">
            <a:hlinkClick r:id="rId3" action="ppaction://hlinksldjump"/>
          </p:cNvPr>
          <p:cNvSpPr txBox="1">
            <a:spLocks noGrp="1"/>
          </p:cNvSpPr>
          <p:nvPr>
            <p:ph type="title" idx="2"/>
          </p:nvPr>
        </p:nvSpPr>
        <p:spPr>
          <a:xfrm>
            <a:off x="71322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30" name="Google Shape;230;p33">
            <a:hlinkClick r:id="rId3" action="ppaction://hlinksldjump"/>
          </p:cNvPr>
          <p:cNvSpPr txBox="1">
            <a:spLocks noGrp="1"/>
          </p:cNvSpPr>
          <p:nvPr>
            <p:ph type="title" idx="3"/>
          </p:nvPr>
        </p:nvSpPr>
        <p:spPr>
          <a:xfrm>
            <a:off x="1636585" y="1787250"/>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231" name="Google Shape;231;p33">
            <a:hlinkClick r:id="rId3" action="ppaction://hlinksldjump"/>
          </p:cNvPr>
          <p:cNvSpPr txBox="1">
            <a:spLocks noGrp="1"/>
          </p:cNvSpPr>
          <p:nvPr>
            <p:ph type="subTitle" idx="1"/>
          </p:nvPr>
        </p:nvSpPr>
        <p:spPr>
          <a:xfrm>
            <a:off x="1636576" y="2062667"/>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Description on the section</a:t>
            </a:r>
            <a:endParaRPr dirty="0"/>
          </a:p>
        </p:txBody>
      </p:sp>
      <p:sp>
        <p:nvSpPr>
          <p:cNvPr id="232" name="Google Shape;232;p33">
            <a:hlinkClick r:id="" action="ppaction://noaction"/>
          </p:cNvPr>
          <p:cNvSpPr txBox="1">
            <a:spLocks noGrp="1"/>
          </p:cNvSpPr>
          <p:nvPr>
            <p:ph type="title" idx="4"/>
          </p:nvPr>
        </p:nvSpPr>
        <p:spPr>
          <a:xfrm>
            <a:off x="71322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33" name="Google Shape;233;p33">
            <a:hlinkClick r:id="" action="ppaction://noaction"/>
          </p:cNvPr>
          <p:cNvSpPr txBox="1">
            <a:spLocks noGrp="1"/>
          </p:cNvSpPr>
          <p:nvPr>
            <p:ph type="title" idx="5"/>
          </p:nvPr>
        </p:nvSpPr>
        <p:spPr>
          <a:xfrm>
            <a:off x="1636585" y="362962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 and observation</a:t>
            </a:r>
            <a:endParaRPr dirty="0"/>
          </a:p>
        </p:txBody>
      </p:sp>
      <p:sp>
        <p:nvSpPr>
          <p:cNvPr id="234" name="Google Shape;234;p33">
            <a:hlinkClick r:id="" action="ppaction://noaction"/>
          </p:cNvPr>
          <p:cNvSpPr txBox="1">
            <a:spLocks noGrp="1"/>
          </p:cNvSpPr>
          <p:nvPr>
            <p:ph type="subTitle" idx="6"/>
          </p:nvPr>
        </p:nvSpPr>
        <p:spPr>
          <a:xfrm>
            <a:off x="1636576" y="3905175"/>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 on the section</a:t>
            </a:r>
            <a:endParaRPr/>
          </a:p>
        </p:txBody>
      </p:sp>
      <p:sp>
        <p:nvSpPr>
          <p:cNvPr id="235" name="Google Shape;235;p33">
            <a:hlinkClick r:id="rId5" action="ppaction://hlinksldjump"/>
          </p:cNvPr>
          <p:cNvSpPr txBox="1">
            <a:spLocks noGrp="1"/>
          </p:cNvSpPr>
          <p:nvPr>
            <p:ph type="title" idx="7"/>
          </p:nvPr>
        </p:nvSpPr>
        <p:spPr>
          <a:xfrm>
            <a:off x="332117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36" name="Google Shape;236;p33">
            <a:hlinkClick r:id="rId5" action="ppaction://hlinksldjump"/>
          </p:cNvPr>
          <p:cNvSpPr txBox="1">
            <a:spLocks noGrp="1"/>
          </p:cNvSpPr>
          <p:nvPr>
            <p:ph type="title" idx="8"/>
          </p:nvPr>
        </p:nvSpPr>
        <p:spPr>
          <a:xfrm>
            <a:off x="4244527" y="1787250"/>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37" name="Google Shape;237;p33">
            <a:hlinkClick r:id="rId5" action="ppaction://hlinksldjump"/>
          </p:cNvPr>
          <p:cNvSpPr txBox="1">
            <a:spLocks noGrp="1"/>
          </p:cNvSpPr>
          <p:nvPr>
            <p:ph type="subTitle" idx="9"/>
          </p:nvPr>
        </p:nvSpPr>
        <p:spPr>
          <a:xfrm>
            <a:off x="4244526" y="2062667"/>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Description on the section</a:t>
            </a:r>
          </a:p>
        </p:txBody>
      </p:sp>
      <p:sp>
        <p:nvSpPr>
          <p:cNvPr id="238" name="Google Shape;238;p33">
            <a:hlinkClick r:id="" action="ppaction://noaction"/>
          </p:cNvPr>
          <p:cNvSpPr txBox="1">
            <a:spLocks noGrp="1"/>
          </p:cNvSpPr>
          <p:nvPr>
            <p:ph type="title" idx="13"/>
          </p:nvPr>
        </p:nvSpPr>
        <p:spPr>
          <a:xfrm>
            <a:off x="332117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39" name="Google Shape;239;p33">
            <a:hlinkClick r:id="" action="ppaction://noaction"/>
          </p:cNvPr>
          <p:cNvSpPr txBox="1">
            <a:spLocks noGrp="1"/>
          </p:cNvSpPr>
          <p:nvPr>
            <p:ph type="title" idx="14"/>
          </p:nvPr>
        </p:nvSpPr>
        <p:spPr>
          <a:xfrm>
            <a:off x="4244527" y="362962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240" name="Google Shape;240;p33">
            <a:hlinkClick r:id="" action="ppaction://noaction"/>
          </p:cNvPr>
          <p:cNvSpPr txBox="1">
            <a:spLocks noGrp="1"/>
          </p:cNvSpPr>
          <p:nvPr>
            <p:ph type="subTitle" idx="15"/>
          </p:nvPr>
        </p:nvSpPr>
        <p:spPr>
          <a:xfrm>
            <a:off x="4244526" y="3905175"/>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 on the section</a:t>
            </a:r>
            <a:endParaRPr/>
          </a:p>
        </p:txBody>
      </p:sp>
      <p:sp>
        <p:nvSpPr>
          <p:cNvPr id="241" name="Google Shape;241;p33">
            <a:hlinkClick r:id="rId4" action="ppaction://hlinksldjump"/>
          </p:cNvPr>
          <p:cNvSpPr txBox="1">
            <a:spLocks noGrp="1"/>
          </p:cNvSpPr>
          <p:nvPr>
            <p:ph type="title" idx="16"/>
          </p:nvPr>
        </p:nvSpPr>
        <p:spPr>
          <a:xfrm>
            <a:off x="592912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2" name="Google Shape;242;p33">
            <a:hlinkClick r:id="rId4" action="ppaction://hlinksldjump"/>
          </p:cNvPr>
          <p:cNvSpPr txBox="1">
            <a:spLocks noGrp="1"/>
          </p:cNvSpPr>
          <p:nvPr>
            <p:ph type="title" idx="17"/>
          </p:nvPr>
        </p:nvSpPr>
        <p:spPr>
          <a:xfrm>
            <a:off x="6852450" y="1787250"/>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243" name="Google Shape;243;p33">
            <a:hlinkClick r:id="rId4" action="ppaction://hlinksldjump"/>
          </p:cNvPr>
          <p:cNvSpPr txBox="1">
            <a:spLocks noGrp="1"/>
          </p:cNvSpPr>
          <p:nvPr>
            <p:ph type="subTitle" idx="18"/>
          </p:nvPr>
        </p:nvSpPr>
        <p:spPr>
          <a:xfrm>
            <a:off x="6852456" y="2062667"/>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 on the section</a:t>
            </a:r>
            <a:endParaRPr/>
          </a:p>
        </p:txBody>
      </p:sp>
      <p:sp>
        <p:nvSpPr>
          <p:cNvPr id="244" name="Google Shape;244;p33">
            <a:hlinkClick r:id="" action="ppaction://noaction"/>
          </p:cNvPr>
          <p:cNvSpPr txBox="1">
            <a:spLocks noGrp="1"/>
          </p:cNvSpPr>
          <p:nvPr>
            <p:ph type="title" idx="19"/>
          </p:nvPr>
        </p:nvSpPr>
        <p:spPr>
          <a:xfrm>
            <a:off x="592912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45" name="Google Shape;245;p33">
            <a:hlinkClick r:id="" action="ppaction://noaction"/>
          </p:cNvPr>
          <p:cNvSpPr txBox="1">
            <a:spLocks noGrp="1"/>
          </p:cNvSpPr>
          <p:nvPr>
            <p:ph type="title" idx="20"/>
          </p:nvPr>
        </p:nvSpPr>
        <p:spPr>
          <a:xfrm>
            <a:off x="6852450" y="362962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Reference</a:t>
            </a:r>
            <a:endParaRPr dirty="0"/>
          </a:p>
        </p:txBody>
      </p:sp>
      <p:sp>
        <p:nvSpPr>
          <p:cNvPr id="246" name="Google Shape;246;p33">
            <a:hlinkClick r:id="" action="ppaction://noaction"/>
          </p:cNvPr>
          <p:cNvSpPr txBox="1">
            <a:spLocks noGrp="1"/>
          </p:cNvSpPr>
          <p:nvPr>
            <p:ph type="subTitle" idx="21"/>
          </p:nvPr>
        </p:nvSpPr>
        <p:spPr>
          <a:xfrm>
            <a:off x="6852456" y="3905175"/>
            <a:ext cx="1684500" cy="6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 on the section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p:nvPr/>
        </p:nvSpPr>
        <p:spPr>
          <a:xfrm>
            <a:off x="-988975" y="-346275"/>
            <a:ext cx="4253100" cy="4253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txBox="1">
            <a:spLocks noGrp="1"/>
          </p:cNvSpPr>
          <p:nvPr>
            <p:ph type="title"/>
          </p:nvPr>
        </p:nvSpPr>
        <p:spPr>
          <a:xfrm>
            <a:off x="3724300" y="1681632"/>
            <a:ext cx="46995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dirty="0"/>
              <a:t>Problem Statement</a:t>
            </a:r>
            <a:br>
              <a:rPr lang="en" sz="4600" dirty="0"/>
            </a:br>
            <a:endParaRPr sz="4600" dirty="0"/>
          </a:p>
        </p:txBody>
      </p:sp>
      <p:grpSp>
        <p:nvGrpSpPr>
          <p:cNvPr id="255" name="Google Shape;255;p34"/>
          <p:cNvGrpSpPr/>
          <p:nvPr/>
        </p:nvGrpSpPr>
        <p:grpSpPr>
          <a:xfrm flipH="1">
            <a:off x="1463563" y="1087764"/>
            <a:ext cx="2510290" cy="2510290"/>
            <a:chOff x="6807950" y="3072775"/>
            <a:chExt cx="2165350" cy="2165350"/>
          </a:xfrm>
        </p:grpSpPr>
        <p:sp>
          <p:nvSpPr>
            <p:cNvPr id="256" name="Google Shape;256;p34"/>
            <p:cNvSpPr/>
            <p:nvPr/>
          </p:nvSpPr>
          <p:spPr>
            <a:xfrm>
              <a:off x="6807950" y="3072775"/>
              <a:ext cx="1540825" cy="1536700"/>
            </a:xfrm>
            <a:custGeom>
              <a:avLst/>
              <a:gdLst/>
              <a:ahLst/>
              <a:cxnLst/>
              <a:rect l="l" t="t" r="r" b="b"/>
              <a:pathLst>
                <a:path w="61633" h="61468" fill="none" extrusionOk="0">
                  <a:moveTo>
                    <a:pt x="61632" y="30734"/>
                  </a:moveTo>
                  <a:cubicBezTo>
                    <a:pt x="61632" y="47827"/>
                    <a:pt x="47827" y="61468"/>
                    <a:pt x="30734" y="61468"/>
                  </a:cubicBezTo>
                  <a:cubicBezTo>
                    <a:pt x="13806" y="61468"/>
                    <a:pt x="1" y="47827"/>
                    <a:pt x="1" y="30734"/>
                  </a:cubicBezTo>
                  <a:cubicBezTo>
                    <a:pt x="1" y="13806"/>
                    <a:pt x="13806" y="0"/>
                    <a:pt x="30734" y="0"/>
                  </a:cubicBezTo>
                  <a:cubicBezTo>
                    <a:pt x="47827" y="0"/>
                    <a:pt x="61632" y="13806"/>
                    <a:pt x="61632" y="30734"/>
                  </a:cubicBezTo>
                  <a:close/>
                </a:path>
              </a:pathLst>
            </a:custGeom>
            <a:noFill/>
            <a:ln w="28575"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6968200" y="3233000"/>
              <a:ext cx="1220325" cy="1220350"/>
            </a:xfrm>
            <a:custGeom>
              <a:avLst/>
              <a:gdLst/>
              <a:ahLst/>
              <a:cxnLst/>
              <a:rect l="l" t="t" r="r" b="b"/>
              <a:pathLst>
                <a:path w="48813" h="48814" fill="none" extrusionOk="0">
                  <a:moveTo>
                    <a:pt x="48813" y="24325"/>
                  </a:moveTo>
                  <a:cubicBezTo>
                    <a:pt x="48813" y="37802"/>
                    <a:pt x="37801" y="48814"/>
                    <a:pt x="24324" y="48814"/>
                  </a:cubicBezTo>
                  <a:cubicBezTo>
                    <a:pt x="10847" y="48814"/>
                    <a:pt x="0" y="37802"/>
                    <a:pt x="0" y="24325"/>
                  </a:cubicBezTo>
                  <a:cubicBezTo>
                    <a:pt x="0" y="10848"/>
                    <a:pt x="10847" y="1"/>
                    <a:pt x="24324" y="1"/>
                  </a:cubicBezTo>
                  <a:cubicBezTo>
                    <a:pt x="37801" y="1"/>
                    <a:pt x="48813" y="10848"/>
                    <a:pt x="48813" y="24325"/>
                  </a:cubicBezTo>
                  <a:close/>
                </a:path>
              </a:pathLst>
            </a:custGeom>
            <a:noFill/>
            <a:ln w="28575"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8061125" y="4325950"/>
              <a:ext cx="912175" cy="912175"/>
            </a:xfrm>
            <a:custGeom>
              <a:avLst/>
              <a:gdLst/>
              <a:ahLst/>
              <a:cxnLst/>
              <a:rect l="l" t="t" r="r" b="b"/>
              <a:pathLst>
                <a:path w="36487" h="36487" fill="none" extrusionOk="0">
                  <a:moveTo>
                    <a:pt x="35172" y="35172"/>
                  </a:moveTo>
                  <a:lnTo>
                    <a:pt x="35172" y="35172"/>
                  </a:lnTo>
                  <a:cubicBezTo>
                    <a:pt x="33857" y="36487"/>
                    <a:pt x="31721" y="36487"/>
                    <a:pt x="30406" y="35172"/>
                  </a:cubicBezTo>
                  <a:lnTo>
                    <a:pt x="1" y="4767"/>
                  </a:lnTo>
                  <a:lnTo>
                    <a:pt x="4931" y="1"/>
                  </a:lnTo>
                  <a:lnTo>
                    <a:pt x="35172" y="30242"/>
                  </a:lnTo>
                  <a:cubicBezTo>
                    <a:pt x="36487" y="31556"/>
                    <a:pt x="36487" y="33857"/>
                    <a:pt x="35172" y="35172"/>
                  </a:cubicBezTo>
                  <a:close/>
                </a:path>
              </a:pathLst>
            </a:custGeom>
            <a:noFill/>
            <a:ln w="28575"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34"/>
          <p:cNvSpPr/>
          <p:nvPr/>
        </p:nvSpPr>
        <p:spPr>
          <a:xfrm>
            <a:off x="2593325" y="4450275"/>
            <a:ext cx="433500" cy="43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949450" y="-242475"/>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8804225" y="2637600"/>
            <a:ext cx="433500" cy="43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DF59CB5C-FEDF-1B98-25EF-8E7D8C6CAF41}"/>
              </a:ext>
            </a:extLst>
          </p:cNvPr>
          <p:cNvSpPr>
            <a:spLocks noGrp="1"/>
          </p:cNvSpPr>
          <p:nvPr>
            <p:ph type="subTitle" idx="3"/>
          </p:nvPr>
        </p:nvSpPr>
        <p:spPr>
          <a:xfrm>
            <a:off x="3724300" y="2227264"/>
            <a:ext cx="4541736" cy="2076035"/>
          </a:xfrm>
        </p:spPr>
        <p:txBody>
          <a:bodyPr/>
          <a:lstStyle/>
          <a:p>
            <a:pPr algn="just"/>
            <a:br>
              <a:rPr lang="en-US" sz="1850" dirty="0">
                <a:solidFill>
                  <a:srgbClr val="0C4F72"/>
                </a:solidFill>
                <a:latin typeface="Times New Roman" panose="02020603050405020304" pitchFamily="18" charset="0"/>
                <a:cs typeface="Times New Roman" panose="02020603050405020304" pitchFamily="18" charset="0"/>
              </a:rPr>
            </a:br>
            <a:r>
              <a:rPr lang="en-US" sz="1850" b="0" i="0" dirty="0">
                <a:solidFill>
                  <a:srgbClr val="0C4F72"/>
                </a:solidFill>
                <a:effectLst/>
                <a:latin typeface="Times New Roman" panose="02020603050405020304" pitchFamily="18" charset="0"/>
                <a:cs typeface="Times New Roman" panose="02020603050405020304" pitchFamily="18" charset="0"/>
              </a:rPr>
              <a:t>"Enhance Walmart's sales efficiency by deciphering top-performing branches, popular products, and consumer trends through data analysis, aiming for strategic optimizations and improved sales methodologies."</a:t>
            </a:r>
            <a:endParaRPr lang="en-IN" sz="1850" dirty="0">
              <a:solidFill>
                <a:srgbClr val="0C4F7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2382976" y="546754"/>
            <a:ext cx="3960900" cy="57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Introduction</a:t>
            </a:r>
            <a:endParaRPr sz="4000" dirty="0"/>
          </a:p>
        </p:txBody>
      </p:sp>
      <p:sp>
        <p:nvSpPr>
          <p:cNvPr id="201" name="Google Shape;201;p32"/>
          <p:cNvSpPr txBox="1">
            <a:spLocks noGrp="1"/>
          </p:cNvSpPr>
          <p:nvPr>
            <p:ph type="body" idx="1"/>
          </p:nvPr>
        </p:nvSpPr>
        <p:spPr>
          <a:xfrm>
            <a:off x="1886201" y="772802"/>
            <a:ext cx="5676554" cy="246714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b="0" i="0" dirty="0">
                <a:solidFill>
                  <a:srgbClr val="0C4F72"/>
                </a:solidFill>
                <a:effectLst/>
                <a:latin typeface="Times New Roman" panose="02020603050405020304" pitchFamily="18" charset="0"/>
                <a:cs typeface="Times New Roman" panose="02020603050405020304" pitchFamily="18" charset="0"/>
              </a:rPr>
              <a:t>The main purpose of this project is to take a close look at Walmart's sales information. We want to understand which branches and products are doing the best, and we also want to know how people's buying habits change over time. Our big goal is to figure out how to improve the way Walmart sells things, making the methods smarter and more effective.</a:t>
            </a:r>
            <a:endParaRPr lang="en-US" dirty="0">
              <a:solidFill>
                <a:srgbClr val="0C4F72"/>
              </a:solidFill>
              <a:latin typeface="Times New Roman" panose="02020603050405020304" pitchFamily="18" charset="0"/>
              <a:cs typeface="Times New Roman" panose="02020603050405020304" pitchFamily="18" charset="0"/>
            </a:endParaRPr>
          </a:p>
        </p:txBody>
      </p:sp>
      <p:grpSp>
        <p:nvGrpSpPr>
          <p:cNvPr id="202" name="Google Shape;202;p32"/>
          <p:cNvGrpSpPr/>
          <p:nvPr/>
        </p:nvGrpSpPr>
        <p:grpSpPr>
          <a:xfrm>
            <a:off x="532488" y="937638"/>
            <a:ext cx="1349664" cy="912572"/>
            <a:chOff x="1023426" y="3412746"/>
            <a:chExt cx="1242670" cy="840151"/>
          </a:xfrm>
        </p:grpSpPr>
        <p:sp>
          <p:nvSpPr>
            <p:cNvPr id="203" name="Google Shape;203;p32"/>
            <p:cNvSpPr/>
            <p:nvPr/>
          </p:nvSpPr>
          <p:spPr>
            <a:xfrm flipH="1">
              <a:off x="1023426" y="3413217"/>
              <a:ext cx="1242670" cy="810068"/>
            </a:xfrm>
            <a:custGeom>
              <a:avLst/>
              <a:gdLst/>
              <a:ahLst/>
              <a:cxnLst/>
              <a:rect l="l" t="t" r="r" b="b"/>
              <a:pathLst>
                <a:path w="96331" h="62796" extrusionOk="0">
                  <a:moveTo>
                    <a:pt x="4438" y="1"/>
                  </a:moveTo>
                  <a:cubicBezTo>
                    <a:pt x="2005" y="144"/>
                    <a:pt x="1" y="2291"/>
                    <a:pt x="144" y="4724"/>
                  </a:cubicBezTo>
                  <a:lnTo>
                    <a:pt x="144" y="46949"/>
                  </a:lnTo>
                  <a:cubicBezTo>
                    <a:pt x="1" y="49382"/>
                    <a:pt x="1862" y="51529"/>
                    <a:pt x="4438" y="51672"/>
                  </a:cubicBezTo>
                  <a:lnTo>
                    <a:pt x="9018" y="51672"/>
                  </a:lnTo>
                  <a:lnTo>
                    <a:pt x="9018" y="61119"/>
                  </a:lnTo>
                  <a:cubicBezTo>
                    <a:pt x="8825" y="62088"/>
                    <a:pt x="9615" y="62795"/>
                    <a:pt x="10457" y="62795"/>
                  </a:cubicBezTo>
                  <a:cubicBezTo>
                    <a:pt x="10858" y="62795"/>
                    <a:pt x="11271" y="62634"/>
                    <a:pt x="11595" y="62264"/>
                  </a:cubicBezTo>
                  <a:lnTo>
                    <a:pt x="21185" y="51529"/>
                  </a:lnTo>
                  <a:lnTo>
                    <a:pt x="91893" y="51529"/>
                  </a:lnTo>
                  <a:cubicBezTo>
                    <a:pt x="94470" y="51386"/>
                    <a:pt x="96330" y="49382"/>
                    <a:pt x="96187" y="46806"/>
                  </a:cubicBezTo>
                  <a:lnTo>
                    <a:pt x="96187" y="4724"/>
                  </a:lnTo>
                  <a:cubicBezTo>
                    <a:pt x="96330" y="2291"/>
                    <a:pt x="94470" y="144"/>
                    <a:pt x="9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p:nvPr/>
          </p:nvSpPr>
          <p:spPr>
            <a:xfrm>
              <a:off x="1023426" y="3412746"/>
              <a:ext cx="1242670" cy="840151"/>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32"/>
          <p:cNvGrpSpPr/>
          <p:nvPr/>
        </p:nvGrpSpPr>
        <p:grpSpPr>
          <a:xfrm>
            <a:off x="7518770" y="3467869"/>
            <a:ext cx="1016081" cy="1413062"/>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2"/>
          <p:cNvSpPr/>
          <p:nvPr/>
        </p:nvSpPr>
        <p:spPr>
          <a:xfrm>
            <a:off x="538611" y="2548743"/>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5767876" y="122968"/>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32"/>
          <p:cNvSpPr/>
          <p:nvPr/>
        </p:nvSpPr>
        <p:spPr>
          <a:xfrm>
            <a:off x="8387150" y="539500"/>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C97581AF-588C-DA04-060C-2AC0CEDDA07E}"/>
              </a:ext>
            </a:extLst>
          </p:cNvPr>
          <p:cNvPicPr>
            <a:picLocks noChangeAspect="1"/>
          </p:cNvPicPr>
          <p:nvPr/>
        </p:nvPicPr>
        <p:blipFill>
          <a:blip r:embed="rId3"/>
          <a:stretch>
            <a:fillRect/>
          </a:stretch>
        </p:blipFill>
        <p:spPr>
          <a:xfrm>
            <a:off x="3181259" y="2934114"/>
            <a:ext cx="3162617" cy="19468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285649" y="72284"/>
            <a:ext cx="46995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Methodology</a:t>
            </a:r>
            <a:endParaRPr sz="4800" dirty="0"/>
          </a:p>
        </p:txBody>
      </p:sp>
      <p:sp>
        <p:nvSpPr>
          <p:cNvPr id="322" name="Google Shape;322;p38"/>
          <p:cNvSpPr txBox="1">
            <a:spLocks noGrp="1"/>
          </p:cNvSpPr>
          <p:nvPr>
            <p:ph type="subTitle" idx="3"/>
          </p:nvPr>
        </p:nvSpPr>
        <p:spPr>
          <a:xfrm>
            <a:off x="163198" y="897639"/>
            <a:ext cx="4944402" cy="62207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In the initial step of data wrangling, we inspect the data to identify and handle any missing or NULL values using appropriate replacement methods.</a:t>
            </a:r>
          </a:p>
          <a:p>
            <a:pPr marL="0" lvl="0" indent="0" algn="just" rtl="0">
              <a:spcBef>
                <a:spcPts val="0"/>
              </a:spcBef>
              <a:spcAft>
                <a:spcPts val="0"/>
              </a:spcAft>
            </a:pPr>
            <a:endParaRPr lang="en-US"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500" b="1" i="1" dirty="0">
                <a:solidFill>
                  <a:srgbClr val="0C4F72"/>
                </a:solidFill>
                <a:effectLst/>
                <a:latin typeface="Times New Roman" panose="02020603050405020304" pitchFamily="18" charset="0"/>
                <a:cs typeface="Times New Roman" panose="02020603050405020304" pitchFamily="18" charset="0"/>
              </a:rPr>
              <a:t>Build a database </a:t>
            </a:r>
            <a:r>
              <a:rPr lang="en-IN" sz="1800" b="1" i="1" dirty="0">
                <a:solidFill>
                  <a:srgbClr val="0C4F72"/>
                </a:solidFill>
                <a:effectLst/>
                <a:latin typeface="Times New Roman" panose="02020603050405020304" pitchFamily="18" charset="0"/>
                <a:cs typeface="Times New Roman" panose="02020603050405020304" pitchFamily="18" charset="0"/>
              </a:rPr>
              <a:t>:</a:t>
            </a:r>
            <a:r>
              <a:rPr lang="en-IN" sz="1800" b="1" i="1" dirty="0">
                <a:solidFill>
                  <a:srgbClr val="242424"/>
                </a:solidFill>
                <a:effectLst/>
                <a:latin typeface="Times New Roman" panose="02020603050405020304" pitchFamily="18" charset="0"/>
                <a:cs typeface="Times New Roman" panose="02020603050405020304" pitchFamily="18" charset="0"/>
              </a:rPr>
              <a:t> </a:t>
            </a:r>
            <a:r>
              <a:rPr lang="en-US" sz="1400" b="0" i="0" dirty="0">
                <a:solidFill>
                  <a:srgbClr val="AA0D91"/>
                </a:solidFill>
                <a:effectLst/>
                <a:latin typeface="Times New Roman" panose="02020603050405020304" pitchFamily="18" charset="0"/>
                <a:cs typeface="Times New Roman" panose="02020603050405020304" pitchFamily="18" charset="0"/>
              </a:rPr>
              <a:t>create</a:t>
            </a:r>
            <a:r>
              <a:rPr lang="en-US" sz="1400" b="0" i="0" dirty="0">
                <a:solidFill>
                  <a:srgbClr val="242424"/>
                </a:solidFill>
                <a:effectLst/>
                <a:latin typeface="Times New Roman" panose="02020603050405020304" pitchFamily="18" charset="0"/>
                <a:cs typeface="Times New Roman" panose="02020603050405020304" pitchFamily="18" charset="0"/>
              </a:rPr>
              <a:t> database if </a:t>
            </a:r>
            <a:r>
              <a:rPr lang="en-US" sz="1400" b="0" i="0" dirty="0">
                <a:solidFill>
                  <a:srgbClr val="AA0D91"/>
                </a:solidFill>
                <a:effectLst/>
                <a:latin typeface="Times New Roman" panose="02020603050405020304" pitchFamily="18" charset="0"/>
                <a:cs typeface="Times New Roman" panose="02020603050405020304" pitchFamily="18" charset="0"/>
              </a:rPr>
              <a:t>not</a:t>
            </a:r>
            <a:r>
              <a:rPr lang="en-US" sz="1400" b="0" i="0" dirty="0">
                <a:solidFill>
                  <a:srgbClr val="242424"/>
                </a:solidFill>
                <a:effectLst/>
                <a:latin typeface="Times New Roman" panose="02020603050405020304" pitchFamily="18" charset="0"/>
                <a:cs typeface="Times New Roman" panose="02020603050405020304" pitchFamily="18" charset="0"/>
              </a:rPr>
              <a:t> </a:t>
            </a:r>
            <a:r>
              <a:rPr lang="en-US" sz="1400" b="0" i="0" dirty="0">
                <a:solidFill>
                  <a:srgbClr val="AA0D91"/>
                </a:solidFill>
                <a:effectLst/>
                <a:latin typeface="Times New Roman" panose="02020603050405020304" pitchFamily="18" charset="0"/>
                <a:cs typeface="Times New Roman" panose="02020603050405020304" pitchFamily="18" charset="0"/>
              </a:rPr>
              <a:t>exists</a:t>
            </a:r>
            <a:r>
              <a:rPr lang="en-US" sz="1400" b="0" i="0" dirty="0">
                <a:solidFill>
                  <a:srgbClr val="242424"/>
                </a:solidFill>
                <a:effectLst/>
                <a:latin typeface="Times New Roman" panose="02020603050405020304" pitchFamily="18" charset="0"/>
                <a:cs typeface="Times New Roman" panose="02020603050405020304" pitchFamily="18" charset="0"/>
              </a:rPr>
              <a:t> </a:t>
            </a:r>
            <a:r>
              <a:rPr lang="en-US" sz="1400" b="0" i="0" dirty="0" err="1">
                <a:solidFill>
                  <a:srgbClr val="242424"/>
                </a:solidFill>
                <a:effectLst/>
                <a:latin typeface="Times New Roman" panose="02020603050405020304" pitchFamily="18" charset="0"/>
                <a:cs typeface="Times New Roman" panose="02020603050405020304" pitchFamily="18" charset="0"/>
              </a:rPr>
              <a:t>SalesDataWalmart</a:t>
            </a:r>
            <a:r>
              <a:rPr lang="en-US" sz="1400" b="0" i="0" dirty="0">
                <a:solidFill>
                  <a:srgbClr val="242424"/>
                </a:solidFill>
                <a:effectLst/>
                <a:latin typeface="Times New Roman" panose="02020603050405020304" pitchFamily="18" charset="0"/>
                <a:cs typeface="Times New Roman" panose="02020603050405020304" pitchFamily="18" charset="0"/>
              </a:rPr>
              <a:t>;</a:t>
            </a:r>
          </a:p>
          <a:p>
            <a:pPr marL="0" indent="0"/>
            <a:endParaRPr lang="en-IN" sz="1800" b="0" i="0" dirty="0">
              <a:solidFill>
                <a:srgbClr val="242424"/>
              </a:solidFill>
              <a:effectLst/>
              <a:latin typeface="Times New Roman" panose="02020603050405020304" pitchFamily="18" charset="0"/>
              <a:cs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r>
              <a:rPr lang="en-US" sz="1500" b="1" i="1" dirty="0">
                <a:solidFill>
                  <a:srgbClr val="0C4F72"/>
                </a:solidFill>
                <a:effectLst/>
                <a:latin typeface="Times New Roman" panose="02020603050405020304" pitchFamily="18" charset="0"/>
                <a:cs typeface="Times New Roman" panose="02020603050405020304" pitchFamily="18" charset="0"/>
              </a:rPr>
              <a:t>Create table and insert the data </a:t>
            </a:r>
          </a:p>
          <a:p>
            <a:pPr marL="0" lvl="0" indent="0" algn="just" rtl="0">
              <a:spcBef>
                <a:spcPts val="0"/>
              </a:spcBef>
              <a:spcAft>
                <a:spcPts val="0"/>
              </a:spcAft>
            </a:pPr>
            <a:endParaRPr lang="en-US" sz="1500" b="1" i="1" dirty="0">
              <a:solidFill>
                <a:srgbClr val="242424"/>
              </a:solidFill>
              <a:effectLst/>
              <a:latin typeface="Times New Roman" panose="02020603050405020304" pitchFamily="18" charset="0"/>
              <a:cs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r>
              <a:rPr lang="en-US" sz="1500" b="0" i="0" dirty="0">
                <a:solidFill>
                  <a:srgbClr val="0C4F72"/>
                </a:solidFill>
                <a:effectLst/>
                <a:latin typeface="Times New Roman" panose="02020603050405020304" pitchFamily="18" charset="0"/>
                <a:cs typeface="Times New Roman" panose="02020603050405020304" pitchFamily="18" charset="0"/>
              </a:rPr>
              <a:t>Select columns with null values in them. There are no null values in our database as in creating the tables, we set </a:t>
            </a:r>
            <a:r>
              <a:rPr lang="en-US" sz="1500" b="1" i="0" dirty="0">
                <a:solidFill>
                  <a:srgbClr val="0C4F72"/>
                </a:solidFill>
                <a:effectLst/>
                <a:latin typeface="Times New Roman" panose="02020603050405020304" pitchFamily="18" charset="0"/>
                <a:cs typeface="Times New Roman" panose="02020603050405020304" pitchFamily="18" charset="0"/>
              </a:rPr>
              <a:t>**NOT NULL**</a:t>
            </a:r>
            <a:r>
              <a:rPr lang="en-US" sz="1500" b="0" i="0" dirty="0">
                <a:solidFill>
                  <a:srgbClr val="0C4F72"/>
                </a:solidFill>
                <a:effectLst/>
                <a:latin typeface="Times New Roman" panose="02020603050405020304" pitchFamily="18" charset="0"/>
                <a:cs typeface="Times New Roman" panose="02020603050405020304" pitchFamily="18" charset="0"/>
              </a:rPr>
              <a:t> for each field, hence null values are filtered out.</a:t>
            </a:r>
          </a:p>
          <a:p>
            <a:pPr marL="0" lvl="0" indent="0" algn="just" rtl="0">
              <a:spcBef>
                <a:spcPts val="0"/>
              </a:spcBef>
              <a:spcAft>
                <a:spcPts val="0"/>
              </a:spcAft>
            </a:pPr>
            <a:endParaRPr lang="en-US" sz="1500" b="0" i="0" dirty="0">
              <a:solidFill>
                <a:srgbClr val="0C4F72"/>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0C4F72"/>
                </a:solidFill>
                <a:latin typeface="Times New Roman" panose="02020603050405020304" pitchFamily="18" charset="0"/>
                <a:cs typeface="Times New Roman" panose="02020603050405020304" pitchFamily="18" charset="0"/>
              </a:rPr>
              <a:t>Using </a:t>
            </a:r>
            <a:r>
              <a:rPr lang="en-US" sz="1600" dirty="0" err="1">
                <a:solidFill>
                  <a:srgbClr val="0C4F72"/>
                </a:solidFill>
                <a:latin typeface="Times New Roman" panose="02020603050405020304" pitchFamily="18" charset="0"/>
                <a:cs typeface="Times New Roman" panose="02020603050405020304" pitchFamily="18" charset="0"/>
              </a:rPr>
              <a:t>numpy</a:t>
            </a:r>
            <a:r>
              <a:rPr lang="en-US" sz="1600" dirty="0">
                <a:solidFill>
                  <a:srgbClr val="0C4F72"/>
                </a:solidFill>
                <a:latin typeface="Times New Roman" panose="02020603050405020304" pitchFamily="18" charset="0"/>
                <a:cs typeface="Times New Roman" panose="02020603050405020304" pitchFamily="18" charset="0"/>
              </a:rPr>
              <a:t>, pandas and matplotlib we hav</a:t>
            </a:r>
            <a:r>
              <a:rPr lang="en-US" dirty="0">
                <a:solidFill>
                  <a:srgbClr val="0C4F72"/>
                </a:solidFill>
                <a:latin typeface="Times New Roman" panose="02020603050405020304" pitchFamily="18" charset="0"/>
                <a:cs typeface="Times New Roman" panose="02020603050405020304" pitchFamily="18" charset="0"/>
              </a:rPr>
              <a:t>e extracted some insightful result.</a:t>
            </a:r>
            <a:endParaRPr lang="en-US" sz="1600" dirty="0">
              <a:solidFill>
                <a:srgbClr val="0C4F72"/>
              </a:solidFill>
              <a:latin typeface="Times New Roman" panose="02020603050405020304" pitchFamily="18" charset="0"/>
              <a:cs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p:txBody>
      </p:sp>
      <p:sp>
        <p:nvSpPr>
          <p:cNvPr id="323" name="Google Shape;323;p38"/>
          <p:cNvSpPr/>
          <p:nvPr/>
        </p:nvSpPr>
        <p:spPr>
          <a:xfrm>
            <a:off x="6309875" y="0"/>
            <a:ext cx="2834100" cy="341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38"/>
          <p:cNvGrpSpPr/>
          <p:nvPr/>
        </p:nvGrpSpPr>
        <p:grpSpPr>
          <a:xfrm>
            <a:off x="6531607" y="1208674"/>
            <a:ext cx="430841" cy="2916262"/>
            <a:chOff x="3419800" y="255950"/>
            <a:chExt cx="762550" cy="5161525"/>
          </a:xfrm>
        </p:grpSpPr>
        <p:sp>
          <p:nvSpPr>
            <p:cNvPr id="325" name="Google Shape;325;p38"/>
            <p:cNvSpPr/>
            <p:nvPr/>
          </p:nvSpPr>
          <p:spPr>
            <a:xfrm>
              <a:off x="3419800" y="927375"/>
              <a:ext cx="186200" cy="3689925"/>
            </a:xfrm>
            <a:custGeom>
              <a:avLst/>
              <a:gdLst/>
              <a:ahLst/>
              <a:cxnLst/>
              <a:rect l="l" t="t" r="r" b="b"/>
              <a:pathLst>
                <a:path w="7448" h="147597" fill="none" extrusionOk="0">
                  <a:moveTo>
                    <a:pt x="0" y="0"/>
                  </a:moveTo>
                  <a:lnTo>
                    <a:pt x="7447" y="0"/>
                  </a:lnTo>
                  <a:lnTo>
                    <a:pt x="7447" y="147596"/>
                  </a:lnTo>
                  <a:lnTo>
                    <a:pt x="0" y="147596"/>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3800075" y="927375"/>
              <a:ext cx="382275" cy="3689925"/>
            </a:xfrm>
            <a:custGeom>
              <a:avLst/>
              <a:gdLst/>
              <a:ahLst/>
              <a:cxnLst/>
              <a:rect l="l" t="t" r="r" b="b"/>
              <a:pathLst>
                <a:path w="15291" h="147597" fill="none" extrusionOk="0">
                  <a:moveTo>
                    <a:pt x="15291" y="0"/>
                  </a:moveTo>
                  <a:lnTo>
                    <a:pt x="15291" y="80"/>
                  </a:lnTo>
                  <a:lnTo>
                    <a:pt x="7844" y="80"/>
                  </a:lnTo>
                  <a:lnTo>
                    <a:pt x="7844" y="147596"/>
                  </a:lnTo>
                  <a:lnTo>
                    <a:pt x="0" y="147596"/>
                  </a:lnTo>
                  <a:lnTo>
                    <a:pt x="15291" y="147596"/>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3419800" y="685725"/>
              <a:ext cx="762550" cy="241675"/>
            </a:xfrm>
            <a:custGeom>
              <a:avLst/>
              <a:gdLst/>
              <a:ahLst/>
              <a:cxnLst/>
              <a:rect l="l" t="t" r="r" b="b"/>
              <a:pathLst>
                <a:path w="30502" h="9667" fill="none" extrusionOk="0">
                  <a:moveTo>
                    <a:pt x="0" y="1"/>
                  </a:moveTo>
                  <a:lnTo>
                    <a:pt x="30502" y="1"/>
                  </a:lnTo>
                  <a:lnTo>
                    <a:pt x="30502" y="9666"/>
                  </a:lnTo>
                  <a:lnTo>
                    <a:pt x="0" y="9666"/>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3419800" y="927375"/>
              <a:ext cx="25" cy="2000"/>
            </a:xfrm>
            <a:custGeom>
              <a:avLst/>
              <a:gdLst/>
              <a:ahLst/>
              <a:cxnLst/>
              <a:rect l="l" t="t" r="r" b="b"/>
              <a:pathLst>
                <a:path w="1" h="80" fill="none" extrusionOk="0">
                  <a:moveTo>
                    <a:pt x="0" y="80"/>
                  </a:moveTo>
                  <a:lnTo>
                    <a:pt x="0" y="80"/>
                  </a:lnTo>
                  <a:lnTo>
                    <a:pt x="0" y="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3419800" y="927375"/>
              <a:ext cx="762550" cy="2000"/>
            </a:xfrm>
            <a:custGeom>
              <a:avLst/>
              <a:gdLst/>
              <a:ahLst/>
              <a:cxnLst/>
              <a:rect l="l" t="t" r="r" b="b"/>
              <a:pathLst>
                <a:path w="30502" h="80" fill="none" extrusionOk="0">
                  <a:moveTo>
                    <a:pt x="7447" y="0"/>
                  </a:moveTo>
                  <a:lnTo>
                    <a:pt x="23055" y="0"/>
                  </a:lnTo>
                  <a:lnTo>
                    <a:pt x="23055" y="80"/>
                  </a:lnTo>
                  <a:lnTo>
                    <a:pt x="30502" y="80"/>
                  </a:lnTo>
                  <a:lnTo>
                    <a:pt x="30502" y="0"/>
                  </a:lnTo>
                  <a:lnTo>
                    <a:pt x="0" y="0"/>
                  </a:lnTo>
                  <a:lnTo>
                    <a:pt x="0" y="80"/>
                  </a:lnTo>
                  <a:lnTo>
                    <a:pt x="7447" y="8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3419800" y="4617275"/>
              <a:ext cx="762550" cy="578375"/>
            </a:xfrm>
            <a:custGeom>
              <a:avLst/>
              <a:gdLst/>
              <a:ahLst/>
              <a:cxnLst/>
              <a:rect l="l" t="t" r="r" b="b"/>
              <a:pathLst>
                <a:path w="30502" h="23135" fill="none" extrusionOk="0">
                  <a:moveTo>
                    <a:pt x="10775" y="23134"/>
                  </a:moveTo>
                  <a:lnTo>
                    <a:pt x="19252" y="23134"/>
                  </a:lnTo>
                  <a:lnTo>
                    <a:pt x="30502" y="0"/>
                  </a:lnTo>
                  <a:lnTo>
                    <a:pt x="0" y="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3419800" y="255950"/>
              <a:ext cx="762550" cy="431800"/>
            </a:xfrm>
            <a:custGeom>
              <a:avLst/>
              <a:gdLst/>
              <a:ahLst/>
              <a:cxnLst/>
              <a:rect l="l" t="t" r="r" b="b"/>
              <a:pathLst>
                <a:path w="30502" h="17272" fill="none" extrusionOk="0">
                  <a:moveTo>
                    <a:pt x="30502" y="15290"/>
                  </a:moveTo>
                  <a:cubicBezTo>
                    <a:pt x="30502" y="6813"/>
                    <a:pt x="23688" y="0"/>
                    <a:pt x="15211" y="0"/>
                  </a:cubicBezTo>
                  <a:lnTo>
                    <a:pt x="15211" y="0"/>
                  </a:lnTo>
                  <a:cubicBezTo>
                    <a:pt x="6814" y="0"/>
                    <a:pt x="0" y="6893"/>
                    <a:pt x="0" y="15290"/>
                  </a:cubicBezTo>
                  <a:lnTo>
                    <a:pt x="0" y="17271"/>
                  </a:lnTo>
                  <a:lnTo>
                    <a:pt x="30502" y="17271"/>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3605975" y="4617275"/>
              <a:ext cx="194125" cy="25"/>
            </a:xfrm>
            <a:custGeom>
              <a:avLst/>
              <a:gdLst/>
              <a:ahLst/>
              <a:cxnLst/>
              <a:rect l="l" t="t" r="r" b="b"/>
              <a:pathLst>
                <a:path w="7765" h="1" fill="none" extrusionOk="0">
                  <a:moveTo>
                    <a:pt x="0" y="0"/>
                  </a:moveTo>
                  <a:lnTo>
                    <a:pt x="7764" y="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3605975" y="929350"/>
              <a:ext cx="390200" cy="3687950"/>
            </a:xfrm>
            <a:custGeom>
              <a:avLst/>
              <a:gdLst/>
              <a:ahLst/>
              <a:cxnLst/>
              <a:rect l="l" t="t" r="r" b="b"/>
              <a:pathLst>
                <a:path w="15608" h="147518" fill="none" extrusionOk="0">
                  <a:moveTo>
                    <a:pt x="15608" y="1"/>
                  </a:moveTo>
                  <a:lnTo>
                    <a:pt x="0" y="1"/>
                  </a:lnTo>
                  <a:lnTo>
                    <a:pt x="0" y="147517"/>
                  </a:lnTo>
                  <a:lnTo>
                    <a:pt x="7764" y="147517"/>
                  </a:lnTo>
                  <a:lnTo>
                    <a:pt x="15608" y="147517"/>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3605975" y="927375"/>
              <a:ext cx="390200" cy="2000"/>
            </a:xfrm>
            <a:custGeom>
              <a:avLst/>
              <a:gdLst/>
              <a:ahLst/>
              <a:cxnLst/>
              <a:rect l="l" t="t" r="r" b="b"/>
              <a:pathLst>
                <a:path w="15608" h="80" fill="none" extrusionOk="0">
                  <a:moveTo>
                    <a:pt x="0" y="0"/>
                  </a:moveTo>
                  <a:lnTo>
                    <a:pt x="15608" y="0"/>
                  </a:lnTo>
                  <a:lnTo>
                    <a:pt x="15608" y="80"/>
                  </a:lnTo>
                  <a:lnTo>
                    <a:pt x="0" y="8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3689150" y="5195625"/>
              <a:ext cx="211950" cy="221850"/>
            </a:xfrm>
            <a:custGeom>
              <a:avLst/>
              <a:gdLst/>
              <a:ahLst/>
              <a:cxnLst/>
              <a:rect l="l" t="t" r="r" b="b"/>
              <a:pathLst>
                <a:path w="8478" h="8874" extrusionOk="0">
                  <a:moveTo>
                    <a:pt x="1" y="0"/>
                  </a:moveTo>
                  <a:lnTo>
                    <a:pt x="4120" y="8873"/>
                  </a:lnTo>
                  <a:lnTo>
                    <a:pt x="8478" y="0"/>
                  </a:ln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38"/>
          <p:cNvSpPr/>
          <p:nvPr/>
        </p:nvSpPr>
        <p:spPr>
          <a:xfrm>
            <a:off x="5107600" y="757728"/>
            <a:ext cx="368700" cy="36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5267533" y="138303"/>
            <a:ext cx="891000" cy="89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8349775" y="3795688"/>
            <a:ext cx="433500" cy="43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4446-33AE-D6C8-26FB-F660E6A1BF59}"/>
              </a:ext>
            </a:extLst>
          </p:cNvPr>
          <p:cNvSpPr>
            <a:spLocks noGrp="1"/>
          </p:cNvSpPr>
          <p:nvPr>
            <p:ph type="title"/>
          </p:nvPr>
        </p:nvSpPr>
        <p:spPr>
          <a:xfrm>
            <a:off x="495051" y="0"/>
            <a:ext cx="7888057" cy="621546"/>
          </a:xfrm>
        </p:spPr>
        <p:txBody>
          <a:bodyPr/>
          <a:lstStyle/>
          <a:p>
            <a:pPr algn="ctr"/>
            <a:r>
              <a:rPr lang="en-IN" dirty="0"/>
              <a:t>Result and Observation</a:t>
            </a:r>
          </a:p>
        </p:txBody>
      </p:sp>
      <p:pic>
        <p:nvPicPr>
          <p:cNvPr id="3" name="Picture 2">
            <a:extLst>
              <a:ext uri="{FF2B5EF4-FFF2-40B4-BE49-F238E27FC236}">
                <a16:creationId xmlns:a16="http://schemas.microsoft.com/office/drawing/2014/main" id="{1FA23059-B771-0ACA-D325-D10FFD8CB9D6}"/>
              </a:ext>
            </a:extLst>
          </p:cNvPr>
          <p:cNvPicPr>
            <a:picLocks noChangeAspect="1"/>
          </p:cNvPicPr>
          <p:nvPr/>
        </p:nvPicPr>
        <p:blipFill>
          <a:blip r:embed="rId2"/>
          <a:stretch>
            <a:fillRect/>
          </a:stretch>
        </p:blipFill>
        <p:spPr>
          <a:xfrm>
            <a:off x="4148991" y="2716080"/>
            <a:ext cx="2515155" cy="2030788"/>
          </a:xfrm>
          <a:prstGeom prst="rect">
            <a:avLst/>
          </a:prstGeom>
        </p:spPr>
      </p:pic>
      <p:pic>
        <p:nvPicPr>
          <p:cNvPr id="5" name="Picture 4">
            <a:extLst>
              <a:ext uri="{FF2B5EF4-FFF2-40B4-BE49-F238E27FC236}">
                <a16:creationId xmlns:a16="http://schemas.microsoft.com/office/drawing/2014/main" id="{F3BF9C8C-E3D1-411E-33B2-52499BFA8BEB}"/>
              </a:ext>
            </a:extLst>
          </p:cNvPr>
          <p:cNvPicPr>
            <a:picLocks noChangeAspect="1"/>
          </p:cNvPicPr>
          <p:nvPr/>
        </p:nvPicPr>
        <p:blipFill>
          <a:blip r:embed="rId3"/>
          <a:stretch>
            <a:fillRect/>
          </a:stretch>
        </p:blipFill>
        <p:spPr>
          <a:xfrm>
            <a:off x="1285476" y="2319448"/>
            <a:ext cx="2101346" cy="2824052"/>
          </a:xfrm>
          <a:prstGeom prst="rect">
            <a:avLst/>
          </a:prstGeom>
        </p:spPr>
      </p:pic>
      <p:pic>
        <p:nvPicPr>
          <p:cNvPr id="7" name="Picture 6">
            <a:extLst>
              <a:ext uri="{FF2B5EF4-FFF2-40B4-BE49-F238E27FC236}">
                <a16:creationId xmlns:a16="http://schemas.microsoft.com/office/drawing/2014/main" id="{0CCDC7B9-CD36-6429-437C-9CC9EF8E3D7E}"/>
              </a:ext>
            </a:extLst>
          </p:cNvPr>
          <p:cNvPicPr>
            <a:picLocks noChangeAspect="1"/>
          </p:cNvPicPr>
          <p:nvPr/>
        </p:nvPicPr>
        <p:blipFill>
          <a:blip r:embed="rId4"/>
          <a:stretch>
            <a:fillRect/>
          </a:stretch>
        </p:blipFill>
        <p:spPr>
          <a:xfrm>
            <a:off x="30680" y="621546"/>
            <a:ext cx="8816797" cy="1674610"/>
          </a:xfrm>
          <a:prstGeom prst="rect">
            <a:avLst/>
          </a:prstGeom>
        </p:spPr>
      </p:pic>
    </p:spTree>
    <p:extLst>
      <p:ext uri="{BB962C8B-B14F-4D97-AF65-F5344CB8AC3E}">
        <p14:creationId xmlns:p14="http://schemas.microsoft.com/office/powerpoint/2010/main" val="299518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 name="Title 2">
            <a:extLst>
              <a:ext uri="{FF2B5EF4-FFF2-40B4-BE49-F238E27FC236}">
                <a16:creationId xmlns:a16="http://schemas.microsoft.com/office/drawing/2014/main" id="{090ABA6E-6BEB-B287-378B-836AD52EEA84}"/>
              </a:ext>
            </a:extLst>
          </p:cNvPr>
          <p:cNvSpPr>
            <a:spLocks noGrp="1"/>
          </p:cNvSpPr>
          <p:nvPr>
            <p:ph type="title"/>
          </p:nvPr>
        </p:nvSpPr>
        <p:spPr>
          <a:xfrm>
            <a:off x="650767" y="135568"/>
            <a:ext cx="7717500" cy="572700"/>
          </a:xfrm>
        </p:spPr>
        <p:txBody>
          <a:bodyPr/>
          <a:lstStyle/>
          <a:p>
            <a:pPr algn="ctr"/>
            <a:r>
              <a:rPr lang="en-IN" sz="3600" dirty="0"/>
              <a:t>Result and Observation</a:t>
            </a:r>
            <a:br>
              <a:rPr lang="en-IN" sz="3600" dirty="0"/>
            </a:br>
            <a:endParaRPr lang="en-IN" sz="3600" dirty="0"/>
          </a:p>
        </p:txBody>
      </p:sp>
      <p:pic>
        <p:nvPicPr>
          <p:cNvPr id="5" name="Picture 4">
            <a:extLst>
              <a:ext uri="{FF2B5EF4-FFF2-40B4-BE49-F238E27FC236}">
                <a16:creationId xmlns:a16="http://schemas.microsoft.com/office/drawing/2014/main" id="{16D5B444-AF52-5114-E6C0-BF20E42E185F}"/>
              </a:ext>
            </a:extLst>
          </p:cNvPr>
          <p:cNvPicPr>
            <a:picLocks noChangeAspect="1"/>
          </p:cNvPicPr>
          <p:nvPr/>
        </p:nvPicPr>
        <p:blipFill rotWithShape="1">
          <a:blip r:embed="rId3"/>
          <a:srcRect l="1790"/>
          <a:stretch/>
        </p:blipFill>
        <p:spPr>
          <a:xfrm>
            <a:off x="650767" y="1116572"/>
            <a:ext cx="3547568" cy="260793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41AEFBD-029F-3A33-E705-E467CCC7B5EC}"/>
              </a:ext>
            </a:extLst>
          </p:cNvPr>
          <p:cNvPicPr>
            <a:picLocks noChangeAspect="1"/>
          </p:cNvPicPr>
          <p:nvPr/>
        </p:nvPicPr>
        <p:blipFill>
          <a:blip r:embed="rId4"/>
          <a:stretch>
            <a:fillRect/>
          </a:stretch>
        </p:blipFill>
        <p:spPr>
          <a:xfrm>
            <a:off x="4572000" y="1183310"/>
            <a:ext cx="4055461" cy="247445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58F8E5-EB4E-1DD6-6C01-4227AC851391}"/>
              </a:ext>
            </a:extLst>
          </p:cNvPr>
          <p:cNvPicPr>
            <a:picLocks noChangeAspect="1"/>
          </p:cNvPicPr>
          <p:nvPr/>
        </p:nvPicPr>
        <p:blipFill>
          <a:blip r:embed="rId2"/>
          <a:stretch>
            <a:fillRect/>
          </a:stretch>
        </p:blipFill>
        <p:spPr>
          <a:xfrm>
            <a:off x="1234069" y="272402"/>
            <a:ext cx="6512310" cy="2120557"/>
          </a:xfrm>
          <a:prstGeom prst="rect">
            <a:avLst/>
          </a:prstGeom>
        </p:spPr>
      </p:pic>
      <p:pic>
        <p:nvPicPr>
          <p:cNvPr id="5" name="Picture 4">
            <a:extLst>
              <a:ext uri="{FF2B5EF4-FFF2-40B4-BE49-F238E27FC236}">
                <a16:creationId xmlns:a16="http://schemas.microsoft.com/office/drawing/2014/main" id="{C219A0CF-3B9F-0202-45D3-49FC16C4965E}"/>
              </a:ext>
            </a:extLst>
          </p:cNvPr>
          <p:cNvPicPr>
            <a:picLocks noChangeAspect="1"/>
          </p:cNvPicPr>
          <p:nvPr/>
        </p:nvPicPr>
        <p:blipFill>
          <a:blip r:embed="rId3"/>
          <a:stretch>
            <a:fillRect/>
          </a:stretch>
        </p:blipFill>
        <p:spPr>
          <a:xfrm>
            <a:off x="2528043" y="2571750"/>
            <a:ext cx="3278147" cy="21995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218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2"/>
          <p:cNvSpPr txBox="1">
            <a:spLocks noGrp="1"/>
          </p:cNvSpPr>
          <p:nvPr>
            <p:ph type="title"/>
          </p:nvPr>
        </p:nvSpPr>
        <p:spPr>
          <a:xfrm>
            <a:off x="2761323" y="255875"/>
            <a:ext cx="3873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429" name="Google Shape;429;p42"/>
          <p:cNvSpPr txBox="1">
            <a:spLocks noGrp="1"/>
          </p:cNvSpPr>
          <p:nvPr>
            <p:ph type="subTitle" idx="3"/>
          </p:nvPr>
        </p:nvSpPr>
        <p:spPr>
          <a:xfrm>
            <a:off x="2193072" y="1171562"/>
            <a:ext cx="5729204" cy="3687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Cleaned and explored Walmart's sales data.</a:t>
            </a:r>
          </a:p>
          <a:p>
            <a:pPr algn="l">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Addressed questions about product performance, sales trends, and customer behavior.</a:t>
            </a:r>
          </a:p>
          <a:p>
            <a:pPr algn="l">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Identified top-performing products and branches.</a:t>
            </a:r>
          </a:p>
          <a:p>
            <a:pPr algn="l">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Analyzed sales trends to inform strategy.</a:t>
            </a:r>
          </a:p>
          <a:p>
            <a:pPr algn="l">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Profiled customer segments for profitability insights.</a:t>
            </a:r>
          </a:p>
          <a:p>
            <a:pPr algn="l">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Utilized SQL queries and computed key metrics (COGS, VAT, total revenue, gross profit).</a:t>
            </a:r>
          </a:p>
          <a:p>
            <a:pPr algn="l">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Data-driven decisions aim to enhance sales strategies, inventory management, and overall business performance.</a:t>
            </a:r>
          </a:p>
          <a:p>
            <a:pPr algn="l">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This project serves as a foundation for ongoing analysis and future enhancements in sales forecasting and operations optimization.</a:t>
            </a:r>
          </a:p>
          <a:p>
            <a:pPr marL="0" lvl="0" indent="0" algn="just" rtl="0">
              <a:spcBef>
                <a:spcPts val="0"/>
              </a:spcBef>
              <a:spcAft>
                <a:spcPts val="0"/>
              </a:spcAft>
              <a:buNone/>
            </a:pPr>
            <a:endParaRPr sz="1700" dirty="0">
              <a:solidFill>
                <a:srgbClr val="0C4F72"/>
              </a:solidFill>
              <a:latin typeface="Times New Roman" panose="02020603050405020304" pitchFamily="18" charset="0"/>
              <a:cs typeface="Times New Roman" panose="02020603050405020304" pitchFamily="18" charset="0"/>
            </a:endParaRPr>
          </a:p>
        </p:txBody>
      </p:sp>
      <p:sp>
        <p:nvSpPr>
          <p:cNvPr id="430" name="Google Shape;430;p42"/>
          <p:cNvSpPr/>
          <p:nvPr/>
        </p:nvSpPr>
        <p:spPr>
          <a:xfrm>
            <a:off x="-486803" y="-343225"/>
            <a:ext cx="2709000" cy="270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7951401" y="1895000"/>
            <a:ext cx="2709000" cy="270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42"/>
          <p:cNvGrpSpPr/>
          <p:nvPr/>
        </p:nvGrpSpPr>
        <p:grpSpPr>
          <a:xfrm>
            <a:off x="1402300" y="1546900"/>
            <a:ext cx="718900" cy="1085700"/>
            <a:chOff x="248275" y="3381125"/>
            <a:chExt cx="718900" cy="1085700"/>
          </a:xfrm>
        </p:grpSpPr>
        <p:sp>
          <p:nvSpPr>
            <p:cNvPr id="433" name="Google Shape;433;p42"/>
            <p:cNvSpPr/>
            <p:nvPr/>
          </p:nvSpPr>
          <p:spPr>
            <a:xfrm>
              <a:off x="248275" y="3381125"/>
              <a:ext cx="718900" cy="1085700"/>
            </a:xfrm>
            <a:custGeom>
              <a:avLst/>
              <a:gdLst/>
              <a:ahLst/>
              <a:cxnLst/>
              <a:rect l="l" t="t" r="r" b="b"/>
              <a:pathLst>
                <a:path w="28756" h="43428" fill="none" extrusionOk="0">
                  <a:moveTo>
                    <a:pt x="28756" y="9932"/>
                  </a:moveTo>
                  <a:lnTo>
                    <a:pt x="28756" y="1"/>
                  </a:lnTo>
                  <a:lnTo>
                    <a:pt x="0" y="1"/>
                  </a:lnTo>
                  <a:lnTo>
                    <a:pt x="0" y="9345"/>
                  </a:lnTo>
                  <a:cubicBezTo>
                    <a:pt x="1355" y="11918"/>
                    <a:pt x="2257" y="16523"/>
                    <a:pt x="2257" y="21714"/>
                  </a:cubicBezTo>
                  <a:cubicBezTo>
                    <a:pt x="2257" y="26951"/>
                    <a:pt x="1400" y="31510"/>
                    <a:pt x="0" y="34083"/>
                  </a:cubicBezTo>
                  <a:lnTo>
                    <a:pt x="0" y="43428"/>
                  </a:lnTo>
                  <a:lnTo>
                    <a:pt x="28756" y="43428"/>
                  </a:lnTo>
                  <a:lnTo>
                    <a:pt x="28756" y="33496"/>
                  </a:lnTo>
                  <a:cubicBezTo>
                    <a:pt x="27582" y="30878"/>
                    <a:pt x="26770" y="26590"/>
                    <a:pt x="26770" y="21714"/>
                  </a:cubicBezTo>
                  <a:cubicBezTo>
                    <a:pt x="26770" y="16884"/>
                    <a:pt x="27582" y="12596"/>
                    <a:pt x="28756" y="9932"/>
                  </a:cubicBezTo>
                  <a:close/>
                  <a:moveTo>
                    <a:pt x="7990" y="29930"/>
                  </a:moveTo>
                  <a:lnTo>
                    <a:pt x="7990" y="1"/>
                  </a:lnTo>
                  <a:lnTo>
                    <a:pt x="20766" y="1"/>
                  </a:lnTo>
                  <a:lnTo>
                    <a:pt x="20766" y="29930"/>
                  </a:lnTo>
                  <a:cubicBezTo>
                    <a:pt x="20766" y="33451"/>
                    <a:pt x="17922" y="36295"/>
                    <a:pt x="14401" y="36295"/>
                  </a:cubicBezTo>
                  <a:lnTo>
                    <a:pt x="14401" y="36295"/>
                  </a:lnTo>
                  <a:cubicBezTo>
                    <a:pt x="10880" y="36295"/>
                    <a:pt x="7990" y="33451"/>
                    <a:pt x="7990" y="2993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a:off x="448025" y="3381125"/>
              <a:ext cx="58700" cy="871275"/>
            </a:xfrm>
            <a:custGeom>
              <a:avLst/>
              <a:gdLst/>
              <a:ahLst/>
              <a:cxnLst/>
              <a:rect l="l" t="t" r="r" b="b"/>
              <a:pathLst>
                <a:path w="2348" h="34851" fill="none" extrusionOk="0">
                  <a:moveTo>
                    <a:pt x="2348" y="1"/>
                  </a:moveTo>
                  <a:lnTo>
                    <a:pt x="0" y="1"/>
                  </a:lnTo>
                  <a:lnTo>
                    <a:pt x="0" y="29930"/>
                  </a:lnTo>
                  <a:cubicBezTo>
                    <a:pt x="0" y="31826"/>
                    <a:pt x="858" y="33632"/>
                    <a:pt x="2348" y="34851"/>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608275" y="3381125"/>
              <a:ext cx="159150" cy="907400"/>
            </a:xfrm>
            <a:custGeom>
              <a:avLst/>
              <a:gdLst/>
              <a:ahLst/>
              <a:cxnLst/>
              <a:rect l="l" t="t" r="r" b="b"/>
              <a:pathLst>
                <a:path w="6366" h="36296" fill="none" extrusionOk="0">
                  <a:moveTo>
                    <a:pt x="6366" y="29930"/>
                  </a:moveTo>
                  <a:lnTo>
                    <a:pt x="6366" y="1"/>
                  </a:lnTo>
                  <a:lnTo>
                    <a:pt x="1" y="1"/>
                  </a:lnTo>
                  <a:lnTo>
                    <a:pt x="1" y="36295"/>
                  </a:lnTo>
                  <a:cubicBezTo>
                    <a:pt x="3522" y="36295"/>
                    <a:pt x="6366" y="33451"/>
                    <a:pt x="6366" y="2993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506700" y="3381125"/>
              <a:ext cx="101600" cy="907400"/>
            </a:xfrm>
            <a:custGeom>
              <a:avLst/>
              <a:gdLst/>
              <a:ahLst/>
              <a:cxnLst/>
              <a:rect l="l" t="t" r="r" b="b"/>
              <a:pathLst>
                <a:path w="4064" h="36296" fill="none" extrusionOk="0">
                  <a:moveTo>
                    <a:pt x="4064" y="36295"/>
                  </a:moveTo>
                  <a:lnTo>
                    <a:pt x="4064" y="1"/>
                  </a:lnTo>
                  <a:lnTo>
                    <a:pt x="1" y="1"/>
                  </a:lnTo>
                  <a:lnTo>
                    <a:pt x="1" y="34851"/>
                  </a:lnTo>
                  <a:cubicBezTo>
                    <a:pt x="1129" y="35799"/>
                    <a:pt x="2574" y="36295"/>
                    <a:pt x="4064" y="36295"/>
                  </a:cubicBezTo>
                  <a:close/>
                  <a:moveTo>
                    <a:pt x="1716" y="15710"/>
                  </a:moveTo>
                  <a:cubicBezTo>
                    <a:pt x="2755" y="15710"/>
                    <a:pt x="3251" y="16974"/>
                    <a:pt x="2529" y="17697"/>
                  </a:cubicBezTo>
                  <a:cubicBezTo>
                    <a:pt x="1761" y="18419"/>
                    <a:pt x="543" y="17877"/>
                    <a:pt x="543" y="16839"/>
                  </a:cubicBezTo>
                  <a:cubicBezTo>
                    <a:pt x="543" y="16207"/>
                    <a:pt x="1084" y="15665"/>
                    <a:pt x="1716" y="1571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520250" y="3763725"/>
              <a:ext cx="67750" cy="67725"/>
            </a:xfrm>
            <a:custGeom>
              <a:avLst/>
              <a:gdLst/>
              <a:ahLst/>
              <a:cxnLst/>
              <a:rect l="l" t="t" r="r" b="b"/>
              <a:pathLst>
                <a:path w="2710" h="2709" fill="none" extrusionOk="0">
                  <a:moveTo>
                    <a:pt x="1174" y="2709"/>
                  </a:moveTo>
                  <a:cubicBezTo>
                    <a:pt x="2213" y="2709"/>
                    <a:pt x="2709" y="1445"/>
                    <a:pt x="1987" y="722"/>
                  </a:cubicBezTo>
                  <a:cubicBezTo>
                    <a:pt x="1219" y="0"/>
                    <a:pt x="1" y="542"/>
                    <a:pt x="1" y="1535"/>
                  </a:cubicBezTo>
                  <a:cubicBezTo>
                    <a:pt x="1" y="2212"/>
                    <a:pt x="542" y="2709"/>
                    <a:pt x="1174" y="2709"/>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42"/>
          <p:cNvSpPr/>
          <p:nvPr/>
        </p:nvSpPr>
        <p:spPr>
          <a:xfrm>
            <a:off x="7893150" y="1750900"/>
            <a:ext cx="537489" cy="1343746"/>
          </a:xfrm>
          <a:custGeom>
            <a:avLst/>
            <a:gdLst/>
            <a:ahLst/>
            <a:cxnLst/>
            <a:rect l="l" t="t" r="r" b="b"/>
            <a:pathLst>
              <a:path w="11361" h="28403" fill="none" extrusionOk="0">
                <a:moveTo>
                  <a:pt x="0" y="5334"/>
                </a:moveTo>
                <a:lnTo>
                  <a:pt x="0" y="22115"/>
                </a:lnTo>
                <a:lnTo>
                  <a:pt x="1214" y="22115"/>
                </a:lnTo>
                <a:lnTo>
                  <a:pt x="1214" y="5334"/>
                </a:lnTo>
                <a:cubicBezTo>
                  <a:pt x="1214" y="2863"/>
                  <a:pt x="3209" y="868"/>
                  <a:pt x="5680" y="868"/>
                </a:cubicBezTo>
                <a:cubicBezTo>
                  <a:pt x="8152" y="868"/>
                  <a:pt x="10147" y="2863"/>
                  <a:pt x="10147" y="5334"/>
                </a:cubicBezTo>
                <a:lnTo>
                  <a:pt x="10147" y="23849"/>
                </a:lnTo>
                <a:cubicBezTo>
                  <a:pt x="10147" y="25692"/>
                  <a:pt x="8651" y="27188"/>
                  <a:pt x="6808" y="27188"/>
                </a:cubicBezTo>
                <a:cubicBezTo>
                  <a:pt x="4965" y="27188"/>
                  <a:pt x="3469" y="25692"/>
                  <a:pt x="3469" y="23849"/>
                </a:cubicBezTo>
                <a:lnTo>
                  <a:pt x="3512" y="6288"/>
                </a:lnTo>
                <a:cubicBezTo>
                  <a:pt x="3512" y="4987"/>
                  <a:pt x="4596" y="3903"/>
                  <a:pt x="5897" y="3903"/>
                </a:cubicBezTo>
                <a:cubicBezTo>
                  <a:pt x="7220" y="3903"/>
                  <a:pt x="8304" y="4987"/>
                  <a:pt x="8304" y="6288"/>
                </a:cubicBezTo>
                <a:lnTo>
                  <a:pt x="8304" y="16196"/>
                </a:lnTo>
                <a:lnTo>
                  <a:pt x="9518" y="16196"/>
                </a:lnTo>
                <a:lnTo>
                  <a:pt x="9518" y="6288"/>
                </a:lnTo>
                <a:cubicBezTo>
                  <a:pt x="9496" y="4315"/>
                  <a:pt x="7892" y="2689"/>
                  <a:pt x="5897" y="2689"/>
                </a:cubicBezTo>
                <a:cubicBezTo>
                  <a:pt x="3924" y="2689"/>
                  <a:pt x="2298" y="4315"/>
                  <a:pt x="2298" y="6288"/>
                </a:cubicBezTo>
                <a:lnTo>
                  <a:pt x="2255" y="23849"/>
                </a:lnTo>
                <a:cubicBezTo>
                  <a:pt x="2255" y="26364"/>
                  <a:pt x="4293" y="28402"/>
                  <a:pt x="6808" y="28402"/>
                </a:cubicBezTo>
                <a:cubicBezTo>
                  <a:pt x="9323" y="28402"/>
                  <a:pt x="11361" y="26364"/>
                  <a:pt x="11361" y="23849"/>
                </a:cubicBezTo>
                <a:lnTo>
                  <a:pt x="11361" y="5334"/>
                </a:lnTo>
                <a:cubicBezTo>
                  <a:pt x="11187" y="2342"/>
                  <a:pt x="8694" y="1"/>
                  <a:pt x="5680" y="1"/>
                </a:cubicBezTo>
                <a:cubicBezTo>
                  <a:pt x="2688" y="1"/>
                  <a:pt x="195" y="2342"/>
                  <a:pt x="0" y="5334"/>
                </a:cubicBezTo>
                <a:close/>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7174350" y="242125"/>
            <a:ext cx="718800" cy="71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650600" y="3565700"/>
            <a:ext cx="537600" cy="53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4065075" y="602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University Digital Choice Boards by Slidesgo">
  <a:themeElements>
    <a:clrScheme name="Simple Light">
      <a:dk1>
        <a:srgbClr val="0C4F72"/>
      </a:dk1>
      <a:lt1>
        <a:srgbClr val="D62828"/>
      </a:lt1>
      <a:dk2>
        <a:srgbClr val="F77F00"/>
      </a:dk2>
      <a:lt2>
        <a:srgbClr val="FCBF49"/>
      </a:lt2>
      <a:accent1>
        <a:srgbClr val="EAE2B7"/>
      </a:accent1>
      <a:accent2>
        <a:srgbClr val="0C4F72"/>
      </a:accent2>
      <a:accent3>
        <a:srgbClr val="D62828"/>
      </a:accent3>
      <a:accent4>
        <a:srgbClr val="F77F00"/>
      </a:accent4>
      <a:accent5>
        <a:srgbClr val="FCBF49"/>
      </a:accent5>
      <a:accent6>
        <a:srgbClr val="EAE2B7"/>
      </a:accent6>
      <a:hlink>
        <a:srgbClr val="0C4F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379</Words>
  <Application>Microsoft Office PowerPoint</Application>
  <PresentationFormat>On-screen Show (16:9)</PresentationFormat>
  <Paragraphs>52</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Signika</vt:lpstr>
      <vt:lpstr>Times New Roman</vt:lpstr>
      <vt:lpstr>Palanquin</vt:lpstr>
      <vt:lpstr>University Digital Choice Boards by Slidesgo</vt:lpstr>
      <vt:lpstr>Walmart Sales Analysis</vt:lpstr>
      <vt:lpstr>Table of Contents</vt:lpstr>
      <vt:lpstr>Problem Statement </vt:lpstr>
      <vt:lpstr>Introduction</vt:lpstr>
      <vt:lpstr>Methodology</vt:lpstr>
      <vt:lpstr>Result and Observation</vt:lpstr>
      <vt:lpstr>Result and Observation </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Sales Analysis</dc:title>
  <dc:creator>Shivani Tiwari</dc:creator>
  <cp:lastModifiedBy>Saurabh Madake</cp:lastModifiedBy>
  <cp:revision>2</cp:revision>
  <dcterms:modified xsi:type="dcterms:W3CDTF">2023-11-19T07:17:33Z</dcterms:modified>
</cp:coreProperties>
</file>