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1" r:id="rId4"/>
    <p:sldId id="289" r:id="rId5"/>
    <p:sldId id="290" r:id="rId6"/>
    <p:sldId id="328" r:id="rId7"/>
    <p:sldId id="340" r:id="rId8"/>
    <p:sldId id="296" r:id="rId9"/>
    <p:sldId id="341" r:id="rId10"/>
    <p:sldId id="337" r:id="rId11"/>
    <p:sldId id="339" r:id="rId12"/>
    <p:sldId id="342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286" r:id="rId21"/>
  </p:sldIdLst>
  <p:sldSz cx="20104100" cy="11309350"/>
  <p:notesSz cx="20104100" cy="113093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3"/>
    <a:srgbClr val="681748"/>
    <a:srgbClr val="5E6D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84" autoAdjust="0"/>
  </p:normalViewPr>
  <p:slideViewPr>
    <p:cSldViewPr>
      <p:cViewPr varScale="1">
        <p:scale>
          <a:sx n="49" d="100"/>
          <a:sy n="49" d="100"/>
        </p:scale>
        <p:origin x="29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B6A1AD7-E78C-467A-ABFA-DC10A22CA4D1}" type="datetimeFigureOut">
              <a:rPr lang="en-US"/>
              <a:pPr>
                <a:defRPr/>
              </a:pPr>
              <a:t>6/21/2021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372100"/>
            <a:ext cx="16084550" cy="50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51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30E781-A725-42A9-A8A5-55E94281D05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FEF5D-9353-4FD2-9F3F-8BD268950637}" type="datetimeFigureOut">
              <a:rPr lang="en-US" altLang="en-US"/>
              <a:pPr>
                <a:defRPr/>
              </a:pPr>
              <a:t>6/21/2021</a:t>
            </a:fld>
            <a:endParaRPr lang="en-US" alt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F0344-CE29-4AF6-916C-769B2BD7932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266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DFF5E-6E3E-492A-9F4A-319EA767356B}" type="datetimeFigureOut">
              <a:rPr lang="en-US" altLang="en-US"/>
              <a:pPr>
                <a:defRPr/>
              </a:pPr>
              <a:t>6/21/2021</a:t>
            </a:fld>
            <a:endParaRPr lang="en-US" alt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7D823-052F-48AB-BE28-4DECE21AF87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878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4364E-9D89-47D9-B484-5AC4B79BC727}" type="datetimeFigureOut">
              <a:rPr lang="en-US" altLang="en-US"/>
              <a:pPr>
                <a:defRPr/>
              </a:pPr>
              <a:t>6/21/2021</a:t>
            </a:fld>
            <a:endParaRPr lang="en-US" altLang="en-US" dirty="0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7276F-6280-414B-B516-FE3293A2262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7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F3759-D6D8-4500-B32B-34DE4FDA273E}" type="datetimeFigureOut">
              <a:rPr lang="en-US" altLang="en-US"/>
              <a:pPr>
                <a:defRPr/>
              </a:pPr>
              <a:t>6/21/2021</a:t>
            </a:fld>
            <a:endParaRPr lang="en-US" altLang="en-US" dirty="0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1D7CA-1A42-4E51-86EB-938C6E08034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38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C2A06-DDA1-4A54-8B83-3A3ACE729F84}" type="datetimeFigureOut">
              <a:rPr lang="en-US" altLang="en-US"/>
              <a:pPr>
                <a:defRPr/>
              </a:pPr>
              <a:t>6/21/2021</a:t>
            </a:fld>
            <a:endParaRPr lang="en-US" altLang="en-US" dirty="0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05B6A-67F7-4744-A0E2-7D3A9C7A039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63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11296650"/>
            <a:ext cx="20104100" cy="0"/>
          </a:xfrm>
          <a:custGeom>
            <a:avLst/>
            <a:gdLst>
              <a:gd name="T0" fmla="*/ 0 w 20104100"/>
              <a:gd name="T1" fmla="*/ 20104099 w 20104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22859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1027" name="bk object 17"/>
          <p:cNvSpPr>
            <a:spLocks/>
          </p:cNvSpPr>
          <p:nvPr/>
        </p:nvSpPr>
        <p:spPr bwMode="auto">
          <a:xfrm>
            <a:off x="0" y="11274425"/>
            <a:ext cx="20075525" cy="0"/>
          </a:xfrm>
          <a:custGeom>
            <a:avLst/>
            <a:gdLst>
              <a:gd name="T0" fmla="*/ 0 w 20076160"/>
              <a:gd name="T1" fmla="*/ 20069052 w 200761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076160">
                <a:moveTo>
                  <a:pt x="0" y="0"/>
                </a:moveTo>
                <a:lnTo>
                  <a:pt x="20076037" y="0"/>
                </a:lnTo>
              </a:path>
            </a:pathLst>
          </a:custGeom>
          <a:noFill/>
          <a:ln w="22859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1028" name="bk object 18"/>
          <p:cNvSpPr>
            <a:spLocks/>
          </p:cNvSpPr>
          <p:nvPr/>
        </p:nvSpPr>
        <p:spPr bwMode="auto">
          <a:xfrm>
            <a:off x="28575" y="47625"/>
            <a:ext cx="0" cy="11214100"/>
          </a:xfrm>
          <a:custGeom>
            <a:avLst/>
            <a:gdLst>
              <a:gd name="T0" fmla="*/ 0 h 11215370"/>
              <a:gd name="T1" fmla="*/ 11201407 h 11215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218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1029" name="bk object 19"/>
          <p:cNvSpPr>
            <a:spLocks/>
          </p:cNvSpPr>
          <p:nvPr/>
        </p:nvSpPr>
        <p:spPr bwMode="auto">
          <a:xfrm>
            <a:off x="0" y="23813"/>
            <a:ext cx="20104100" cy="0"/>
          </a:xfrm>
          <a:custGeom>
            <a:avLst/>
            <a:gdLst>
              <a:gd name="T0" fmla="*/ 0 w 20104100"/>
              <a:gd name="T1" fmla="*/ 20104099 w 20104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46990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1030" name="bk object 20"/>
          <p:cNvSpPr>
            <a:spLocks/>
          </p:cNvSpPr>
          <p:nvPr/>
        </p:nvSpPr>
        <p:spPr bwMode="auto">
          <a:xfrm>
            <a:off x="20075525" y="11261725"/>
            <a:ext cx="28575" cy="23813"/>
          </a:xfrm>
          <a:custGeom>
            <a:avLst/>
            <a:gdLst>
              <a:gd name="T0" fmla="*/ 0 w 28575"/>
              <a:gd name="T1" fmla="*/ 35836 h 22859"/>
              <a:gd name="T2" fmla="*/ 28061 w 28575"/>
              <a:gd name="T3" fmla="*/ 35836 h 22859"/>
              <a:gd name="T4" fmla="*/ 28061 w 28575"/>
              <a:gd name="T5" fmla="*/ 0 h 22859"/>
              <a:gd name="T6" fmla="*/ 0 w 28575"/>
              <a:gd name="T7" fmla="*/ 0 h 22859"/>
              <a:gd name="T8" fmla="*/ 0 w 28575"/>
              <a:gd name="T9" fmla="*/ 35836 h 22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75" h="22859">
                <a:moveTo>
                  <a:pt x="0" y="22856"/>
                </a:moveTo>
                <a:lnTo>
                  <a:pt x="28061" y="22856"/>
                </a:lnTo>
                <a:lnTo>
                  <a:pt x="28061" y="0"/>
                </a:lnTo>
                <a:lnTo>
                  <a:pt x="0" y="0"/>
                </a:lnTo>
                <a:lnTo>
                  <a:pt x="0" y="22856"/>
                </a:lnTo>
                <a:close/>
              </a:path>
            </a:pathLst>
          </a:custGeom>
          <a:solidFill>
            <a:srgbClr val="E76A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1031" name="bk object 21"/>
          <p:cNvSpPr>
            <a:spLocks/>
          </p:cNvSpPr>
          <p:nvPr/>
        </p:nvSpPr>
        <p:spPr bwMode="auto">
          <a:xfrm>
            <a:off x="20075525" y="47625"/>
            <a:ext cx="0" cy="11214100"/>
          </a:xfrm>
          <a:custGeom>
            <a:avLst/>
            <a:gdLst>
              <a:gd name="T0" fmla="*/ 0 h 11215370"/>
              <a:gd name="T1" fmla="*/ 11201407 h 11215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176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1032" name="Holder 2"/>
          <p:cNvSpPr>
            <a:spLocks noGrp="1"/>
          </p:cNvSpPr>
          <p:nvPr>
            <p:ph type="title"/>
          </p:nvPr>
        </p:nvSpPr>
        <p:spPr bwMode="auto">
          <a:xfrm>
            <a:off x="581025" y="407988"/>
            <a:ext cx="1894205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smtClean="0"/>
          </a:p>
        </p:txBody>
      </p:sp>
      <p:sp>
        <p:nvSpPr>
          <p:cNvPr id="1033" name="Holder 3"/>
          <p:cNvSpPr>
            <a:spLocks noGrp="1"/>
          </p:cNvSpPr>
          <p:nvPr>
            <p:ph type="body" idx="1"/>
          </p:nvPr>
        </p:nvSpPr>
        <p:spPr bwMode="auto">
          <a:xfrm>
            <a:off x="2746375" y="2613025"/>
            <a:ext cx="1461135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B99560F-17F6-4747-A321-011926C19847}" type="datetimeFigureOut">
              <a:rPr lang="en-US" altLang="en-US"/>
              <a:pPr>
                <a:defRPr/>
              </a:pPr>
              <a:t>6/21/2021</a:t>
            </a:fld>
            <a:endParaRPr lang="en-US" alt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fld id="{45D4478C-17CB-44D1-9E1D-6E285EC4DA6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201" name="object 9"/>
          <p:cNvSpPr txBox="1">
            <a:spLocks noChangeArrowheads="1"/>
          </p:cNvSpPr>
          <p:nvPr/>
        </p:nvSpPr>
        <p:spPr bwMode="auto">
          <a:xfrm>
            <a:off x="2355850" y="5562264"/>
            <a:ext cx="15316200" cy="455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100"/>
              </a:spcBef>
            </a:pPr>
            <a:r>
              <a:rPr lang="en-US" altLang="en-US" sz="4900" b="1" dirty="0" smtClean="0">
                <a:solidFill>
                  <a:srgbClr val="005893"/>
                </a:solidFill>
                <a:latin typeface="Playfair Display" charset="0"/>
              </a:rPr>
              <a:t>ADO .NET PROJECT</a:t>
            </a:r>
            <a:endParaRPr lang="en-US" altLang="en-US" sz="4900" b="1" dirty="0" smtClean="0">
              <a:solidFill>
                <a:srgbClr val="005893"/>
              </a:solidFill>
              <a:latin typeface="Playfair Display" charset="0"/>
            </a:endParaRPr>
          </a:p>
          <a:p>
            <a:pPr algn="ctr" eaLnBrk="1" hangingPunct="1">
              <a:spcBef>
                <a:spcPts val="100"/>
              </a:spcBef>
            </a:pPr>
            <a:r>
              <a:rPr lang="en-US" altLang="en-US" sz="4000" dirty="0" smtClean="0">
                <a:latin typeface="Playfair Display" charset="0"/>
              </a:rPr>
              <a:t>Submitted </a:t>
            </a:r>
            <a:r>
              <a:rPr lang="en-US" altLang="en-US" sz="4000" dirty="0" smtClean="0">
                <a:latin typeface="Playfair Display" charset="0"/>
              </a:rPr>
              <a:t>by</a:t>
            </a:r>
          </a:p>
          <a:p>
            <a:pPr algn="ctr" eaLnBrk="1" hangingPunct="1">
              <a:spcBef>
                <a:spcPts val="100"/>
              </a:spcBef>
            </a:pPr>
            <a:endParaRPr lang="en-US" altLang="en-US" sz="4400" dirty="0">
              <a:latin typeface="Playfair Display" charset="0"/>
            </a:endParaRPr>
          </a:p>
          <a:p>
            <a:pPr algn="ctr" eaLnBrk="1" hangingPunct="1">
              <a:spcBef>
                <a:spcPts val="100"/>
              </a:spcBef>
            </a:pPr>
            <a:r>
              <a:rPr lang="en-US" altLang="en-US" sz="3600" dirty="0">
                <a:solidFill>
                  <a:srgbClr val="7030A0"/>
                </a:solidFill>
                <a:latin typeface="Playfair Display" charset="0"/>
              </a:rPr>
              <a:t>Sanjay </a:t>
            </a:r>
            <a:r>
              <a:rPr lang="en-US" altLang="en-US" sz="3600" dirty="0" smtClean="0">
                <a:solidFill>
                  <a:srgbClr val="7030A0"/>
                </a:solidFill>
                <a:latin typeface="Playfair Display" charset="0"/>
              </a:rPr>
              <a:t>M</a:t>
            </a:r>
          </a:p>
          <a:p>
            <a:pPr algn="ctr" eaLnBrk="1" hangingPunct="1">
              <a:spcBef>
                <a:spcPts val="100"/>
              </a:spcBef>
            </a:pPr>
            <a:r>
              <a:rPr lang="en-US" altLang="en-US" sz="3600" dirty="0">
                <a:solidFill>
                  <a:srgbClr val="7030A0"/>
                </a:solidFill>
                <a:latin typeface="Playfair Display" charset="0"/>
              </a:rPr>
              <a:t>Althaf </a:t>
            </a:r>
            <a:r>
              <a:rPr lang="en-US" altLang="en-US" sz="3600" dirty="0" smtClean="0">
                <a:solidFill>
                  <a:srgbClr val="7030A0"/>
                </a:solidFill>
                <a:latin typeface="Playfair Display" charset="0"/>
              </a:rPr>
              <a:t>S</a:t>
            </a:r>
          </a:p>
          <a:p>
            <a:pPr algn="ctr" eaLnBrk="1" hangingPunct="1">
              <a:spcBef>
                <a:spcPts val="100"/>
              </a:spcBef>
            </a:pPr>
            <a:r>
              <a:rPr lang="en-US" altLang="en-US" sz="3600" dirty="0" smtClean="0">
                <a:solidFill>
                  <a:srgbClr val="7030A0"/>
                </a:solidFill>
                <a:latin typeface="Playfair Display" charset="0"/>
              </a:rPr>
              <a:t>Rachana K</a:t>
            </a:r>
          </a:p>
          <a:p>
            <a:pPr algn="ctr" eaLnBrk="1" hangingPunct="1">
              <a:spcBef>
                <a:spcPts val="100"/>
              </a:spcBef>
            </a:pPr>
            <a:endParaRPr lang="en-US" altLang="en-US" sz="4900" dirty="0">
              <a:solidFill>
                <a:srgbClr val="005893"/>
              </a:solidFill>
              <a:latin typeface="Playfair Display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7" b="26921"/>
          <a:stretch/>
        </p:blipFill>
        <p:spPr>
          <a:xfrm>
            <a:off x="7385050" y="2971464"/>
            <a:ext cx="52578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65065" y="2196607"/>
            <a:ext cx="1912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QUERY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WAQ TO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INSERT DEPARTMENT DETAILS INTO DEPARTMENT TABLE USING EMP FORM.</a:t>
            </a:r>
            <a:endParaRPr lang="en-IN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945474" y="3162603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OUTPUT :-</a:t>
            </a:r>
            <a:endParaRPr lang="en-IN" sz="2800" b="1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5" t="16895" r="31302" b="20605"/>
          <a:stretch/>
        </p:blipFill>
        <p:spPr>
          <a:xfrm>
            <a:off x="3711371" y="3685823"/>
            <a:ext cx="11826095" cy="70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65065" y="2196607"/>
            <a:ext cx="1912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QUERY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WAQ TO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SEARCH EMPLOYEE RECORD FROM EMPLOYEE TABLE USING EMP NAME THROUGH FORM.</a:t>
            </a:r>
            <a:endParaRPr lang="en-IN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8775176" y="9506631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OUTPUT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7373" y="2997980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QUERY</a:t>
            </a:r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:-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0759" y="3028757"/>
            <a:ext cx="8170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EMPNAME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‘RACHANA'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9" t="18693" r="38056" b="35587"/>
          <a:stretch/>
        </p:blipFill>
        <p:spPr>
          <a:xfrm>
            <a:off x="222249" y="4130675"/>
            <a:ext cx="9358147" cy="4799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6" t="18310" r="37986" b="37291"/>
          <a:stretch/>
        </p:blipFill>
        <p:spPr>
          <a:xfrm>
            <a:off x="9747250" y="4174988"/>
            <a:ext cx="9688512" cy="490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65065" y="2196607"/>
            <a:ext cx="1912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QUERY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WAQ TO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SEARCH EMPLOYEE RECORD FROM EMPLOYEE TABLE USING EMP SALARY THROUGH FORM.</a:t>
            </a:r>
            <a:endParaRPr lang="en-IN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9292009" y="9540875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OUTPUT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7373" y="2997980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QUERY</a:t>
            </a:r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:-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0759" y="3028757"/>
            <a:ext cx="766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‘50000'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22917" r="35359" b="32292"/>
          <a:stretch/>
        </p:blipFill>
        <p:spPr>
          <a:xfrm>
            <a:off x="195087" y="4435475"/>
            <a:ext cx="9780763" cy="4947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6" t="22917" r="35359" b="31250"/>
          <a:stretch/>
        </p:blipFill>
        <p:spPr>
          <a:xfrm>
            <a:off x="10218943" y="4478564"/>
            <a:ext cx="9586707" cy="490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1436" y="1708406"/>
            <a:ext cx="109945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dirty="0" smtClean="0">
                <a:solidFill>
                  <a:schemeClr val="tx1">
                    <a:lumMod val="95000"/>
                  </a:schemeClr>
                </a:solidFill>
              </a:rPr>
              <a:t>Update procedure for Employee table</a:t>
            </a:r>
            <a:endParaRPr lang="en-IN" sz="1100" dirty="0"/>
          </a:p>
        </p:txBody>
      </p:sp>
      <p:sp>
        <p:nvSpPr>
          <p:cNvPr id="7" name="Rectangle 6"/>
          <p:cNvSpPr/>
          <p:nvPr/>
        </p:nvSpPr>
        <p:spPr>
          <a:xfrm>
            <a:off x="3727450" y="9660265"/>
            <a:ext cx="2983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PROCEDURE CODE</a:t>
            </a:r>
            <a:endParaRPr lang="en-IN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2685" y="3091318"/>
            <a:ext cx="1005205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EMP_UPDATE</a:t>
            </a:r>
          </a:p>
          <a:p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@EMPID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@EMPNAME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@DOB </a:t>
            </a:r>
            <a:r>
              <a:rPr lang="en-IN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@PHONE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@MAIL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@SALARY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@DEPTID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EMPNAME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@EMPNAME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DOB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@DOB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PHONE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@PHONE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@MAIL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@SALARY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DEPTID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@DEPTID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@EMPID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20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65065" y="2196607"/>
            <a:ext cx="1912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QUERY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WAQ TO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UPDATE EMPLOYEE RECORD TO EMPLOYEE TABLE USING FORM.</a:t>
            </a:r>
            <a:endParaRPr lang="en-IN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2338050" y="9583673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INSERT THE UPDATED CONTENT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3050" y="9092541"/>
            <a:ext cx="4325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SEARCH FOR EMP RECORD</a:t>
            </a:r>
            <a:endParaRPr lang="en-IN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20682" r="37028" b="19942"/>
          <a:stretch/>
        </p:blipFill>
        <p:spPr>
          <a:xfrm>
            <a:off x="10356850" y="3521075"/>
            <a:ext cx="8839200" cy="5858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3" t="20447" r="42324" b="33719"/>
          <a:stretch/>
        </p:blipFill>
        <p:spPr>
          <a:xfrm>
            <a:off x="603248" y="3521075"/>
            <a:ext cx="884958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65065" y="2196607"/>
            <a:ext cx="1912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QUERY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WAQ TO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UPDATE EMPLOYEE RECORD TO EMPLOYEE TABLE USING FORM.</a:t>
            </a:r>
            <a:endParaRPr lang="en-IN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2490450" y="9340039"/>
            <a:ext cx="4719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VERIFING</a:t>
            </a:r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UPDATED RECORD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6450" y="9216987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UPDATED MESSAGE</a:t>
            </a:r>
            <a:endParaRPr lang="en-IN" sz="2800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6" t="20833" r="35359" b="26042"/>
          <a:stretch/>
        </p:blipFill>
        <p:spPr>
          <a:xfrm>
            <a:off x="450850" y="3448783"/>
            <a:ext cx="9516925" cy="5643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20833" r="35944" b="26042"/>
          <a:stretch/>
        </p:blipFill>
        <p:spPr>
          <a:xfrm>
            <a:off x="10256208" y="3448783"/>
            <a:ext cx="9593822" cy="562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04943" y="1789244"/>
            <a:ext cx="107605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dirty="0" smtClean="0">
                <a:solidFill>
                  <a:schemeClr val="tx1">
                    <a:lumMod val="95000"/>
                  </a:schemeClr>
                </a:solidFill>
              </a:rPr>
              <a:t>Delete</a:t>
            </a:r>
            <a:r>
              <a:rPr lang="en-IN" sz="5400" b="1" dirty="0" smtClean="0">
                <a:solidFill>
                  <a:schemeClr val="tx1">
                    <a:lumMod val="95000"/>
                  </a:schemeClr>
                </a:solidFill>
              </a:rPr>
              <a:t> procedure for Employee table</a:t>
            </a:r>
            <a:endParaRPr lang="en-IN" sz="1100" dirty="0"/>
          </a:p>
        </p:txBody>
      </p:sp>
      <p:sp>
        <p:nvSpPr>
          <p:cNvPr id="7" name="Rectangle 6"/>
          <p:cNvSpPr/>
          <p:nvPr/>
        </p:nvSpPr>
        <p:spPr>
          <a:xfrm>
            <a:off x="2952244" y="6111875"/>
            <a:ext cx="2983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PROCEDURE CODE</a:t>
            </a:r>
            <a:endParaRPr lang="en-IN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5157" y="3673475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EMP_DELETE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@EMPID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@EMPID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62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65065" y="2196607"/>
            <a:ext cx="1912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QUERY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WAQ TO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DELETE A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EMPLOYEE RECORD FROM EMPLOYEE TABLE USING FORM.</a:t>
            </a:r>
            <a:endParaRPr lang="en-IN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2490450" y="9340039"/>
            <a:ext cx="4522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CLICK ON DELETE RECORD</a:t>
            </a:r>
            <a:endParaRPr lang="en-IN" sz="2800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5" t="14786" r="42414" b="37297"/>
          <a:stretch/>
        </p:blipFill>
        <p:spPr>
          <a:xfrm>
            <a:off x="603250" y="3383510"/>
            <a:ext cx="8680467" cy="562396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813050" y="9092541"/>
            <a:ext cx="4325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SEARCH FOR EMP RECORD</a:t>
            </a:r>
            <a:endParaRPr lang="en-IN" sz="2800" b="1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9" t="15625" r="39458" b="36459"/>
          <a:stretch/>
        </p:blipFill>
        <p:spPr>
          <a:xfrm>
            <a:off x="9866820" y="4064635"/>
            <a:ext cx="9568942" cy="494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65065" y="2196607"/>
            <a:ext cx="1912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QUERY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WAQ TO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DELETE A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EMPLOYEE RECORD FROM EMPLOYEE TABLE USING FORM.</a:t>
            </a:r>
            <a:endParaRPr lang="en-IN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242050" y="9526399"/>
            <a:ext cx="6099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VERIFY </a:t>
            </a:r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RECORD DELETED OR NOT? </a:t>
            </a:r>
            <a:endParaRPr lang="en-IN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4" t="15626" r="38287" b="34375"/>
          <a:stretch/>
        </p:blipFill>
        <p:spPr>
          <a:xfrm>
            <a:off x="222250" y="3825875"/>
            <a:ext cx="9474818" cy="5053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4" t="16666" r="38872" b="29166"/>
          <a:stretch/>
        </p:blipFill>
        <p:spPr>
          <a:xfrm>
            <a:off x="10005942" y="3597201"/>
            <a:ext cx="9431576" cy="5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65065" y="2196607"/>
            <a:ext cx="1912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QUERY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WAQ TO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FETCH THE DATA FROM EMPLOYEE AND DEPARTMENT TABLE USING INNERJOIN THROUGH FORM.</a:t>
            </a:r>
            <a:endParaRPr lang="en-IN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9138628" y="10302875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OUTPUT</a:t>
            </a:r>
            <a:endParaRPr lang="en-IN" sz="2800" b="1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2" t="22917" r="32431" b="25000"/>
          <a:stretch/>
        </p:blipFill>
        <p:spPr>
          <a:xfrm>
            <a:off x="3420690" y="3521074"/>
            <a:ext cx="12803559" cy="65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5650" y="1850659"/>
            <a:ext cx="803309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0" b="1" dirty="0">
                <a:solidFill>
                  <a:schemeClr val="tx1">
                    <a:lumMod val="95000"/>
                  </a:schemeClr>
                </a:solidFill>
              </a:rPr>
              <a:t>What is </a:t>
            </a:r>
            <a:r>
              <a:rPr lang="en-IN" sz="8000" b="1" dirty="0" smtClean="0">
                <a:solidFill>
                  <a:schemeClr val="tx1">
                    <a:lumMod val="95000"/>
                  </a:schemeClr>
                </a:solidFill>
              </a:rPr>
              <a:t>Ado .NET</a:t>
            </a:r>
            <a:r>
              <a:rPr lang="en-IN" sz="8000" b="1" dirty="0" smtClean="0">
                <a:solidFill>
                  <a:schemeClr val="tx1">
                    <a:lumMod val="95000"/>
                  </a:schemeClr>
                </a:solidFill>
              </a:rPr>
              <a:t>?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07A2F7-C829-44C8-BE26-D579F31B5DDB}"/>
              </a:ext>
            </a:extLst>
          </p:cNvPr>
          <p:cNvSpPr txBox="1">
            <a:spLocks/>
          </p:cNvSpPr>
          <p:nvPr/>
        </p:nvSpPr>
        <p:spPr bwMode="auto">
          <a:xfrm>
            <a:off x="755650" y="3522953"/>
            <a:ext cx="12344400" cy="216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 defTabSz="914400"/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module of </a:t>
            </a:r>
            <a:r>
              <a:rPr 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 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which is used to</a:t>
            </a:r>
          </a:p>
          <a:p>
            <a:pPr marL="0" indent="0" algn="just" defTabSz="914400">
              <a:buNone/>
            </a:pPr>
            <a:r>
              <a:rPr 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establish 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application and </a:t>
            </a:r>
            <a:r>
              <a:rPr 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/>
            <a:r>
              <a:rPr 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can be such as SQL Server </a:t>
            </a:r>
            <a:r>
              <a:rPr 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XML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ADO.NET consists of classes that can be </a:t>
            </a:r>
            <a:r>
              <a:rPr 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connect, retrieve, insert and delete data.</a:t>
            </a:r>
            <a:endParaRPr lang="en-IN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050" y="6188075"/>
            <a:ext cx="6660113" cy="488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755787" y="19208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8" b="21539"/>
          <a:stretch/>
        </p:blipFill>
        <p:spPr>
          <a:xfrm>
            <a:off x="2355850" y="2530475"/>
            <a:ext cx="15327586" cy="800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400" y="152400"/>
            <a:ext cx="3314700" cy="176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5650" y="1850659"/>
            <a:ext cx="54974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</a:rPr>
              <a:t>Introduction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07A2F7-C829-44C8-BE26-D579F31B5DDB}"/>
              </a:ext>
            </a:extLst>
          </p:cNvPr>
          <p:cNvSpPr txBox="1">
            <a:spLocks/>
          </p:cNvSpPr>
          <p:nvPr/>
        </p:nvSpPr>
        <p:spPr bwMode="auto">
          <a:xfrm>
            <a:off x="755650" y="3332143"/>
            <a:ext cx="11658600" cy="782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 .NET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buFont typeface="Wingdings" panose="05000000000000000000" pitchFamily="2" charset="2"/>
              <a:buChar char="Ø"/>
            </a:pPr>
            <a:endParaRPr lang="en-I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buFont typeface="Wingdings" panose="05000000000000000000" pitchFamily="2" charset="2"/>
              <a:buChar char="Ø"/>
            </a:pPr>
            <a:r>
              <a:rPr lang="en-I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 we are having </a:t>
            </a:r>
            <a:r>
              <a:rPr lang="en-I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tables and seven </a:t>
            </a:r>
            <a:r>
              <a:rPr lang="en-I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as follows</a:t>
            </a:r>
            <a:endParaRPr lang="en-I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 defTabSz="914400">
              <a:buFont typeface="+mj-lt"/>
              <a:buAutoNum type="arabicPeriod"/>
            </a:pPr>
            <a:r>
              <a:rPr 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Table</a:t>
            </a:r>
          </a:p>
          <a:p>
            <a:pPr marL="971550" lvl="1" indent="-514350" algn="just" defTabSz="914400">
              <a:buFont typeface="+mj-lt"/>
              <a:buAutoNum type="arabicPeriod"/>
            </a:pPr>
            <a:r>
              <a:rPr 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Table</a:t>
            </a:r>
            <a:endParaRPr 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 defTabSz="9144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Forms,</a:t>
            </a:r>
          </a:p>
          <a:p>
            <a:pPr marL="971550" lvl="1" indent="-514350" algn="just" defTabSz="914400">
              <a:buAutoNum type="arabicPeriod"/>
            </a:pPr>
            <a:r>
              <a:rPr 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Insertion Form</a:t>
            </a:r>
          </a:p>
          <a:p>
            <a:pPr marL="971550" lvl="1" indent="-514350" algn="just" defTabSz="914400">
              <a:buAutoNum type="arabicPeriod"/>
            </a:pPr>
            <a:r>
              <a:rPr 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Insertion Form</a:t>
            </a:r>
          </a:p>
          <a:p>
            <a:pPr marL="971550" lvl="1" indent="-514350" algn="just" defTabSz="914400">
              <a:buAutoNum type="arabicPeriod"/>
            </a:pPr>
            <a:r>
              <a:rPr 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data by Emp_name Form</a:t>
            </a:r>
          </a:p>
          <a:p>
            <a:pPr marL="971550" lvl="1" indent="-514350" algn="just" defTabSz="914400">
              <a:buAutoNum type="arabicPeriod"/>
            </a:pPr>
            <a:r>
              <a:rPr 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data by Emp_salary Form</a:t>
            </a:r>
          </a:p>
          <a:p>
            <a:pPr marL="971550" lvl="1" indent="-514350" algn="just" defTabSz="914400">
              <a:buAutoNum type="arabicPeriod"/>
            </a:pPr>
            <a:r>
              <a:rPr 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employee data Form</a:t>
            </a:r>
          </a:p>
          <a:p>
            <a:pPr marL="971550" lvl="1" indent="-514350" algn="just" defTabSz="914400">
              <a:buAutoNum type="arabicPeriod"/>
            </a:pPr>
            <a:r>
              <a:rPr 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employee data Form</a:t>
            </a:r>
          </a:p>
          <a:p>
            <a:pPr marL="971550" lvl="1" indent="-514350" algn="just" defTabSz="914400">
              <a:buAutoNum type="arabicPeriod"/>
            </a:pPr>
            <a:r>
              <a:rPr 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Retriving data using Innerjoin Form</a:t>
            </a:r>
            <a:endParaRPr 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850" y="4664075"/>
            <a:ext cx="4358743" cy="63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5650" y="1850659"/>
            <a:ext cx="75378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dirty="0" smtClean="0">
                <a:solidFill>
                  <a:schemeClr val="tx1">
                    <a:lumMod val="95000"/>
                  </a:schemeClr>
                </a:solidFill>
              </a:rPr>
              <a:t>Employee</a:t>
            </a:r>
            <a:r>
              <a:rPr lang="en-IN" sz="54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N" sz="5400" b="1" dirty="0" smtClean="0">
                <a:solidFill>
                  <a:schemeClr val="tx1">
                    <a:lumMod val="95000"/>
                  </a:schemeClr>
                </a:solidFill>
              </a:rPr>
              <a:t>table Overview</a:t>
            </a:r>
            <a:endParaRPr lang="en-IN" sz="1100" dirty="0"/>
          </a:p>
        </p:txBody>
      </p:sp>
      <p:sp>
        <p:nvSpPr>
          <p:cNvPr id="7" name="Rectangle 6"/>
          <p:cNvSpPr/>
          <p:nvPr/>
        </p:nvSpPr>
        <p:spPr>
          <a:xfrm>
            <a:off x="1974850" y="5858104"/>
            <a:ext cx="36416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 CREATION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14050" y="4999780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INSERTING VALUES</a:t>
            </a:r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57250" y="8964285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 RECORDS</a:t>
            </a:r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13" y="2831574"/>
            <a:ext cx="6934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EMPID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EMPNAME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DOB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PHONE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MAIL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SALARY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DEPTID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DEPTID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159501" y="3584212"/>
            <a:ext cx="13944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1111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'ALTHAF'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'23-MAY-1998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'7437483833'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'ALTHAF.66@gmail.com'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70000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2222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'SANJAY'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'20-APR-1998'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'7546683833'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'SANJAY.33@gmail.com'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3333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'RACHANA'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'13-NOV-1998'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'9437483833'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'RACHANA.66@gmail.com'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60000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4444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'DEEKSHITHA'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'13-AUG-1999'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'6437483833'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'DEEKSHITHA.66@gmail.com'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70000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t="60417" r="54099" b="15625"/>
          <a:stretch/>
        </p:blipFill>
        <p:spPr>
          <a:xfrm>
            <a:off x="908050" y="7054032"/>
            <a:ext cx="12458171" cy="382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1436" y="1708406"/>
            <a:ext cx="82116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dirty="0" smtClean="0">
                <a:solidFill>
                  <a:schemeClr val="tx1">
                    <a:lumMod val="95000"/>
                  </a:schemeClr>
                </a:solidFill>
              </a:rPr>
              <a:t>Department table Overview</a:t>
            </a:r>
            <a:endParaRPr lang="en-IN" sz="1100" dirty="0"/>
          </a:p>
        </p:txBody>
      </p:sp>
      <p:sp>
        <p:nvSpPr>
          <p:cNvPr id="7" name="Rectangle 6"/>
          <p:cNvSpPr/>
          <p:nvPr/>
        </p:nvSpPr>
        <p:spPr>
          <a:xfrm>
            <a:off x="1517650" y="5454310"/>
            <a:ext cx="36416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 CREATION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67306" y="4641527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INSERTING VALUES</a:t>
            </a:r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6450" y="8630204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TABLE RECORDS</a:t>
            </a:r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t="60417" r="74597" b="16666"/>
          <a:stretch/>
        </p:blipFill>
        <p:spPr>
          <a:xfrm>
            <a:off x="3045062" y="6884718"/>
            <a:ext cx="7298532" cy="40141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7898" y="3180501"/>
            <a:ext cx="354178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DEPT</a:t>
            </a:r>
          </a:p>
          <a:p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DEPTID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DEPTNAME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DEPTLOC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MGR_ID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052050" y="328914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DEPT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'CSE'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'BANGALORE'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200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DEPT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'ECE'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'HYDERBAD'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201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DEPT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'IT'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'UDUPI'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202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DEPT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13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'MECH'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'DELHI'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1111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5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78822" y="4435475"/>
            <a:ext cx="8107028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600" b="1" dirty="0" smtClean="0">
                <a:solidFill>
                  <a:srgbClr val="7030A0"/>
                </a:solidFill>
              </a:rPr>
              <a:t>Total </a:t>
            </a:r>
            <a:r>
              <a:rPr lang="en-IN" sz="6600" b="1" dirty="0" smtClean="0">
                <a:solidFill>
                  <a:srgbClr val="7030A0"/>
                </a:solidFill>
              </a:rPr>
              <a:t>no. of </a:t>
            </a:r>
            <a:r>
              <a:rPr lang="en-IN" sz="6600" b="1" dirty="0" smtClean="0">
                <a:solidFill>
                  <a:srgbClr val="7030A0"/>
                </a:solidFill>
              </a:rPr>
              <a:t>Queries </a:t>
            </a:r>
            <a:r>
              <a:rPr lang="en-IN" sz="6600" b="1" dirty="0" smtClean="0">
                <a:solidFill>
                  <a:srgbClr val="7030A0"/>
                </a:solidFill>
              </a:rPr>
              <a:t>:</a:t>
            </a:r>
            <a:r>
              <a:rPr lang="en-IN" sz="66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N" sz="6600" b="1" dirty="0">
                <a:solidFill>
                  <a:srgbClr val="002060"/>
                </a:solidFill>
              </a:rPr>
              <a:t>7</a:t>
            </a:r>
            <a:endParaRPr lang="en-IN" sz="6600" b="1" dirty="0" smtClean="0">
              <a:solidFill>
                <a:srgbClr val="00B050"/>
              </a:solidFill>
            </a:endParaRPr>
          </a:p>
          <a:p>
            <a:endParaRPr lang="en-IN" sz="1600" dirty="0"/>
          </a:p>
        </p:txBody>
      </p:sp>
      <p:sp>
        <p:nvSpPr>
          <p:cNvPr id="13" name="Rectangle 12"/>
          <p:cNvSpPr/>
          <p:nvPr/>
        </p:nvSpPr>
        <p:spPr>
          <a:xfrm>
            <a:off x="6802918" y="6264275"/>
            <a:ext cx="5839932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tx1">
                    <a:lumMod val="95000"/>
                  </a:schemeClr>
                </a:solidFill>
              </a:rPr>
              <a:t>Q1-Q2 by – </a:t>
            </a:r>
            <a:r>
              <a:rPr lang="en-IN" sz="4800" b="1" dirty="0" smtClean="0">
                <a:solidFill>
                  <a:srgbClr val="00B050"/>
                </a:solidFill>
              </a:rPr>
              <a:t>Rachana K</a:t>
            </a:r>
          </a:p>
          <a:p>
            <a:r>
              <a:rPr lang="en-IN" sz="4800" b="1" dirty="0" smtClean="0">
                <a:solidFill>
                  <a:schemeClr val="tx1">
                    <a:lumMod val="95000"/>
                  </a:schemeClr>
                </a:solidFill>
              </a:rPr>
              <a:t>Q3-Q4 </a:t>
            </a:r>
            <a:r>
              <a:rPr lang="en-IN" sz="4800" b="1" dirty="0">
                <a:solidFill>
                  <a:schemeClr val="tx1">
                    <a:lumMod val="95000"/>
                  </a:schemeClr>
                </a:solidFill>
              </a:rPr>
              <a:t>by – </a:t>
            </a:r>
            <a:r>
              <a:rPr lang="en-IN" sz="4800" b="1" dirty="0" smtClean="0">
                <a:solidFill>
                  <a:srgbClr val="00B050"/>
                </a:solidFill>
              </a:rPr>
              <a:t>Althaf S</a:t>
            </a:r>
            <a:endParaRPr lang="en-IN" sz="4800" b="1" dirty="0">
              <a:solidFill>
                <a:srgbClr val="00B050"/>
              </a:solidFill>
            </a:endParaRPr>
          </a:p>
          <a:p>
            <a:r>
              <a:rPr lang="en-IN" sz="4800" b="1" dirty="0" smtClean="0">
                <a:solidFill>
                  <a:schemeClr val="tx1">
                    <a:lumMod val="95000"/>
                  </a:schemeClr>
                </a:solidFill>
              </a:rPr>
              <a:t>Q5-Q7 </a:t>
            </a:r>
            <a:r>
              <a:rPr lang="en-IN" sz="4800" b="1" dirty="0">
                <a:solidFill>
                  <a:schemeClr val="tx1">
                    <a:lumMod val="95000"/>
                  </a:schemeClr>
                </a:solidFill>
              </a:rPr>
              <a:t>by – </a:t>
            </a:r>
            <a:r>
              <a:rPr lang="en-IN" sz="4800" b="1" dirty="0" smtClean="0">
                <a:solidFill>
                  <a:srgbClr val="00B050"/>
                </a:solidFill>
              </a:rPr>
              <a:t>Sanjay M</a:t>
            </a:r>
          </a:p>
          <a:p>
            <a:r>
              <a:rPr lang="en-IN" sz="4800" b="1" dirty="0" smtClean="0">
                <a:solidFill>
                  <a:schemeClr val="tx1">
                    <a:lumMod val="95000"/>
                  </a:schemeClr>
                </a:solidFill>
              </a:rPr>
              <a:t>Q7- </a:t>
            </a:r>
            <a:r>
              <a:rPr lang="en-IN" sz="4800" b="1" dirty="0" smtClean="0">
                <a:solidFill>
                  <a:srgbClr val="00B050"/>
                </a:solidFill>
              </a:rPr>
              <a:t>By Team.</a:t>
            </a:r>
          </a:p>
          <a:p>
            <a:endParaRPr lang="en-IN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201" y="8702675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1436" y="1708406"/>
            <a:ext cx="114646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dirty="0" smtClean="0">
                <a:solidFill>
                  <a:schemeClr val="tx1">
                    <a:lumMod val="95000"/>
                  </a:schemeClr>
                </a:solidFill>
              </a:rPr>
              <a:t>Insertion procedure for Employee table</a:t>
            </a:r>
            <a:endParaRPr lang="en-IN" sz="1100" dirty="0"/>
          </a:p>
        </p:txBody>
      </p:sp>
      <p:sp>
        <p:nvSpPr>
          <p:cNvPr id="7" name="Rectangle 6"/>
          <p:cNvSpPr/>
          <p:nvPr/>
        </p:nvSpPr>
        <p:spPr>
          <a:xfrm>
            <a:off x="3727450" y="9157642"/>
            <a:ext cx="3641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PROCEDURE CODE</a:t>
            </a:r>
            <a:endParaRPr lang="en-IN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8050" y="3009284"/>
            <a:ext cx="1005205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EMP_INSERT</a:t>
            </a:r>
          </a:p>
          <a:p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@EMPID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@EMPNAME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@DOB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@PHONE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@MAIL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@SALARY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@DEPTID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@EMPID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@EMPNAME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@DOB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@PHONE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@MAIL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@SALARY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@DEPTID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217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65065" y="2196607"/>
            <a:ext cx="1912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QUERY 1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WAQ TO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INSERT EMPLOYEE DETAILS INTO EMPLOYEE TABLE USING EMP FORM.</a:t>
            </a:r>
            <a:endParaRPr lang="en-IN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945474" y="3162603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OUTPUT :-</a:t>
            </a:r>
            <a:endParaRPr lang="en-IN" sz="2800" b="1" dirty="0">
              <a:solidFill>
                <a:srgbClr val="00206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0" t="9375" r="33190" b="21875"/>
          <a:stretch/>
        </p:blipFill>
        <p:spPr>
          <a:xfrm>
            <a:off x="3194050" y="3180099"/>
            <a:ext cx="11353800" cy="77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1436" y="1708406"/>
            <a:ext cx="121385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dirty="0" smtClean="0">
                <a:solidFill>
                  <a:schemeClr val="tx1">
                    <a:lumMod val="95000"/>
                  </a:schemeClr>
                </a:solidFill>
              </a:rPr>
              <a:t>Insertion procedure for Department table</a:t>
            </a:r>
            <a:endParaRPr lang="en-IN" sz="1100" dirty="0"/>
          </a:p>
        </p:txBody>
      </p:sp>
      <p:sp>
        <p:nvSpPr>
          <p:cNvPr id="7" name="Rectangle 6"/>
          <p:cNvSpPr/>
          <p:nvPr/>
        </p:nvSpPr>
        <p:spPr>
          <a:xfrm>
            <a:off x="3716237" y="8620775"/>
            <a:ext cx="2983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PROCEDURE CODE</a:t>
            </a:r>
            <a:endParaRPr lang="en-IN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1450" y="3256376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DEPT_INSERT</a:t>
            </a:r>
          </a:p>
          <a:p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@DEPTID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@DEPTNAME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@DEPTLOC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@MGR_ID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DEPT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@DEPTID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@DEPTNAME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@DEPTLOC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@MGR_ID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23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>
            <a:alpha val="99000"/>
          </a:schemeClr>
        </a:solidFill>
        <a:ln w="76200">
          <a:solidFill>
            <a:srgbClr val="5E6DB3"/>
          </a:solidFill>
        </a:ln>
      </a:spPr>
      <a:bodyPr rtlCol="0" anchor="ctr"/>
      <a:lstStyle>
        <a:defPPr algn="ctr">
          <a:defRPr dirty="0">
            <a:solidFill>
              <a:srgbClr val="FFFFFF"/>
            </a:solidFill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</TotalTime>
  <Words>713</Words>
  <Application>Microsoft Office PowerPoint</Application>
  <PresentationFormat>Custom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Calibri</vt:lpstr>
      <vt:lpstr>Consolas</vt:lpstr>
      <vt:lpstr>Playfair Display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 PPT</dc:title>
  <dc:creator>Srobona Das</dc:creator>
  <cp:lastModifiedBy>acer</cp:lastModifiedBy>
  <cp:revision>271</cp:revision>
  <dcterms:created xsi:type="dcterms:W3CDTF">2019-11-25T06:56:12Z</dcterms:created>
  <dcterms:modified xsi:type="dcterms:W3CDTF">2021-06-21T13:57:26Z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Creator">
    <vt:lpwstr>Adobe Illustrator CC 23.1 (Macintosh)</vt:lpwstr>
  </property>
  <property fmtid="{D5CDD505-2E9C-101B-9397-08002B2CF9AE}" pid="4" name="LastSaved">
    <vt:filetime>2019-11-25T00:00:00Z</vt:filetime>
  </property>
</Properties>
</file>