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4be94ac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4be94ac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be94ac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be94ac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be94ac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be94ac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4be94ac0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be94ac0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4A86E8"/>
                </a:solidFill>
              </a:rPr>
              <a:t>Internet of Things</a:t>
            </a:r>
            <a:endParaRPr b="1">
              <a:solidFill>
                <a:srgbClr val="4A86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Clr>
                <a:schemeClr val="dk1"/>
              </a:buClr>
              <a:buSzPts val="1100"/>
              <a:buFont typeface="Arial"/>
              <a:buNone/>
            </a:pPr>
            <a:r>
              <a:rPr lang="en"/>
              <a:t>    </a:t>
            </a:r>
            <a:r>
              <a:rPr lang="en">
                <a:solidFill>
                  <a:srgbClr val="4A86E8"/>
                </a:solidFill>
              </a:rPr>
              <a:t>What is Internet of Things ?</a:t>
            </a:r>
            <a:endParaRPr>
              <a:solidFill>
                <a:srgbClr val="4A86E8"/>
              </a:solidFill>
            </a:endParaRPr>
          </a:p>
          <a:p>
            <a:pPr indent="0" lvl="0" marL="0" rtl="0" algn="l">
              <a:spcBef>
                <a:spcPts val="0"/>
              </a:spcBef>
              <a:spcAft>
                <a:spcPts val="0"/>
              </a:spcAft>
              <a:buNone/>
            </a:pPr>
            <a:r>
              <a:t/>
            </a:r>
            <a:endParaRPr/>
          </a:p>
        </p:txBody>
      </p:sp>
      <p:sp>
        <p:nvSpPr>
          <p:cNvPr id="60" name="Google Shape;60;p14"/>
          <p:cNvSpPr txBox="1"/>
          <p:nvPr>
            <p:ph idx="1" type="body"/>
          </p:nvPr>
        </p:nvSpPr>
        <p:spPr>
          <a:xfrm>
            <a:off x="207675" y="1140900"/>
            <a:ext cx="29367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Internet of Things (IoT) is the network of physical objects—devices, vehicles, buildings and other items embedded with electronics, software, sensors, and network connectivity—that enables these objects to collect and exchange data.</a:t>
            </a:r>
            <a:endParaRPr/>
          </a:p>
          <a:p>
            <a:pPr indent="457200" lvl="0" marL="914400" marR="0" rtl="0" algn="l">
              <a:lnSpc>
                <a:spcPct val="100000"/>
              </a:lnSpc>
              <a:spcBef>
                <a:spcPts val="1200"/>
              </a:spcBef>
              <a:spcAft>
                <a:spcPts val="0"/>
              </a:spcAft>
              <a:buNone/>
            </a:pPr>
            <a:r>
              <a:t/>
            </a:r>
            <a:endParaRPr>
              <a:solidFill>
                <a:schemeClr val="dk1"/>
              </a:solidFill>
            </a:endParaRPr>
          </a:p>
        </p:txBody>
      </p:sp>
      <p:pic>
        <p:nvPicPr>
          <p:cNvPr id="61" name="Google Shape;61;p14"/>
          <p:cNvPicPr preferRelativeResize="0"/>
          <p:nvPr/>
        </p:nvPicPr>
        <p:blipFill>
          <a:blip r:embed="rId3">
            <a:alphaModFix/>
          </a:blip>
          <a:stretch>
            <a:fillRect/>
          </a:stretch>
        </p:blipFill>
        <p:spPr>
          <a:xfrm>
            <a:off x="4514225" y="1278175"/>
            <a:ext cx="3381325" cy="3141850"/>
          </a:xfrm>
          <a:prstGeom prst="rect">
            <a:avLst/>
          </a:prstGeom>
          <a:noFill/>
          <a:ln>
            <a:noFill/>
          </a:ln>
        </p:spPr>
      </p:pic>
      <p:sp>
        <p:nvSpPr>
          <p:cNvPr id="62" name="Google Shape;62;p14"/>
          <p:cNvSpPr/>
          <p:nvPr/>
        </p:nvSpPr>
        <p:spPr>
          <a:xfrm>
            <a:off x="3826500" y="1347550"/>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Connected Home</a:t>
            </a:r>
            <a:endParaRPr>
              <a:solidFill>
                <a:srgbClr val="FF0000"/>
              </a:solidFill>
            </a:endParaRPr>
          </a:p>
          <a:p>
            <a:pPr indent="0" lvl="0" marL="0" rtl="0" algn="l">
              <a:spcBef>
                <a:spcPts val="0"/>
              </a:spcBef>
              <a:spcAft>
                <a:spcPts val="0"/>
              </a:spcAft>
              <a:buNone/>
            </a:pPr>
            <a:r>
              <a:t/>
            </a:r>
            <a:endParaRPr/>
          </a:p>
        </p:txBody>
      </p:sp>
      <p:sp>
        <p:nvSpPr>
          <p:cNvPr id="63" name="Google Shape;63;p14"/>
          <p:cNvSpPr/>
          <p:nvPr/>
        </p:nvSpPr>
        <p:spPr>
          <a:xfrm>
            <a:off x="3317825" y="2420038"/>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Connected Car</a:t>
            </a:r>
            <a:endParaRPr>
              <a:solidFill>
                <a:srgbClr val="FF0000"/>
              </a:solidFill>
            </a:endParaRPr>
          </a:p>
        </p:txBody>
      </p:sp>
      <p:sp>
        <p:nvSpPr>
          <p:cNvPr id="64" name="Google Shape;64;p14"/>
          <p:cNvSpPr/>
          <p:nvPr/>
        </p:nvSpPr>
        <p:spPr>
          <a:xfrm>
            <a:off x="3772950" y="3492550"/>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Connected Government</a:t>
            </a:r>
            <a:endParaRPr>
              <a:solidFill>
                <a:srgbClr val="FF0000"/>
              </a:solidFill>
            </a:endParaRPr>
          </a:p>
          <a:p>
            <a:pPr indent="0" lvl="0" marL="0" rtl="0" algn="l">
              <a:spcBef>
                <a:spcPts val="0"/>
              </a:spcBef>
              <a:spcAft>
                <a:spcPts val="0"/>
              </a:spcAft>
              <a:buNone/>
            </a:pPr>
            <a:r>
              <a:t/>
            </a:r>
            <a:endParaRPr>
              <a:solidFill>
                <a:srgbClr val="FF0000"/>
              </a:solidFill>
            </a:endParaRPr>
          </a:p>
        </p:txBody>
      </p:sp>
      <p:sp>
        <p:nvSpPr>
          <p:cNvPr id="65" name="Google Shape;65;p14"/>
          <p:cNvSpPr/>
          <p:nvPr/>
        </p:nvSpPr>
        <p:spPr>
          <a:xfrm>
            <a:off x="7895550" y="3492550"/>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Connected Enterprise</a:t>
            </a:r>
            <a:endParaRPr>
              <a:solidFill>
                <a:srgbClr val="FF0000"/>
              </a:solidFill>
            </a:endParaRPr>
          </a:p>
        </p:txBody>
      </p:sp>
      <p:sp>
        <p:nvSpPr>
          <p:cNvPr id="66" name="Google Shape;66;p14"/>
          <p:cNvSpPr/>
          <p:nvPr/>
        </p:nvSpPr>
        <p:spPr>
          <a:xfrm>
            <a:off x="7895550" y="2486475"/>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Connected City</a:t>
            </a:r>
            <a:endParaRPr>
              <a:solidFill>
                <a:srgbClr val="FF0000"/>
              </a:solidFill>
            </a:endParaRPr>
          </a:p>
          <a:p>
            <a:pPr indent="0" lvl="0" marL="0" rtl="0" algn="l">
              <a:spcBef>
                <a:spcPts val="0"/>
              </a:spcBef>
              <a:spcAft>
                <a:spcPts val="0"/>
              </a:spcAft>
              <a:buNone/>
            </a:pPr>
            <a:r>
              <a:t/>
            </a:r>
            <a:endParaRPr/>
          </a:p>
        </p:txBody>
      </p:sp>
      <p:sp>
        <p:nvSpPr>
          <p:cNvPr id="67" name="Google Shape;67;p14"/>
          <p:cNvSpPr/>
          <p:nvPr/>
        </p:nvSpPr>
        <p:spPr>
          <a:xfrm>
            <a:off x="7895550" y="1347550"/>
            <a:ext cx="1196400" cy="80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Connected Health</a:t>
            </a:r>
            <a:endParaRPr>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Clr>
                <a:schemeClr val="dk1"/>
              </a:buClr>
              <a:buSzPts val="1100"/>
              <a:buFont typeface="Arial"/>
              <a:buNone/>
            </a:pPr>
            <a:r>
              <a:rPr lang="en"/>
              <a:t>    	   </a:t>
            </a:r>
            <a:r>
              <a:rPr lang="en">
                <a:solidFill>
                  <a:srgbClr val="4A86E8"/>
                </a:solidFill>
              </a:rPr>
              <a:t>IoT</a:t>
            </a:r>
            <a:r>
              <a:rPr lang="en"/>
              <a:t> </a:t>
            </a:r>
            <a:r>
              <a:rPr lang="en">
                <a:solidFill>
                  <a:srgbClr val="4A86E8"/>
                </a:solidFill>
              </a:rPr>
              <a:t>Connected Home</a:t>
            </a:r>
            <a:endParaRPr>
              <a:solidFill>
                <a:srgbClr val="4A86E8"/>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sz="1400">
              <a:solidFill>
                <a:srgbClr val="FF0000"/>
              </a:solidFill>
            </a:endParaRPr>
          </a:p>
        </p:txBody>
      </p:sp>
      <p:pic>
        <p:nvPicPr>
          <p:cNvPr id="73" name="Google Shape;73;p15"/>
          <p:cNvPicPr preferRelativeResize="0"/>
          <p:nvPr/>
        </p:nvPicPr>
        <p:blipFill>
          <a:blip r:embed="rId3">
            <a:alphaModFix/>
          </a:blip>
          <a:stretch>
            <a:fillRect/>
          </a:stretch>
        </p:blipFill>
        <p:spPr>
          <a:xfrm>
            <a:off x="1619250" y="1373488"/>
            <a:ext cx="5905500" cy="290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		What is Connected Home (Smart Home)</a:t>
            </a:r>
            <a:endParaRPr>
              <a:solidFill>
                <a:srgbClr val="4A86E8"/>
              </a:solidFill>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None/>
            </a:pPr>
            <a:r>
              <a:rPr lang="en" sz="1400">
                <a:solidFill>
                  <a:srgbClr val="333333"/>
                </a:solidFill>
              </a:rPr>
              <a:t>A "Connected Home" is one where multiple "smart" devices are integrated together creating an environment that can be automated and easily controlled. Smart devices are typically controllable by an app. Common devices in a "Connected Home" include:</a:t>
            </a:r>
            <a:endParaRPr sz="1400">
              <a:solidFill>
                <a:srgbClr val="333333"/>
              </a:solidFill>
            </a:endParaRPr>
          </a:p>
          <a:p>
            <a:pPr indent="0" lvl="0" marL="0" rtl="0" algn="l">
              <a:spcBef>
                <a:spcPts val="1100"/>
              </a:spcBef>
              <a:spcAft>
                <a:spcPts val="0"/>
              </a:spcAft>
              <a:buClr>
                <a:srgbClr val="000000"/>
              </a:buClr>
              <a:buSzPts val="1100"/>
              <a:buFont typeface="Arial"/>
              <a:buNone/>
            </a:pPr>
            <a:r>
              <a:t/>
            </a:r>
            <a:endParaRPr sz="1400">
              <a:solidFill>
                <a:srgbClr val="333333"/>
              </a:solidFill>
            </a:endParaRPr>
          </a:p>
          <a:p>
            <a:pPr indent="-317500" lvl="0" marL="749300" marR="279400" rtl="0" algn="l">
              <a:spcBef>
                <a:spcPts val="1100"/>
              </a:spcBef>
              <a:spcAft>
                <a:spcPts val="0"/>
              </a:spcAft>
              <a:buClr>
                <a:srgbClr val="333333"/>
              </a:buClr>
              <a:buSzPts val="1400"/>
              <a:buFont typeface="Arial"/>
              <a:buChar char="●"/>
            </a:pPr>
            <a:r>
              <a:rPr lang="en" sz="1400">
                <a:solidFill>
                  <a:srgbClr val="333333"/>
                </a:solidFill>
              </a:rPr>
              <a:t>Smart thermostats (Nest, Hive, Honeywell)</a:t>
            </a:r>
            <a:endParaRPr sz="1400">
              <a:solidFill>
                <a:srgbClr val="333333"/>
              </a:solidFill>
            </a:endParaRPr>
          </a:p>
          <a:p>
            <a:pPr indent="-317500" lvl="0" marL="749300" marR="279400" rtl="0" algn="l">
              <a:spcBef>
                <a:spcPts val="0"/>
              </a:spcBef>
              <a:spcAft>
                <a:spcPts val="0"/>
              </a:spcAft>
              <a:buClr>
                <a:srgbClr val="333333"/>
              </a:buClr>
              <a:buSzPts val="1400"/>
              <a:buFont typeface="Arial"/>
              <a:buChar char="●"/>
            </a:pPr>
            <a:r>
              <a:rPr lang="en" sz="1400">
                <a:solidFill>
                  <a:srgbClr val="333333"/>
                </a:solidFill>
              </a:rPr>
              <a:t>Smart speakers (Sonos)</a:t>
            </a:r>
            <a:endParaRPr sz="1400">
              <a:solidFill>
                <a:srgbClr val="333333"/>
              </a:solidFill>
            </a:endParaRPr>
          </a:p>
          <a:p>
            <a:pPr indent="-317500" lvl="0" marL="749300" marR="279400" rtl="0" algn="l">
              <a:spcBef>
                <a:spcPts val="0"/>
              </a:spcBef>
              <a:spcAft>
                <a:spcPts val="0"/>
              </a:spcAft>
              <a:buClr>
                <a:srgbClr val="333333"/>
              </a:buClr>
              <a:buSzPts val="1400"/>
              <a:buFont typeface="Arial"/>
              <a:buChar char="●"/>
            </a:pPr>
            <a:r>
              <a:rPr lang="en" sz="1400">
                <a:solidFill>
                  <a:srgbClr val="333333"/>
                </a:solidFill>
              </a:rPr>
              <a:t>Smart lights (Lutron, Hue, LIFX),</a:t>
            </a:r>
            <a:endParaRPr sz="1400">
              <a:solidFill>
                <a:srgbClr val="333333"/>
              </a:solidFill>
            </a:endParaRPr>
          </a:p>
          <a:p>
            <a:pPr indent="-317500" lvl="0" marL="749300" marR="279400" rtl="0" algn="l">
              <a:spcBef>
                <a:spcPts val="0"/>
              </a:spcBef>
              <a:spcAft>
                <a:spcPts val="0"/>
              </a:spcAft>
              <a:buClr>
                <a:srgbClr val="333333"/>
              </a:buClr>
              <a:buSzPts val="1400"/>
              <a:buFont typeface="Arial"/>
              <a:buChar char="●"/>
            </a:pPr>
            <a:r>
              <a:rPr lang="en" sz="1400">
                <a:solidFill>
                  <a:srgbClr val="333333"/>
                </a:solidFill>
              </a:rPr>
              <a:t>Smart cameras (Nestcam, IP cameras)</a:t>
            </a:r>
            <a:endParaRPr sz="1400">
              <a:solidFill>
                <a:srgbClr val="333333"/>
              </a:solidFill>
            </a:endParaRPr>
          </a:p>
          <a:p>
            <a:pPr indent="-317500" lvl="0" marL="749300" marR="279400" rtl="0" algn="l">
              <a:spcBef>
                <a:spcPts val="0"/>
              </a:spcBef>
              <a:spcAft>
                <a:spcPts val="0"/>
              </a:spcAft>
              <a:buClr>
                <a:srgbClr val="333333"/>
              </a:buClr>
              <a:buSzPts val="1400"/>
              <a:buFont typeface="Arial"/>
              <a:buChar char="●"/>
            </a:pPr>
            <a:r>
              <a:rPr lang="en" sz="1400">
                <a:solidFill>
                  <a:srgbClr val="333333"/>
                </a:solidFill>
              </a:rPr>
              <a:t>As well as sensors, locks, shades, garage doors, etc.</a:t>
            </a:r>
            <a:endParaRPr sz="1400">
              <a:solidFill>
                <a:srgbClr val="333333"/>
              </a:solidFill>
            </a:endParaRPr>
          </a:p>
          <a:p>
            <a:pPr indent="0" lvl="0" marL="457200" rtl="0" algn="l">
              <a:spcBef>
                <a:spcPts val="2200"/>
              </a:spcBef>
              <a:spcAft>
                <a:spcPts val="1600"/>
              </a:spcAft>
              <a:buNone/>
            </a:pPr>
            <a:r>
              <a:t/>
            </a:r>
            <a:endParaRPr sz="14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152475"/>
            <a:ext cx="8520600" cy="3737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800"/>
              </a:spcBef>
              <a:spcAft>
                <a:spcPts val="0"/>
              </a:spcAft>
              <a:buClr>
                <a:srgbClr val="666666"/>
              </a:buClr>
              <a:buSzPts val="1500"/>
              <a:buChar char="●"/>
            </a:pPr>
            <a:r>
              <a:rPr lang="en" sz="1500">
                <a:solidFill>
                  <a:srgbClr val="666666"/>
                </a:solidFill>
              </a:rPr>
              <a:t>Control at Your Fingertips</a:t>
            </a:r>
            <a:endParaRPr sz="15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Basically any appliance in the home can be controlled using an app on the phone</a:t>
            </a:r>
            <a:endParaRPr sz="11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rPr>
              <a:t>For example: Preheated home before you reach home from work</a:t>
            </a:r>
            <a:endParaRPr sz="1100">
              <a:solidFill>
                <a:srgbClr val="666666"/>
              </a:solidFill>
            </a:endParaRPr>
          </a:p>
          <a:p>
            <a:pPr indent="-323850" lvl="0" marL="457200" rtl="0" algn="l">
              <a:lnSpc>
                <a:spcPct val="115000"/>
              </a:lnSpc>
              <a:spcBef>
                <a:spcPts val="0"/>
              </a:spcBef>
              <a:spcAft>
                <a:spcPts val="0"/>
              </a:spcAft>
              <a:buClr>
                <a:srgbClr val="666666"/>
              </a:buClr>
              <a:buSzPts val="1500"/>
              <a:buChar char="●"/>
            </a:pPr>
            <a:r>
              <a:rPr lang="en" sz="1500">
                <a:solidFill>
                  <a:srgbClr val="666666"/>
                </a:solidFill>
              </a:rPr>
              <a:t>Safety</a:t>
            </a:r>
            <a:endParaRPr sz="15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rPr>
              <a:t>Avert accidental house fires</a:t>
            </a:r>
            <a:endParaRPr sz="11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rPr>
              <a:t>Security Systems to monitor the house surroundings</a:t>
            </a:r>
            <a:endParaRPr sz="1100">
              <a:solidFill>
                <a:srgbClr val="666666"/>
              </a:solidFill>
            </a:endParaRPr>
          </a:p>
          <a:p>
            <a:pPr indent="-323850" lvl="0" marL="457200" rtl="0" algn="l">
              <a:lnSpc>
                <a:spcPct val="115000"/>
              </a:lnSpc>
              <a:spcBef>
                <a:spcPts val="0"/>
              </a:spcBef>
              <a:spcAft>
                <a:spcPts val="0"/>
              </a:spcAft>
              <a:buClr>
                <a:srgbClr val="666666"/>
              </a:buClr>
              <a:buSzPts val="1500"/>
              <a:buChar char="●"/>
            </a:pPr>
            <a:r>
              <a:rPr lang="en" sz="1500">
                <a:solidFill>
                  <a:srgbClr val="666666"/>
                </a:solidFill>
              </a:rPr>
              <a:t>Accessibility</a:t>
            </a:r>
            <a:endParaRPr sz="15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highlight>
                  <a:srgbClr val="FFFFFF"/>
                </a:highlight>
              </a:rPr>
              <a:t>Voice-command systems can do things like control lights, lock doors, operate a telephone or use a computer. </a:t>
            </a:r>
            <a:endParaRPr sz="1100">
              <a:solidFill>
                <a:srgbClr val="666666"/>
              </a:solidFill>
            </a:endParaRPr>
          </a:p>
          <a:p>
            <a:pPr indent="-323850" lvl="0" marL="457200" rtl="0" algn="l">
              <a:lnSpc>
                <a:spcPct val="115000"/>
              </a:lnSpc>
              <a:spcBef>
                <a:spcPts val="0"/>
              </a:spcBef>
              <a:spcAft>
                <a:spcPts val="0"/>
              </a:spcAft>
              <a:buClr>
                <a:srgbClr val="666666"/>
              </a:buClr>
              <a:buSzPts val="1500"/>
              <a:buChar char="●"/>
            </a:pPr>
            <a:r>
              <a:rPr lang="en" sz="1500">
                <a:solidFill>
                  <a:srgbClr val="666666"/>
                </a:solidFill>
              </a:rPr>
              <a:t>Time</a:t>
            </a:r>
            <a:endParaRPr sz="15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rPr>
              <a:t>We can save lot of time by programming different </a:t>
            </a:r>
            <a:r>
              <a:rPr lang="en" sz="1100">
                <a:solidFill>
                  <a:srgbClr val="666666"/>
                </a:solidFill>
              </a:rPr>
              <a:t>appliances</a:t>
            </a:r>
            <a:r>
              <a:rPr lang="en" sz="1100">
                <a:solidFill>
                  <a:srgbClr val="666666"/>
                </a:solidFill>
              </a:rPr>
              <a:t>.</a:t>
            </a:r>
            <a:endParaRPr sz="1100">
              <a:solidFill>
                <a:srgbClr val="666666"/>
              </a:solidFill>
            </a:endParaRPr>
          </a:p>
          <a:p>
            <a:pPr indent="-323850" lvl="0" marL="457200" rtl="0" algn="l">
              <a:lnSpc>
                <a:spcPct val="115000"/>
              </a:lnSpc>
              <a:spcBef>
                <a:spcPts val="0"/>
              </a:spcBef>
              <a:spcAft>
                <a:spcPts val="0"/>
              </a:spcAft>
              <a:buClr>
                <a:srgbClr val="666666"/>
              </a:buClr>
              <a:buSzPts val="1500"/>
              <a:buChar char="●"/>
            </a:pPr>
            <a:r>
              <a:rPr lang="en" sz="1500">
                <a:solidFill>
                  <a:srgbClr val="666666"/>
                </a:solidFill>
              </a:rPr>
              <a:t>Energy Efficiency</a:t>
            </a:r>
            <a:endParaRPr sz="1500">
              <a:solidFill>
                <a:srgbClr val="666666"/>
              </a:solidFill>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highlight>
                  <a:srgbClr val="FFFFFF"/>
                </a:highlight>
              </a:rPr>
              <a:t>Lights </a:t>
            </a:r>
            <a:r>
              <a:rPr lang="en" sz="1100">
                <a:solidFill>
                  <a:srgbClr val="666666"/>
                </a:solidFill>
                <a:highlight>
                  <a:srgbClr val="FFFFFF"/>
                </a:highlight>
              </a:rPr>
              <a:t>can be</a:t>
            </a:r>
            <a:r>
              <a:rPr lang="en" sz="1100">
                <a:solidFill>
                  <a:srgbClr val="666666"/>
                </a:solidFill>
                <a:highlight>
                  <a:srgbClr val="FFFFFF"/>
                </a:highlight>
              </a:rPr>
              <a:t>  shut off automatically when no one is in a room, </a:t>
            </a:r>
            <a:endParaRPr sz="1100">
              <a:solidFill>
                <a:srgbClr val="666666"/>
              </a:solidFill>
              <a:highlight>
                <a:srgbClr val="FFFFFF"/>
              </a:highlight>
            </a:endParaRPr>
          </a:p>
          <a:p>
            <a:pPr indent="-298450" lvl="1" marL="914400" rtl="0" algn="l">
              <a:lnSpc>
                <a:spcPct val="115000"/>
              </a:lnSpc>
              <a:spcBef>
                <a:spcPts val="0"/>
              </a:spcBef>
              <a:spcAft>
                <a:spcPts val="0"/>
              </a:spcAft>
              <a:buClr>
                <a:srgbClr val="666666"/>
              </a:buClr>
              <a:buSzPts val="1100"/>
              <a:buChar char="○"/>
            </a:pPr>
            <a:r>
              <a:rPr lang="en" sz="1100">
                <a:solidFill>
                  <a:srgbClr val="666666"/>
                </a:solidFill>
                <a:highlight>
                  <a:srgbClr val="FFFFFF"/>
                </a:highlight>
              </a:rPr>
              <a:t>Thermostat can be set to let the indoor temperature drop during the day before returning it to a more comfortable level just before residents arrive in the evening.</a:t>
            </a:r>
            <a:endParaRPr sz="1100">
              <a:solidFill>
                <a:srgbClr val="666666"/>
              </a:solidFill>
            </a:endParaRPr>
          </a:p>
          <a:p>
            <a:pPr indent="0" lvl="0" marL="457200" marR="0" rtl="0" algn="l">
              <a:lnSpc>
                <a:spcPct val="115000"/>
              </a:lnSpc>
              <a:spcBef>
                <a:spcPts val="800"/>
              </a:spcBef>
              <a:spcAft>
                <a:spcPts val="0"/>
              </a:spcAft>
              <a:buNone/>
            </a:pPr>
            <a:r>
              <a:t/>
            </a:r>
            <a:endParaRPr sz="1100">
              <a:solidFill>
                <a:srgbClr val="666666"/>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solidFill>
                  <a:srgbClr val="4A86E8"/>
                </a:solidFill>
              </a:rPr>
              <a:t>     Advantages</a:t>
            </a:r>
            <a:r>
              <a:rPr lang="en">
                <a:solidFill>
                  <a:srgbClr val="4A86E8"/>
                </a:solidFill>
              </a:rPr>
              <a:t> of Smart Homes</a:t>
            </a:r>
            <a:endParaRPr>
              <a:solidFill>
                <a:srgbClr val="4A86E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