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2"/>
  </p:notesMasterIdLst>
  <p:handoutMasterIdLst>
    <p:handoutMasterId r:id="rId13"/>
  </p:handoutMasterIdLst>
  <p:sldIdLst>
    <p:sldId id="338" r:id="rId5"/>
    <p:sldId id="327" r:id="rId6"/>
    <p:sldId id="315" r:id="rId7"/>
    <p:sldId id="329" r:id="rId8"/>
    <p:sldId id="302" r:id="rId9"/>
    <p:sldId id="339" r:id="rId10"/>
    <p:sldId id="30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111" d="100"/>
          <a:sy n="111" d="100"/>
        </p:scale>
        <p:origin x="474" y="9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mshi Manthri" userId="941d4926e4d255b3" providerId="LiveId" clId="{95E64B7F-EEDC-400A-BE3A-098DD4AFE795}"/>
    <pc:docChg chg="custSel modSld">
      <pc:chgData name="Vamshi Manthri" userId="941d4926e4d255b3" providerId="LiveId" clId="{95E64B7F-EEDC-400A-BE3A-098DD4AFE795}" dt="2024-06-09T14:09:04.590" v="45" actId="27636"/>
      <pc:docMkLst>
        <pc:docMk/>
      </pc:docMkLst>
      <pc:sldChg chg="delSp modSp mod">
        <pc:chgData name="Vamshi Manthri" userId="941d4926e4d255b3" providerId="LiveId" clId="{95E64B7F-EEDC-400A-BE3A-098DD4AFE795}" dt="2024-06-09T12:44:55.263" v="25" actId="478"/>
        <pc:sldMkLst>
          <pc:docMk/>
          <pc:sldMk cId="3401748718" sldId="304"/>
        </pc:sldMkLst>
        <pc:spChg chg="del mod">
          <ac:chgData name="Vamshi Manthri" userId="941d4926e4d255b3" providerId="LiveId" clId="{95E64B7F-EEDC-400A-BE3A-098DD4AFE795}" dt="2024-06-09T12:44:55.263" v="25" actId="478"/>
          <ac:spMkLst>
            <pc:docMk/>
            <pc:sldMk cId="3401748718" sldId="304"/>
            <ac:spMk id="12" creationId="{BC277FD7-925B-4C3D-A364-118403201507}"/>
          </ac:spMkLst>
        </pc:spChg>
      </pc:sldChg>
      <pc:sldChg chg="modSp mod">
        <pc:chgData name="Vamshi Manthri" userId="941d4926e4d255b3" providerId="LiveId" clId="{95E64B7F-EEDC-400A-BE3A-098DD4AFE795}" dt="2024-06-09T14:09:04.590" v="45" actId="27636"/>
        <pc:sldMkLst>
          <pc:docMk/>
          <pc:sldMk cId="1086225493" sldId="339"/>
        </pc:sldMkLst>
        <pc:spChg chg="mod">
          <ac:chgData name="Vamshi Manthri" userId="941d4926e4d255b3" providerId="LiveId" clId="{95E64B7F-EEDC-400A-BE3A-098DD4AFE795}" dt="2024-06-09T14:09:04.590" v="45" actId="27636"/>
          <ac:spMkLst>
            <pc:docMk/>
            <pc:sldMk cId="1086225493" sldId="339"/>
            <ac:spMk id="9" creationId="{E25373E9-1A26-4A40-9897-E42DE485D8E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6/9/2024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6/9/2024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6/9/2024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6/9/2024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drive/folders/1izweHeDKakL4Sc0lVo1dMSIIiBZTz45H?usp=drive_link"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668041" y="4865899"/>
            <a:ext cx="4696939" cy="861497"/>
          </a:xfrm>
        </p:spPr>
        <p:txBody>
          <a:bodyPr/>
          <a:lstStyle/>
          <a:p>
            <a:r>
              <a:rPr lang="en-US" b="0" dirty="0">
                <a:solidFill>
                  <a:schemeClr val="tx1"/>
                </a:solidFill>
              </a:rPr>
              <a:t>    Name: Manthri Vamshi</a:t>
            </a:r>
          </a:p>
          <a:p>
            <a:pPr algn="r"/>
            <a:r>
              <a:rPr lang="en-IN" b="0" dirty="0">
                <a:solidFill>
                  <a:schemeClr val="tx1"/>
                </a:solidFill>
              </a:rPr>
              <a:t>AICTE ID:STU63a011fac6c081671434746</a:t>
            </a: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886691" y="2783577"/>
            <a:ext cx="10457045" cy="743448"/>
          </a:xfrm>
        </p:spPr>
        <p:txBody>
          <a:bodyPr>
            <a:normAutofit fontScale="90000"/>
          </a:bodyPr>
          <a:lstStyle/>
          <a:p>
            <a:r>
              <a:rPr lang="en-GB" sz="4000" dirty="0"/>
              <a:t>Project Title</a:t>
            </a:r>
            <a:r>
              <a:rPr lang="en-GB" sz="3200" dirty="0"/>
              <a:t> –</a:t>
            </a:r>
            <a:r>
              <a:rPr lang="en-GB" sz="3200" b="1" dirty="0"/>
              <a:t>Steganography Hiding Message In An Image</a:t>
            </a:r>
            <a:endParaRPr lang="en-IN" sz="3200" b="1"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342900" y="1504950"/>
            <a:ext cx="7699184" cy="5160010"/>
          </a:xfrm>
        </p:spPr>
        <p:txBody>
          <a:bodyPr>
            <a:normAutofit fontScale="77500" lnSpcReduction="20000"/>
          </a:bodyPr>
          <a:lstStyle/>
          <a:p>
            <a:pPr>
              <a:lnSpc>
                <a:spcPct val="150000"/>
              </a:lnSpc>
            </a:pPr>
            <a:r>
              <a:rPr lang="en-US" sz="2800" dirty="0"/>
              <a:t>Steganography, the practice of concealing information within other non-secret text or data, poses significant challenges in modern digital communication.</a:t>
            </a:r>
          </a:p>
          <a:p>
            <a:pPr>
              <a:lnSpc>
                <a:spcPct val="150000"/>
              </a:lnSpc>
            </a:pPr>
            <a:r>
              <a:rPr lang="en-US" sz="2800" dirty="0"/>
              <a:t>The primary challenge is to develop strong techniques for concealing and retrieving data without being detected, while also preserving the integrity and quality of the host medium.</a:t>
            </a:r>
          </a:p>
          <a:p>
            <a:pPr>
              <a:lnSpc>
                <a:spcPct val="150000"/>
              </a:lnSpc>
            </a:pPr>
            <a:r>
              <a:rPr lang="en-US" sz="2800" dirty="0"/>
              <a:t> It's crucial to ensure steganographic methods are resilient against analysis and attack to preserve hidden information.</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8443359" y="3054659"/>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142875" y="151447"/>
            <a:ext cx="8677275" cy="6192203"/>
          </a:xfrm>
        </p:spPr>
        <p:txBody>
          <a:bodyPr>
            <a:normAutofit/>
          </a:bodyPr>
          <a:lstStyle/>
          <a:p>
            <a:r>
              <a:rPr lang="en-GB" sz="4000" dirty="0">
                <a:latin typeface="Arial" panose="020B0604020202020204" pitchFamily="34" charset="0"/>
                <a:cs typeface="Arial" panose="020B0604020202020204" pitchFamily="34" charset="0"/>
              </a:rPr>
              <a:t>Project Description</a:t>
            </a:r>
            <a:br>
              <a:rPr lang="en-GB" sz="4000" dirty="0">
                <a:latin typeface="Arial" panose="020B0604020202020204" pitchFamily="34" charset="0"/>
                <a:cs typeface="Arial" panose="020B0604020202020204" pitchFamily="34" charset="0"/>
              </a:rPr>
            </a:br>
            <a:br>
              <a:rPr lang="en-GB" sz="1800" dirty="0">
                <a:latin typeface="Arial" panose="020B0604020202020204" pitchFamily="34" charset="0"/>
                <a:cs typeface="Arial" panose="020B0604020202020204" pitchFamily="34" charset="0"/>
              </a:rPr>
            </a:br>
            <a:br>
              <a:rPr lang="en-GB" sz="1800" dirty="0">
                <a:latin typeface="Arial" panose="020B0604020202020204" pitchFamily="34" charset="0"/>
                <a:cs typeface="Arial" panose="020B0604020202020204" pitchFamily="34" charset="0"/>
              </a:rPr>
            </a:br>
            <a:r>
              <a:rPr lang="en-US" sz="1800" b="0" dirty="0"/>
              <a:t>This project leverages steganography, an art of concealing data within other non-secret data, to hide confidential messages within digital images by using Python and the OpenCV library. </a:t>
            </a:r>
            <a:br>
              <a:rPr lang="en-US" sz="1800" b="0" dirty="0"/>
            </a:br>
            <a:br>
              <a:rPr lang="en-US" sz="1800" b="0" dirty="0"/>
            </a:br>
            <a:r>
              <a:rPr lang="en-US" sz="1800" b="0" dirty="0"/>
              <a:t>This method guarantees the integrity and confidentiality of the data during transmission by securely embedding and extracting the confidential information. </a:t>
            </a:r>
            <a:br>
              <a:rPr lang="en-US" sz="1800" b="0" dirty="0"/>
            </a:br>
            <a:br>
              <a:rPr lang="en-US" sz="1800" b="0" dirty="0"/>
            </a:br>
            <a:r>
              <a:rPr lang="en-US" sz="1800" b="0" dirty="0"/>
              <a:t>The program conceals the message within the pixel values of the image and then saves the modified image as encryptedImage.jpg.</a:t>
            </a:r>
            <a:br>
              <a:rPr lang="en-US" sz="1800" b="0" dirty="0"/>
            </a:br>
            <a:br>
              <a:rPr lang="en-US" sz="1800" b="0" dirty="0"/>
            </a:br>
            <a:r>
              <a:rPr lang="en-US" sz="1800" b="0" dirty="0"/>
              <a:t>Furthermore, it incorporates an additional layer of security by requiring a passcode for decoding the hidden message.  </a:t>
            </a:r>
            <a:br>
              <a:rPr lang="en-US" sz="2000" b="0" dirty="0"/>
            </a:br>
            <a:br>
              <a:rPr lang="en-US" sz="2000" b="0" dirty="0"/>
            </a:br>
            <a:br>
              <a:rPr lang="en-US" sz="2000" b="0" dirty="0"/>
            </a:br>
            <a:endParaRPr lang="en-IN" sz="1800" b="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409575" y="1752600"/>
            <a:ext cx="8216265" cy="4228783"/>
          </a:xfrm>
        </p:spPr>
        <p:txBody>
          <a:bodyPr>
            <a:normAutofit fontScale="55000" lnSpcReduction="20000"/>
          </a:bodyPr>
          <a:lstStyle/>
          <a:p>
            <a:pPr algn="just">
              <a:lnSpc>
                <a:spcPct val="150000"/>
              </a:lnSpc>
            </a:pPr>
            <a:r>
              <a:rPr lang="en-IN" sz="3600" dirty="0"/>
              <a:t>Journalists and Activists</a:t>
            </a:r>
          </a:p>
          <a:p>
            <a:pPr algn="just">
              <a:lnSpc>
                <a:spcPct val="150000"/>
              </a:lnSpc>
            </a:pPr>
            <a:r>
              <a:rPr lang="en-IN" sz="3600" dirty="0"/>
              <a:t>Government and Military</a:t>
            </a:r>
          </a:p>
          <a:p>
            <a:pPr algn="just">
              <a:lnSpc>
                <a:spcPct val="150000"/>
              </a:lnSpc>
            </a:pPr>
            <a:r>
              <a:rPr lang="en-IN" sz="3600" dirty="0"/>
              <a:t>Corporate Sector</a:t>
            </a:r>
          </a:p>
          <a:p>
            <a:pPr algn="just">
              <a:lnSpc>
                <a:spcPct val="150000"/>
              </a:lnSpc>
            </a:pPr>
            <a:r>
              <a:rPr lang="en-IN" sz="3600" dirty="0"/>
              <a:t>General Public</a:t>
            </a:r>
          </a:p>
          <a:p>
            <a:pPr marL="0" indent="0" algn="just">
              <a:lnSpc>
                <a:spcPct val="150000"/>
              </a:lnSpc>
              <a:buNone/>
            </a:pPr>
            <a:endParaRPr lang="en-IN" sz="3600" dirty="0"/>
          </a:p>
          <a:p>
            <a:pPr marL="0" indent="0" algn="just">
              <a:lnSpc>
                <a:spcPct val="150000"/>
              </a:lnSpc>
              <a:buNone/>
            </a:pPr>
            <a:r>
              <a:rPr lang="en-US" sz="3600" dirty="0"/>
              <a:t>This steganography project aims to provide a practical and accessible solution for secure communication, catering to various user groups who require a reliable method to protect their sensitive information.</a:t>
            </a: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4333874"/>
            <a:ext cx="1432422" cy="2496309"/>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733425" y="1432560"/>
            <a:ext cx="10153649" cy="5243448"/>
          </a:xfrm>
        </p:spPr>
        <p:txBody>
          <a:bodyPr/>
          <a:lstStyle/>
          <a:p>
            <a:pPr lvl="1">
              <a:lnSpc>
                <a:spcPct val="150000"/>
              </a:lnSpc>
            </a:pPr>
            <a:r>
              <a:rPr lang="en-US" dirty="0"/>
              <a:t>Python</a:t>
            </a:r>
          </a:p>
          <a:p>
            <a:pPr lvl="1">
              <a:lnSpc>
                <a:spcPct val="150000"/>
              </a:lnSpc>
            </a:pPr>
            <a:r>
              <a:rPr lang="en-US" dirty="0"/>
              <a:t>OpenCV</a:t>
            </a:r>
          </a:p>
          <a:p>
            <a:pPr lvl="1">
              <a:lnSpc>
                <a:spcPct val="150000"/>
              </a:lnSpc>
            </a:pPr>
            <a:r>
              <a:rPr lang="en-US" dirty="0"/>
              <a:t>Dictionaries</a:t>
            </a:r>
          </a:p>
          <a:p>
            <a:pPr lvl="1">
              <a:lnSpc>
                <a:spcPct val="150000"/>
              </a:lnSpc>
            </a:pPr>
            <a:r>
              <a:rPr lang="en-US" dirty="0"/>
              <a:t>OS Module</a:t>
            </a:r>
          </a:p>
          <a:p>
            <a:pPr lvl="1">
              <a:lnSpc>
                <a:spcPct val="150000"/>
              </a:lnSpc>
            </a:pPr>
            <a:endParaRPr lang="en-US" dirty="0"/>
          </a:p>
          <a:p>
            <a:pPr lvl="1">
              <a:lnSpc>
                <a:spcPct val="150000"/>
              </a:lnSpc>
            </a:pPr>
            <a:r>
              <a:rPr lang="en-US" dirty="0"/>
              <a:t>     These technologies collectively enable the development of a robust          and secure steganography tool for embedding and extracting hidden messages within digital images.</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400" y="430568"/>
            <a:ext cx="4702176" cy="693382"/>
          </a:xfrm>
        </p:spPr>
        <p:txBody>
          <a:bodyPr>
            <a:normAutofit fontScale="90000"/>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fade">
                                      <p:cBhvr>
                                        <p:cTn id="42" dur="1000"/>
                                        <p:tgtEl>
                                          <p:spTgt spid="7">
                                            <p:txEl>
                                              <p:pRg st="5" end="5"/>
                                            </p:txEl>
                                          </p:spTgt>
                                        </p:tgtEl>
                                      </p:cBhvr>
                                    </p:animEffect>
                                    <p:anim calcmode="lin" valueType="num">
                                      <p:cBhvr>
                                        <p:cTn id="4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652577" y="5792414"/>
            <a:ext cx="6376873" cy="872545"/>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p>
          <a:p>
            <a:r>
              <a:rPr lang="en-GB" sz="2000" b="0" u="sng">
                <a:solidFill>
                  <a:srgbClr val="0070C0"/>
                </a:solidFill>
                <a:hlinkClick r:id="rId3"/>
              </a:rPr>
              <a:t>DEMO LINK</a:t>
            </a:r>
            <a:endParaRPr lang="en-GB" sz="2000"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3" y="1431693"/>
            <a:ext cx="5769128" cy="1542416"/>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1604A5CE-3690-FAE7-C082-1155D3D36A0E}"/>
              </a:ext>
            </a:extLst>
          </p:cNvPr>
          <p:cNvPicPr>
            <a:picLocks noChangeAspect="1"/>
          </p:cNvPicPr>
          <p:nvPr/>
        </p:nvPicPr>
        <p:blipFill>
          <a:blip r:embed="rId4"/>
          <a:stretch>
            <a:fillRect/>
          </a:stretch>
        </p:blipFill>
        <p:spPr>
          <a:xfrm>
            <a:off x="652577" y="1087468"/>
            <a:ext cx="3498147" cy="4631162"/>
          </a:xfrm>
          <a:prstGeom prst="rect">
            <a:avLst/>
          </a:prstGeom>
        </p:spPr>
      </p:pic>
      <p:pic>
        <p:nvPicPr>
          <p:cNvPr id="11" name="Picture 10">
            <a:extLst>
              <a:ext uri="{FF2B5EF4-FFF2-40B4-BE49-F238E27FC236}">
                <a16:creationId xmlns:a16="http://schemas.microsoft.com/office/drawing/2014/main" id="{21FE6C22-F5FE-120B-501C-C5423EE15F15}"/>
              </a:ext>
            </a:extLst>
          </p:cNvPr>
          <p:cNvPicPr>
            <a:picLocks noChangeAspect="1"/>
          </p:cNvPicPr>
          <p:nvPr/>
        </p:nvPicPr>
        <p:blipFill>
          <a:blip r:embed="rId5"/>
          <a:stretch>
            <a:fillRect/>
          </a:stretch>
        </p:blipFill>
        <p:spPr>
          <a:xfrm>
            <a:off x="4403250" y="981838"/>
            <a:ext cx="5222913" cy="4736791"/>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143000" y="647700"/>
            <a:ext cx="12915000" cy="4648200"/>
          </a:xfrm>
          <a:prstGeom prst="rect">
            <a:avLst/>
          </a:prstGeom>
        </p:spPr>
        <p:txBody>
          <a:bodyPr anchor="ctr">
            <a:normAutofit/>
          </a:bodyPr>
          <a:lstStyle/>
          <a:p>
            <a:pPr algn="ctr"/>
            <a:r>
              <a:rPr lang="en-US" sz="60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617</TotalTime>
  <Words>283</Words>
  <Application>Microsoft Office PowerPoint</Application>
  <PresentationFormat>Widescreen</PresentationFormat>
  <Paragraphs>29</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Trebuchet MS</vt:lpstr>
      <vt:lpstr>Wingdings</vt:lpstr>
      <vt:lpstr>Wingdings 3</vt:lpstr>
      <vt:lpstr>Facet</vt:lpstr>
      <vt:lpstr>Project Title –Steganography Hiding Message In An Image</vt:lpstr>
      <vt:lpstr>PROBLEM  STATEMENT</vt:lpstr>
      <vt:lpstr>Project Description   This project leverages steganography, an art of concealing data within other non-secret data, to hide confidential messages within digital images by using Python and the OpenCV library.   This method guarantees the integrity and confidentiality of the data during transmission by securely embedding and extracting the confidential information.   The program conceals the message within the pixel values of the image and then saves the modified image as encryptedImage.jpg.  Furthermore, it incorporates an additional layer of security by requiring a passcode for decoding the hidden message.     </vt:lpstr>
      <vt:lpstr>WHO ARE THE END USERS?</vt:lpstr>
      <vt:lpstr>Technology Used</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Vamshi Manthri</cp:lastModifiedBy>
  <cp:revision>78</cp:revision>
  <dcterms:created xsi:type="dcterms:W3CDTF">2021-07-11T13:13:15Z</dcterms:created>
  <dcterms:modified xsi:type="dcterms:W3CDTF">2024-06-09T14:09:08Z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